
<file path=[Content_Types].xml><?xml version="1.0" encoding="utf-8"?>
<Types xmlns="http://schemas.openxmlformats.org/package/2006/content-types">
  <Default Extension="fntdata" ContentType="application/x-fontdata"/>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47" r:id="rId2"/>
    <p:sldId id="351" r:id="rId3"/>
    <p:sldId id="275" r:id="rId4"/>
    <p:sldId id="356" r:id="rId5"/>
    <p:sldId id="295" r:id="rId6"/>
    <p:sldId id="344" r:id="rId7"/>
    <p:sldId id="266" r:id="rId8"/>
    <p:sldId id="270" r:id="rId9"/>
    <p:sldId id="269" r:id="rId10"/>
    <p:sldId id="272" r:id="rId11"/>
    <p:sldId id="298" r:id="rId12"/>
    <p:sldId id="328" r:id="rId13"/>
    <p:sldId id="340" r:id="rId14"/>
    <p:sldId id="287" r:id="rId15"/>
    <p:sldId id="288" r:id="rId16"/>
    <p:sldId id="283" r:id="rId17"/>
    <p:sldId id="289" r:id="rId18"/>
    <p:sldId id="292" r:id="rId19"/>
    <p:sldId id="299" r:id="rId20"/>
    <p:sldId id="301" r:id="rId21"/>
    <p:sldId id="302" r:id="rId22"/>
    <p:sldId id="304" r:id="rId23"/>
    <p:sldId id="371" r:id="rId24"/>
    <p:sldId id="357" r:id="rId25"/>
    <p:sldId id="358" r:id="rId26"/>
    <p:sldId id="359" r:id="rId27"/>
    <p:sldId id="360" r:id="rId28"/>
    <p:sldId id="361" r:id="rId29"/>
    <p:sldId id="362" r:id="rId30"/>
    <p:sldId id="363" r:id="rId31"/>
    <p:sldId id="364" r:id="rId32"/>
    <p:sldId id="365"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Lst>
  <p:photoAlbum/>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FF00FF"/>
    <a:srgbClr val="3366FF"/>
    <a:srgbClr val="0066FF"/>
    <a:srgbClr val="0000FF"/>
    <a:srgbClr val="EAEAEA"/>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342" autoAdjust="0"/>
    <p:restoredTop sz="94660" autoAdjust="0"/>
  </p:normalViewPr>
  <p:slideViewPr>
    <p:cSldViewPr>
      <p:cViewPr varScale="1">
        <p:scale>
          <a:sx n="83" d="100"/>
          <a:sy n="83" d="100"/>
        </p:scale>
        <p:origin x="102" y="7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0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7A8B8-385A-4E3A-B1D9-2A9866FA18A7}" type="datetimeFigureOut">
              <a:rPr lang="en-US" smtClean="0"/>
              <a:t>10/13/2020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ECC78-9D39-452D-B46B-5EBB4D7809A9}" type="slidenum">
              <a:rPr lang="en-US" smtClean="0"/>
              <a:t>‹#›</a:t>
            </a:fld>
            <a:endParaRPr lang="en-US"/>
          </a:p>
        </p:txBody>
      </p:sp>
    </p:spTree>
    <p:extLst>
      <p:ext uri="{BB962C8B-B14F-4D97-AF65-F5344CB8AC3E}">
        <p14:creationId xmlns:p14="http://schemas.microsoft.com/office/powerpoint/2010/main" val="3915078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easier to align a 4 mirror device (Zeiss, Posner, Sussman) with the edges parallel to the lids.  The little finger rests on the patient’s cheek to steady your hand, and no pressure is applied to the cornea.</a:t>
            </a:r>
          </a:p>
        </p:txBody>
      </p:sp>
      <p:sp>
        <p:nvSpPr>
          <p:cNvPr id="4" name="Slide Number Placeholder 3"/>
          <p:cNvSpPr>
            <a:spLocks noGrp="1"/>
          </p:cNvSpPr>
          <p:nvPr>
            <p:ph type="sldNum" sz="quarter" idx="5"/>
          </p:nvPr>
        </p:nvSpPr>
        <p:spPr/>
        <p:txBody>
          <a:bodyPr/>
          <a:lstStyle/>
          <a:p>
            <a:fld id="{E88ECC78-9D39-452D-B46B-5EBB4D7809A9}" type="slidenum">
              <a:rPr lang="en-US" smtClean="0"/>
              <a:t>4</a:t>
            </a:fld>
            <a:endParaRPr lang="en-US"/>
          </a:p>
        </p:txBody>
      </p:sp>
    </p:spTree>
    <p:extLst>
      <p:ext uri="{BB962C8B-B14F-4D97-AF65-F5344CB8AC3E}">
        <p14:creationId xmlns:p14="http://schemas.microsoft.com/office/powerpoint/2010/main" val="3557514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diagrams illustrate that A) a straight ahead eye position may leave the periphery of the iris hidden, while B) having the patient look down 15 degrees lets on look over the peripheral iris to a narrowly open angle, but that C) it is important to NOT press the superior rim of the gonioprism against the cornea as one can artifactually close an angle.</a:t>
            </a:r>
          </a:p>
        </p:txBody>
      </p:sp>
      <p:sp>
        <p:nvSpPr>
          <p:cNvPr id="4" name="Slide Number Placeholder 3"/>
          <p:cNvSpPr>
            <a:spLocks noGrp="1"/>
          </p:cNvSpPr>
          <p:nvPr>
            <p:ph type="sldNum" sz="quarter" idx="5"/>
          </p:nvPr>
        </p:nvSpPr>
        <p:spPr/>
        <p:txBody>
          <a:bodyPr/>
          <a:lstStyle/>
          <a:p>
            <a:fld id="{E88ECC78-9D39-452D-B46B-5EBB4D7809A9}" type="slidenum">
              <a:rPr lang="en-US" smtClean="0"/>
              <a:t>13</a:t>
            </a:fld>
            <a:endParaRPr lang="en-US"/>
          </a:p>
        </p:txBody>
      </p:sp>
    </p:spTree>
    <p:extLst>
      <p:ext uri="{BB962C8B-B14F-4D97-AF65-F5344CB8AC3E}">
        <p14:creationId xmlns:p14="http://schemas.microsoft.com/office/powerpoint/2010/main" val="260113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an open or closed angle.  It might appear open, given that there is a clear view of a pigment line perhaps thought to be a trabecular meshwork.  However, the character of the pigment is of smudged and discontinuous pigment deposits, which in this case were a </a:t>
            </a:r>
            <a:r>
              <a:rPr lang="en-US" dirty="0" err="1"/>
              <a:t>Sampaolasi</a:t>
            </a:r>
            <a:r>
              <a:rPr lang="en-US" dirty="0"/>
              <a:t> line of pigment on the peripheral cornea.  How to tell?  See the next picture!</a:t>
            </a:r>
          </a:p>
        </p:txBody>
      </p:sp>
      <p:sp>
        <p:nvSpPr>
          <p:cNvPr id="4" name="Slide Number Placeholder 3"/>
          <p:cNvSpPr>
            <a:spLocks noGrp="1"/>
          </p:cNvSpPr>
          <p:nvPr>
            <p:ph type="sldNum" sz="quarter" idx="5"/>
          </p:nvPr>
        </p:nvSpPr>
        <p:spPr/>
        <p:txBody>
          <a:bodyPr/>
          <a:lstStyle/>
          <a:p>
            <a:fld id="{E88ECC78-9D39-452D-B46B-5EBB4D7809A9}" type="slidenum">
              <a:rPr lang="en-US" smtClean="0"/>
              <a:t>14</a:t>
            </a:fld>
            <a:endParaRPr lang="en-US"/>
          </a:p>
        </p:txBody>
      </p:sp>
    </p:spTree>
    <p:extLst>
      <p:ext uri="{BB962C8B-B14F-4D97-AF65-F5344CB8AC3E}">
        <p14:creationId xmlns:p14="http://schemas.microsoft.com/office/powerpoint/2010/main" val="2203965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indentation of the cornea the pressure gradient across the iris is reversed and the previously unseen second pigmented line, the true trabecular meshwork is disclosed, with some PAS to it.  To avoid optical distortion, a technique pearl is to selectively indent the inferior cornea with the inferior rim of the Zeiss style lens, which produces a more regular bending of the cornea.  In addition, that also selectively displaces anterior chamber fluid toward the viewed angle.</a:t>
            </a:r>
          </a:p>
        </p:txBody>
      </p:sp>
      <p:sp>
        <p:nvSpPr>
          <p:cNvPr id="4" name="Slide Number Placeholder 3"/>
          <p:cNvSpPr>
            <a:spLocks noGrp="1"/>
          </p:cNvSpPr>
          <p:nvPr>
            <p:ph type="sldNum" sz="quarter" idx="5"/>
          </p:nvPr>
        </p:nvSpPr>
        <p:spPr/>
        <p:txBody>
          <a:bodyPr/>
          <a:lstStyle/>
          <a:p>
            <a:fld id="{E88ECC78-9D39-452D-B46B-5EBB4D7809A9}" type="slidenum">
              <a:rPr lang="en-US" smtClean="0"/>
              <a:t>15</a:t>
            </a:fld>
            <a:endParaRPr lang="en-US"/>
          </a:p>
        </p:txBody>
      </p:sp>
    </p:spTree>
    <p:extLst>
      <p:ext uri="{BB962C8B-B14F-4D97-AF65-F5344CB8AC3E}">
        <p14:creationId xmlns:p14="http://schemas.microsoft.com/office/powerpoint/2010/main" val="97900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gonioscopy, in which one pushes and releases pressure on the cornea, also helps in distinguishing PAS from iris processes, as PAS will tether the iris in place, while the iris in adjacent areas of appositional closure can move down away and back up.</a:t>
            </a:r>
          </a:p>
        </p:txBody>
      </p:sp>
      <p:sp>
        <p:nvSpPr>
          <p:cNvPr id="4" name="Slide Number Placeholder 3"/>
          <p:cNvSpPr>
            <a:spLocks noGrp="1"/>
          </p:cNvSpPr>
          <p:nvPr>
            <p:ph type="sldNum" sz="quarter" idx="5"/>
          </p:nvPr>
        </p:nvSpPr>
        <p:spPr/>
        <p:txBody>
          <a:bodyPr/>
          <a:lstStyle/>
          <a:p>
            <a:fld id="{E88ECC78-9D39-452D-B46B-5EBB4D7809A9}" type="slidenum">
              <a:rPr lang="en-US" smtClean="0"/>
              <a:t>16</a:t>
            </a:fld>
            <a:endParaRPr lang="en-US"/>
          </a:p>
        </p:txBody>
      </p:sp>
    </p:spTree>
    <p:extLst>
      <p:ext uri="{BB962C8B-B14F-4D97-AF65-F5344CB8AC3E}">
        <p14:creationId xmlns:p14="http://schemas.microsoft.com/office/powerpoint/2010/main" val="3137752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test case.  Is the angle open or closed?  In brown irides the iris plane may only be slightly bowed forward in cases of appositional closure as the iris is thicker and stiffer than in blue eyes.  Again, there are clues that this might be a closed angle.  Not shown was that the corneal light wedge extended to the iris insertion.  Here one sees that there is some forward bowing of the iris, and also that the character of the pigment is typical of a </a:t>
            </a:r>
            <a:r>
              <a:rPr lang="en-US" dirty="0" err="1"/>
              <a:t>Sampaolasi</a:t>
            </a:r>
            <a:r>
              <a:rPr lang="en-US" dirty="0"/>
              <a:t> line, with a discontinuous line of “salt and pepper”, or clumps of pigment and bare spaces.  SO, we need to perform indentation gonioscopy.</a:t>
            </a:r>
          </a:p>
        </p:txBody>
      </p:sp>
      <p:sp>
        <p:nvSpPr>
          <p:cNvPr id="4" name="Slide Number Placeholder 3"/>
          <p:cNvSpPr>
            <a:spLocks noGrp="1"/>
          </p:cNvSpPr>
          <p:nvPr>
            <p:ph type="sldNum" sz="quarter" idx="5"/>
          </p:nvPr>
        </p:nvSpPr>
        <p:spPr/>
        <p:txBody>
          <a:bodyPr/>
          <a:lstStyle/>
          <a:p>
            <a:fld id="{E88ECC78-9D39-452D-B46B-5EBB4D7809A9}" type="slidenum">
              <a:rPr lang="en-US" smtClean="0"/>
              <a:t>17</a:t>
            </a:fld>
            <a:endParaRPr lang="en-US"/>
          </a:p>
        </p:txBody>
      </p:sp>
    </p:spTree>
    <p:extLst>
      <p:ext uri="{BB962C8B-B14F-4D97-AF65-F5344CB8AC3E}">
        <p14:creationId xmlns:p14="http://schemas.microsoft.com/office/powerpoint/2010/main" val="2420283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indentation gonioscopy, now revealed is the previously hidden true trabecular meshwork with a continuous line of pigment resembling “fine powdered brown sugar”.</a:t>
            </a:r>
          </a:p>
        </p:txBody>
      </p:sp>
      <p:sp>
        <p:nvSpPr>
          <p:cNvPr id="4" name="Slide Number Placeholder 3"/>
          <p:cNvSpPr>
            <a:spLocks noGrp="1"/>
          </p:cNvSpPr>
          <p:nvPr>
            <p:ph type="sldNum" sz="quarter" idx="5"/>
          </p:nvPr>
        </p:nvSpPr>
        <p:spPr/>
        <p:txBody>
          <a:bodyPr/>
          <a:lstStyle/>
          <a:p>
            <a:fld id="{E88ECC78-9D39-452D-B46B-5EBB4D7809A9}" type="slidenum">
              <a:rPr lang="en-US" smtClean="0"/>
              <a:t>18</a:t>
            </a:fld>
            <a:endParaRPr lang="en-US"/>
          </a:p>
        </p:txBody>
      </p:sp>
    </p:spTree>
    <p:extLst>
      <p:ext uri="{BB962C8B-B14F-4D97-AF65-F5344CB8AC3E}">
        <p14:creationId xmlns:p14="http://schemas.microsoft.com/office/powerpoint/2010/main" val="2500184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 iridotomy in my view is still the preferred treatment for predominantly appositional angle closure, while lens extraction with </a:t>
            </a:r>
            <a:r>
              <a:rPr lang="en-US" dirty="0" err="1"/>
              <a:t>goniosynechiolysis</a:t>
            </a:r>
            <a:r>
              <a:rPr lang="en-US" dirty="0"/>
              <a:t> is likely more effective when there are fairly extensive PAS, or trabeculectomy in cases with near total PAS and advanced optic nerve damage (see Palmberg, Journal of Glaucoma: 2019; 28(9):765-766, which is about plateau iris syndrome management, but applies to pupil block angle closure as well).</a:t>
            </a:r>
          </a:p>
          <a:p>
            <a:r>
              <a:rPr lang="en-US" dirty="0"/>
              <a:t>The location of the LPI can be important, and is probably best placed temporally with the patient looking temporally as that avoids light being focused as a line on the retina by light passing through the superior tear film meniscus, causing a distressing line in the vision under certain light conditions, and also avoids bubbles formed from obstructing the view during treatment and also aims any laser light reaching the retina in the far periphery.</a:t>
            </a:r>
          </a:p>
        </p:txBody>
      </p:sp>
      <p:sp>
        <p:nvSpPr>
          <p:cNvPr id="4" name="Slide Number Placeholder 3"/>
          <p:cNvSpPr>
            <a:spLocks noGrp="1"/>
          </p:cNvSpPr>
          <p:nvPr>
            <p:ph type="sldNum" sz="quarter" idx="5"/>
          </p:nvPr>
        </p:nvSpPr>
        <p:spPr/>
        <p:txBody>
          <a:bodyPr/>
          <a:lstStyle/>
          <a:p>
            <a:fld id="{E88ECC78-9D39-452D-B46B-5EBB4D7809A9}" type="slidenum">
              <a:rPr lang="en-US" smtClean="0"/>
              <a:t>19</a:t>
            </a:fld>
            <a:endParaRPr lang="en-US"/>
          </a:p>
        </p:txBody>
      </p:sp>
    </p:spTree>
    <p:extLst>
      <p:ext uri="{BB962C8B-B14F-4D97-AF65-F5344CB8AC3E}">
        <p14:creationId xmlns:p14="http://schemas.microsoft.com/office/powerpoint/2010/main" val="1014981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 LPI was placed in this case, the superior angle was still closed.  What now?</a:t>
            </a:r>
          </a:p>
        </p:txBody>
      </p:sp>
      <p:sp>
        <p:nvSpPr>
          <p:cNvPr id="4" name="Slide Number Placeholder 3"/>
          <p:cNvSpPr>
            <a:spLocks noGrp="1"/>
          </p:cNvSpPr>
          <p:nvPr>
            <p:ph type="sldNum" sz="quarter" idx="5"/>
          </p:nvPr>
        </p:nvSpPr>
        <p:spPr/>
        <p:txBody>
          <a:bodyPr/>
          <a:lstStyle/>
          <a:p>
            <a:fld id="{E88ECC78-9D39-452D-B46B-5EBB4D7809A9}" type="slidenum">
              <a:rPr lang="en-US" smtClean="0"/>
              <a:t>20</a:t>
            </a:fld>
            <a:endParaRPr lang="en-US"/>
          </a:p>
        </p:txBody>
      </p:sp>
    </p:spTree>
    <p:extLst>
      <p:ext uri="{BB962C8B-B14F-4D97-AF65-F5344CB8AC3E}">
        <p14:creationId xmlns:p14="http://schemas.microsoft.com/office/powerpoint/2010/main" val="204672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Indentation gonioscopy reveals that there was only appositional angle closure, and a “double hump sign”, with the iris draped in the periphery over a “bicycle tire” of forwardly rotated ciliary body processes, or  a “plateau iris”.</a:t>
            </a:r>
          </a:p>
        </p:txBody>
      </p:sp>
      <p:sp>
        <p:nvSpPr>
          <p:cNvPr id="4" name="Slide Number Placeholder 3"/>
          <p:cNvSpPr>
            <a:spLocks noGrp="1"/>
          </p:cNvSpPr>
          <p:nvPr>
            <p:ph type="sldNum" sz="quarter" idx="5"/>
          </p:nvPr>
        </p:nvSpPr>
        <p:spPr/>
        <p:txBody>
          <a:bodyPr/>
          <a:lstStyle/>
          <a:p>
            <a:fld id="{E88ECC78-9D39-452D-B46B-5EBB4D7809A9}" type="slidenum">
              <a:rPr lang="en-US" smtClean="0"/>
              <a:t>21</a:t>
            </a:fld>
            <a:endParaRPr lang="en-US"/>
          </a:p>
        </p:txBody>
      </p:sp>
    </p:spTree>
    <p:extLst>
      <p:ext uri="{BB962C8B-B14F-4D97-AF65-F5344CB8AC3E}">
        <p14:creationId xmlns:p14="http://schemas.microsoft.com/office/powerpoint/2010/main" val="2889236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still think that in predominantly appositional angle closure due to a plateau iris that peripheral iridoplasty is a highly effective and the least invasive treatment.  Lens removal and </a:t>
            </a:r>
            <a:r>
              <a:rPr lang="en-US" dirty="0" err="1"/>
              <a:t>goniosynechiolysis</a:t>
            </a:r>
            <a:r>
              <a:rPr lang="en-US" dirty="0"/>
              <a:t>, coupled with the use of treatment of the ciliary body processes to shrink them with an </a:t>
            </a:r>
            <a:r>
              <a:rPr lang="en-US" dirty="0" err="1"/>
              <a:t>endolaser</a:t>
            </a:r>
            <a:r>
              <a:rPr lang="en-US" dirty="0"/>
              <a:t> is probably better when there are extensive PAS, and trabeculectomy best when there are very extensive PAS and advanced optic nerve damage, in which case the damage to the trabecular meshwork is more likely to be irreversible and the target pressure hard to reach without </a:t>
            </a:r>
            <a:r>
              <a:rPr lang="en-US" dirty="0" err="1"/>
              <a:t>filteration</a:t>
            </a:r>
            <a:r>
              <a:rPr lang="en-US" dirty="0"/>
              <a:t> surgery.</a:t>
            </a:r>
          </a:p>
        </p:txBody>
      </p:sp>
      <p:sp>
        <p:nvSpPr>
          <p:cNvPr id="4" name="Slide Number Placeholder 3"/>
          <p:cNvSpPr>
            <a:spLocks noGrp="1"/>
          </p:cNvSpPr>
          <p:nvPr>
            <p:ph type="sldNum" sz="quarter" idx="5"/>
          </p:nvPr>
        </p:nvSpPr>
        <p:spPr/>
        <p:txBody>
          <a:bodyPr/>
          <a:lstStyle/>
          <a:p>
            <a:fld id="{E88ECC78-9D39-452D-B46B-5EBB4D7809A9}" type="slidenum">
              <a:rPr lang="en-US" smtClean="0"/>
              <a:t>22</a:t>
            </a:fld>
            <a:endParaRPr lang="en-US"/>
          </a:p>
        </p:txBody>
      </p:sp>
    </p:spTree>
    <p:extLst>
      <p:ext uri="{BB962C8B-B14F-4D97-AF65-F5344CB8AC3E}">
        <p14:creationId xmlns:p14="http://schemas.microsoft.com/office/powerpoint/2010/main" val="163060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bright, but narrow and short beam is focused on the peripheral iris.  The room should be dark and no fixation light used, to avoid pupil constriction by either light or accommodation. </a:t>
            </a:r>
          </a:p>
        </p:txBody>
      </p:sp>
      <p:sp>
        <p:nvSpPr>
          <p:cNvPr id="4" name="Slide Number Placeholder 3"/>
          <p:cNvSpPr>
            <a:spLocks noGrp="1"/>
          </p:cNvSpPr>
          <p:nvPr>
            <p:ph type="sldNum" sz="quarter" idx="5"/>
          </p:nvPr>
        </p:nvSpPr>
        <p:spPr/>
        <p:txBody>
          <a:bodyPr/>
          <a:lstStyle/>
          <a:p>
            <a:fld id="{E88ECC78-9D39-452D-B46B-5EBB4D7809A9}" type="slidenum">
              <a:rPr lang="en-US" smtClean="0"/>
              <a:t>5</a:t>
            </a:fld>
            <a:endParaRPr lang="en-US"/>
          </a:p>
        </p:txBody>
      </p:sp>
    </p:spTree>
    <p:extLst>
      <p:ext uri="{BB962C8B-B14F-4D97-AF65-F5344CB8AC3E}">
        <p14:creationId xmlns:p14="http://schemas.microsoft.com/office/powerpoint/2010/main" val="2529197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Argon Laser Peripheral Iridoplasty, video courtesy of Robert Ritch, MD</a:t>
            </a:r>
          </a:p>
        </p:txBody>
      </p:sp>
      <p:sp>
        <p:nvSpPr>
          <p:cNvPr id="4" name="Slide Number Placeholder 3"/>
          <p:cNvSpPr>
            <a:spLocks noGrp="1"/>
          </p:cNvSpPr>
          <p:nvPr>
            <p:ph type="sldNum" sz="quarter" idx="5"/>
          </p:nvPr>
        </p:nvSpPr>
        <p:spPr/>
        <p:txBody>
          <a:bodyPr/>
          <a:lstStyle/>
          <a:p>
            <a:fld id="{E88ECC78-9D39-452D-B46B-5EBB4D7809A9}" type="slidenum">
              <a:rPr lang="en-US" smtClean="0"/>
              <a:t>23</a:t>
            </a:fld>
            <a:endParaRPr lang="en-US"/>
          </a:p>
        </p:txBody>
      </p:sp>
    </p:spTree>
    <p:extLst>
      <p:ext uri="{BB962C8B-B14F-4D97-AF65-F5344CB8AC3E}">
        <p14:creationId xmlns:p14="http://schemas.microsoft.com/office/powerpoint/2010/main" val="807090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case of recurrent angle closure developing 9 years after an adequate (surgical) iridectomy.  How is this possible?</a:t>
            </a:r>
          </a:p>
        </p:txBody>
      </p:sp>
      <p:sp>
        <p:nvSpPr>
          <p:cNvPr id="4" name="Slide Number Placeholder 3"/>
          <p:cNvSpPr>
            <a:spLocks noGrp="1"/>
          </p:cNvSpPr>
          <p:nvPr>
            <p:ph type="sldNum" sz="quarter" idx="5"/>
          </p:nvPr>
        </p:nvSpPr>
        <p:spPr/>
        <p:txBody>
          <a:bodyPr/>
          <a:lstStyle/>
          <a:p>
            <a:fld id="{E88ECC78-9D39-452D-B46B-5EBB4D7809A9}" type="slidenum">
              <a:rPr lang="en-US" smtClean="0"/>
              <a:t>24</a:t>
            </a:fld>
            <a:endParaRPr lang="en-US"/>
          </a:p>
        </p:txBody>
      </p:sp>
    </p:spTree>
    <p:extLst>
      <p:ext uri="{BB962C8B-B14F-4D97-AF65-F5344CB8AC3E}">
        <p14:creationId xmlns:p14="http://schemas.microsoft.com/office/powerpoint/2010/main" val="230280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one sees forwardly rotated ciliary body processes lifting the iris in plateau iris syndrome.</a:t>
            </a:r>
          </a:p>
        </p:txBody>
      </p:sp>
      <p:sp>
        <p:nvSpPr>
          <p:cNvPr id="4" name="Slide Number Placeholder 3"/>
          <p:cNvSpPr>
            <a:spLocks noGrp="1"/>
          </p:cNvSpPr>
          <p:nvPr>
            <p:ph type="sldNum" sz="quarter" idx="5"/>
          </p:nvPr>
        </p:nvSpPr>
        <p:spPr/>
        <p:txBody>
          <a:bodyPr/>
          <a:lstStyle/>
          <a:p>
            <a:fld id="{E88ECC78-9D39-452D-B46B-5EBB4D7809A9}" type="slidenum">
              <a:rPr lang="en-US" smtClean="0"/>
              <a:t>25</a:t>
            </a:fld>
            <a:endParaRPr lang="en-US"/>
          </a:p>
        </p:txBody>
      </p:sp>
    </p:spTree>
    <p:extLst>
      <p:ext uri="{BB962C8B-B14F-4D97-AF65-F5344CB8AC3E}">
        <p14:creationId xmlns:p14="http://schemas.microsoft.com/office/powerpoint/2010/main" val="1408149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The ciliary body processes are pushing the iris forward.</a:t>
            </a:r>
          </a:p>
        </p:txBody>
      </p:sp>
      <p:sp>
        <p:nvSpPr>
          <p:cNvPr id="4" name="Slide Number Placeholder 3"/>
          <p:cNvSpPr>
            <a:spLocks noGrp="1"/>
          </p:cNvSpPr>
          <p:nvPr>
            <p:ph type="sldNum" sz="quarter" idx="5"/>
          </p:nvPr>
        </p:nvSpPr>
        <p:spPr/>
        <p:txBody>
          <a:bodyPr/>
          <a:lstStyle/>
          <a:p>
            <a:fld id="{E88ECC78-9D39-452D-B46B-5EBB4D7809A9}" type="slidenum">
              <a:rPr lang="en-US" smtClean="0"/>
              <a:t>26</a:t>
            </a:fld>
            <a:endParaRPr lang="en-US"/>
          </a:p>
        </p:txBody>
      </p:sp>
    </p:spTree>
    <p:extLst>
      <p:ext uri="{BB962C8B-B14F-4D97-AF65-F5344CB8AC3E}">
        <p14:creationId xmlns:p14="http://schemas.microsoft.com/office/powerpoint/2010/main" val="2452586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indentation gonioscopy</a:t>
            </a:r>
          </a:p>
        </p:txBody>
      </p:sp>
      <p:sp>
        <p:nvSpPr>
          <p:cNvPr id="4" name="Slide Number Placeholder 3"/>
          <p:cNvSpPr>
            <a:spLocks noGrp="1"/>
          </p:cNvSpPr>
          <p:nvPr>
            <p:ph type="sldNum" sz="quarter" idx="5"/>
          </p:nvPr>
        </p:nvSpPr>
        <p:spPr/>
        <p:txBody>
          <a:bodyPr/>
          <a:lstStyle/>
          <a:p>
            <a:fld id="{E88ECC78-9D39-452D-B46B-5EBB4D7809A9}" type="slidenum">
              <a:rPr lang="en-US" smtClean="0"/>
              <a:t>27</a:t>
            </a:fld>
            <a:endParaRPr lang="en-US"/>
          </a:p>
        </p:txBody>
      </p:sp>
    </p:spTree>
    <p:extLst>
      <p:ext uri="{BB962C8B-B14F-4D97-AF65-F5344CB8AC3E}">
        <p14:creationId xmlns:p14="http://schemas.microsoft.com/office/powerpoint/2010/main" val="2364310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indentation gonioscopy one sees that the </a:t>
            </a:r>
            <a:r>
              <a:rPr lang="en-US" dirty="0" err="1"/>
              <a:t>appostional</a:t>
            </a:r>
            <a:r>
              <a:rPr lang="en-US" dirty="0"/>
              <a:t> closure is temporarily reversed.  Since there cannot be a pressure gradient between the anterior and posterior chambers in the presence of that surgical </a:t>
            </a:r>
            <a:r>
              <a:rPr lang="en-US" dirty="0" err="1"/>
              <a:t>irdectomy</a:t>
            </a:r>
            <a:r>
              <a:rPr lang="en-US" dirty="0"/>
              <a:t>, the mechanism is that increasing the intraocular pressure by indentation is stretching the corneal-scleral ring, which results in a posterior rotation of the ciliary body processes.  This mechanism also helps to explain why </a:t>
            </a:r>
            <a:r>
              <a:rPr lang="en-US" dirty="0" err="1"/>
              <a:t>Goldmann</a:t>
            </a:r>
            <a:r>
              <a:rPr lang="en-US" dirty="0"/>
              <a:t> gonioscopy, which elevates the intraocular pressure by creating a suction cup effect, artifactually opens </a:t>
            </a:r>
            <a:r>
              <a:rPr lang="en-US" dirty="0" err="1"/>
              <a:t>appositionaly</a:t>
            </a:r>
            <a:r>
              <a:rPr lang="en-US" dirty="0"/>
              <a:t> closed angles, and SHOULD NOT BE USED in evaluating patients for angle closure.</a:t>
            </a:r>
          </a:p>
        </p:txBody>
      </p:sp>
      <p:sp>
        <p:nvSpPr>
          <p:cNvPr id="4" name="Slide Number Placeholder 3"/>
          <p:cNvSpPr>
            <a:spLocks noGrp="1"/>
          </p:cNvSpPr>
          <p:nvPr>
            <p:ph type="sldNum" sz="quarter" idx="5"/>
          </p:nvPr>
        </p:nvSpPr>
        <p:spPr/>
        <p:txBody>
          <a:bodyPr/>
          <a:lstStyle/>
          <a:p>
            <a:fld id="{E88ECC78-9D39-452D-B46B-5EBB4D7809A9}" type="slidenum">
              <a:rPr lang="en-US" smtClean="0"/>
              <a:t>28</a:t>
            </a:fld>
            <a:endParaRPr lang="en-US"/>
          </a:p>
        </p:txBody>
      </p:sp>
    </p:spTree>
    <p:extLst>
      <p:ext uri="{BB962C8B-B14F-4D97-AF65-F5344CB8AC3E}">
        <p14:creationId xmlns:p14="http://schemas.microsoft.com/office/powerpoint/2010/main" val="239181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Ultrasound </a:t>
            </a:r>
            <a:r>
              <a:rPr lang="en-US" dirty="0" err="1"/>
              <a:t>Biomicroscopy</a:t>
            </a:r>
            <a:r>
              <a:rPr lang="en-US" dirty="0"/>
              <a:t> of a normal angle, courtesy of Bob Ritch.</a:t>
            </a:r>
          </a:p>
        </p:txBody>
      </p:sp>
      <p:sp>
        <p:nvSpPr>
          <p:cNvPr id="4" name="Slide Number Placeholder 3"/>
          <p:cNvSpPr>
            <a:spLocks noGrp="1"/>
          </p:cNvSpPr>
          <p:nvPr>
            <p:ph type="sldNum" sz="quarter" idx="5"/>
          </p:nvPr>
        </p:nvSpPr>
        <p:spPr/>
        <p:txBody>
          <a:bodyPr/>
          <a:lstStyle/>
          <a:p>
            <a:fld id="{E88ECC78-9D39-452D-B46B-5EBB4D7809A9}" type="slidenum">
              <a:rPr lang="en-US" smtClean="0"/>
              <a:t>29</a:t>
            </a:fld>
            <a:endParaRPr lang="en-US"/>
          </a:p>
        </p:txBody>
      </p:sp>
    </p:spTree>
    <p:extLst>
      <p:ext uri="{BB962C8B-B14F-4D97-AF65-F5344CB8AC3E}">
        <p14:creationId xmlns:p14="http://schemas.microsoft.com/office/powerpoint/2010/main" val="1944599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UBM of pupil block angle closure, viewed in the dark.</a:t>
            </a:r>
          </a:p>
        </p:txBody>
      </p:sp>
      <p:sp>
        <p:nvSpPr>
          <p:cNvPr id="4" name="Slide Number Placeholder 3"/>
          <p:cNvSpPr>
            <a:spLocks noGrp="1"/>
          </p:cNvSpPr>
          <p:nvPr>
            <p:ph type="sldNum" sz="quarter" idx="5"/>
          </p:nvPr>
        </p:nvSpPr>
        <p:spPr/>
        <p:txBody>
          <a:bodyPr/>
          <a:lstStyle/>
          <a:p>
            <a:fld id="{E88ECC78-9D39-452D-B46B-5EBB4D7809A9}" type="slidenum">
              <a:rPr lang="en-US" smtClean="0"/>
              <a:t>30</a:t>
            </a:fld>
            <a:endParaRPr lang="en-US"/>
          </a:p>
        </p:txBody>
      </p:sp>
    </p:spTree>
    <p:extLst>
      <p:ext uri="{BB962C8B-B14F-4D97-AF65-F5344CB8AC3E}">
        <p14:creationId xmlns:p14="http://schemas.microsoft.com/office/powerpoint/2010/main" val="3166063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UBM of plateau iris angle closure</a:t>
            </a:r>
          </a:p>
        </p:txBody>
      </p:sp>
      <p:sp>
        <p:nvSpPr>
          <p:cNvPr id="4" name="Slide Number Placeholder 3"/>
          <p:cNvSpPr>
            <a:spLocks noGrp="1"/>
          </p:cNvSpPr>
          <p:nvPr>
            <p:ph type="sldNum" sz="quarter" idx="5"/>
          </p:nvPr>
        </p:nvSpPr>
        <p:spPr/>
        <p:txBody>
          <a:bodyPr/>
          <a:lstStyle/>
          <a:p>
            <a:fld id="{E88ECC78-9D39-452D-B46B-5EBB4D7809A9}" type="slidenum">
              <a:rPr lang="en-US" smtClean="0"/>
              <a:t>31</a:t>
            </a:fld>
            <a:endParaRPr lang="en-US"/>
          </a:p>
        </p:txBody>
      </p:sp>
    </p:spTree>
    <p:extLst>
      <p:ext uri="{BB962C8B-B14F-4D97-AF65-F5344CB8AC3E}">
        <p14:creationId xmlns:p14="http://schemas.microsoft.com/office/powerpoint/2010/main" val="2495188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UBM of plateau iris after Argon laser peripheral iridoplasty</a:t>
            </a:r>
          </a:p>
        </p:txBody>
      </p:sp>
      <p:sp>
        <p:nvSpPr>
          <p:cNvPr id="4" name="Slide Number Placeholder 3"/>
          <p:cNvSpPr>
            <a:spLocks noGrp="1"/>
          </p:cNvSpPr>
          <p:nvPr>
            <p:ph type="sldNum" sz="quarter" idx="5"/>
          </p:nvPr>
        </p:nvSpPr>
        <p:spPr/>
        <p:txBody>
          <a:bodyPr/>
          <a:lstStyle/>
          <a:p>
            <a:fld id="{E88ECC78-9D39-452D-B46B-5EBB4D7809A9}" type="slidenum">
              <a:rPr lang="en-US" smtClean="0"/>
              <a:t>32</a:t>
            </a:fld>
            <a:endParaRPr lang="en-US"/>
          </a:p>
        </p:txBody>
      </p:sp>
    </p:spTree>
    <p:extLst>
      <p:ext uri="{BB962C8B-B14F-4D97-AF65-F5344CB8AC3E}">
        <p14:creationId xmlns:p14="http://schemas.microsoft.com/office/powerpoint/2010/main" val="237059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clear cornea extends further posteriorly on the interior of the cornea.  The oblique slit of light will create a corneal light wedge, which will collapse to a line at Schwalbe’s line. Which is at the posterior margin of the cornea.  Posterior to Schwalbe’s line there is a narrow band of sclera anterior to the trabecular meshwork.  That sclera reflects light brightly, as does the band of sclera posterior to the trabecular meshwork.  Over the trabecular meshwork the light appears to be dimmer as some of the light penetrates deeper and is not reflected.</a:t>
            </a:r>
          </a:p>
        </p:txBody>
      </p:sp>
      <p:sp>
        <p:nvSpPr>
          <p:cNvPr id="4" name="Slide Number Placeholder 3"/>
          <p:cNvSpPr>
            <a:spLocks noGrp="1"/>
          </p:cNvSpPr>
          <p:nvPr>
            <p:ph type="sldNum" sz="quarter" idx="5"/>
          </p:nvPr>
        </p:nvSpPr>
        <p:spPr/>
        <p:txBody>
          <a:bodyPr/>
          <a:lstStyle/>
          <a:p>
            <a:fld id="{E88ECC78-9D39-452D-B46B-5EBB4D7809A9}" type="slidenum">
              <a:rPr lang="en-US" smtClean="0"/>
              <a:t>6</a:t>
            </a:fld>
            <a:endParaRPr lang="en-US"/>
          </a:p>
        </p:txBody>
      </p:sp>
    </p:spTree>
    <p:extLst>
      <p:ext uri="{BB962C8B-B14F-4D97-AF65-F5344CB8AC3E}">
        <p14:creationId xmlns:p14="http://schemas.microsoft.com/office/powerpoint/2010/main" val="300643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 the transition from a 3-dimensional figure of light in the cornea to a two dimensional and dimmer band of light identifies the cornea-trabecular junction.</a:t>
            </a:r>
          </a:p>
        </p:txBody>
      </p:sp>
      <p:sp>
        <p:nvSpPr>
          <p:cNvPr id="4" name="Slide Number Placeholder 3"/>
          <p:cNvSpPr>
            <a:spLocks noGrp="1"/>
          </p:cNvSpPr>
          <p:nvPr>
            <p:ph type="sldNum" sz="quarter" idx="5"/>
          </p:nvPr>
        </p:nvSpPr>
        <p:spPr/>
        <p:txBody>
          <a:bodyPr/>
          <a:lstStyle/>
          <a:p>
            <a:fld id="{E88ECC78-9D39-452D-B46B-5EBB4D7809A9}" type="slidenum">
              <a:rPr lang="en-US" smtClean="0"/>
              <a:t>7</a:t>
            </a:fld>
            <a:endParaRPr lang="en-US"/>
          </a:p>
        </p:txBody>
      </p:sp>
    </p:spTree>
    <p:extLst>
      <p:ext uri="{BB962C8B-B14F-4D97-AF65-F5344CB8AC3E}">
        <p14:creationId xmlns:p14="http://schemas.microsoft.com/office/powerpoint/2010/main" val="348206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photo of a very deep anterior chamber one sees the 3-dimensional figure of light in the cornea, a bright line at Schwalbe’s line, a gray reflex over the trabecular meshwork, then a bright line at the scleral spur, and finally the brownish grey ciliary body.  The iris insertion can be anywhere from the margin of the trabecular meshwork to the scleral spur or behind the scleral spur, depending upon the relative movement of tissues during development of the anterior chamber.</a:t>
            </a:r>
          </a:p>
        </p:txBody>
      </p:sp>
      <p:sp>
        <p:nvSpPr>
          <p:cNvPr id="4" name="Slide Number Placeholder 3"/>
          <p:cNvSpPr>
            <a:spLocks noGrp="1"/>
          </p:cNvSpPr>
          <p:nvPr>
            <p:ph type="sldNum" sz="quarter" idx="5"/>
          </p:nvPr>
        </p:nvSpPr>
        <p:spPr/>
        <p:txBody>
          <a:bodyPr/>
          <a:lstStyle/>
          <a:p>
            <a:fld id="{E88ECC78-9D39-452D-B46B-5EBB4D7809A9}" type="slidenum">
              <a:rPr lang="en-US" smtClean="0"/>
              <a:t>8</a:t>
            </a:fld>
            <a:endParaRPr lang="en-US"/>
          </a:p>
        </p:txBody>
      </p:sp>
    </p:spTree>
    <p:extLst>
      <p:ext uri="{BB962C8B-B14F-4D97-AF65-F5344CB8AC3E}">
        <p14:creationId xmlns:p14="http://schemas.microsoft.com/office/powerpoint/2010/main" val="334498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3x magnified view of the angle of a patient with Pigmentary Dispersion shows the bright cornea at the top, then clumps of pigment on Schwalbe’s line, which acts as a shelf, and further back a dense and continuous band of “fine powdered brown sugar” appearing pigment on the functional trabecular meshwork, then the sclera spur and then the ciliary body.</a:t>
            </a:r>
          </a:p>
        </p:txBody>
      </p:sp>
      <p:sp>
        <p:nvSpPr>
          <p:cNvPr id="4" name="Slide Number Placeholder 3"/>
          <p:cNvSpPr>
            <a:spLocks noGrp="1"/>
          </p:cNvSpPr>
          <p:nvPr>
            <p:ph type="sldNum" sz="quarter" idx="5"/>
          </p:nvPr>
        </p:nvSpPr>
        <p:spPr/>
        <p:txBody>
          <a:bodyPr/>
          <a:lstStyle/>
          <a:p>
            <a:fld id="{E88ECC78-9D39-452D-B46B-5EBB4D7809A9}" type="slidenum">
              <a:rPr lang="en-US" smtClean="0"/>
              <a:t>9</a:t>
            </a:fld>
            <a:endParaRPr lang="en-US"/>
          </a:p>
        </p:txBody>
      </p:sp>
    </p:spTree>
    <p:extLst>
      <p:ext uri="{BB962C8B-B14F-4D97-AF65-F5344CB8AC3E}">
        <p14:creationId xmlns:p14="http://schemas.microsoft.com/office/powerpoint/2010/main" val="106931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Goldmann</a:t>
            </a:r>
            <a:r>
              <a:rPr lang="en-US" dirty="0"/>
              <a:t> lens has an outer rim of 13 mm in diameter, that sits on the sclera when applied to the eye, and an 11 mm interior rim.  It is more steeply vaulted than the cornea of patients and so the space between the lens and the cornea must be filled with a clear, viscous solution, such as methyl cellulose.  When  applied quickly to the eye to prevent escape of that fluid, the pressure exerted expels some of the fluid creating a suction cup effect that helps to keep the lens in place, but also distorts the anterior chamber anatomy, which can artifactually open a closed angle.  The Zeiss lens on the other hand has a 9 mm interior rim, which sits on the cornea, and its vault closely approximates most corneas, so that a drop of saline or topical anesthetic solution can achieve optical coupling between this lens and the cornea, without creating any suction cup effect.  Thus, if the lens is applied without any pressure, it allows avoids raising the IOP, which could otherwise open a closed angle.</a:t>
            </a:r>
          </a:p>
        </p:txBody>
      </p:sp>
      <p:sp>
        <p:nvSpPr>
          <p:cNvPr id="4" name="Slide Number Placeholder 3"/>
          <p:cNvSpPr>
            <a:spLocks noGrp="1"/>
          </p:cNvSpPr>
          <p:nvPr>
            <p:ph type="sldNum" sz="quarter" idx="5"/>
          </p:nvPr>
        </p:nvSpPr>
        <p:spPr/>
        <p:txBody>
          <a:bodyPr/>
          <a:lstStyle/>
          <a:p>
            <a:fld id="{E88ECC78-9D39-452D-B46B-5EBB4D7809A9}" type="slidenum">
              <a:rPr lang="en-US" smtClean="0"/>
              <a:t>10</a:t>
            </a:fld>
            <a:endParaRPr lang="en-US"/>
          </a:p>
        </p:txBody>
      </p:sp>
    </p:spTree>
    <p:extLst>
      <p:ext uri="{BB962C8B-B14F-4D97-AF65-F5344CB8AC3E}">
        <p14:creationId xmlns:p14="http://schemas.microsoft.com/office/powerpoint/2010/main" val="58555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demonstrate the advantage of the Zeiss-style lens, here is a patient with appositional angle closure documented on Zeiss gonioscopy that on </a:t>
            </a:r>
            <a:r>
              <a:rPr lang="en-US" dirty="0" err="1"/>
              <a:t>Goldmann</a:t>
            </a:r>
            <a:r>
              <a:rPr lang="en-US" dirty="0"/>
              <a:t> lens gonioscopy is seen to have an open angle in some portions between focal Peripheral Anterior Synechiae.  (That was also true with a narrower slit beam.)</a:t>
            </a:r>
          </a:p>
        </p:txBody>
      </p:sp>
      <p:sp>
        <p:nvSpPr>
          <p:cNvPr id="4" name="Slide Number Placeholder 3"/>
          <p:cNvSpPr>
            <a:spLocks noGrp="1"/>
          </p:cNvSpPr>
          <p:nvPr>
            <p:ph type="sldNum" sz="quarter" idx="5"/>
          </p:nvPr>
        </p:nvSpPr>
        <p:spPr/>
        <p:txBody>
          <a:bodyPr/>
          <a:lstStyle/>
          <a:p>
            <a:fld id="{E88ECC78-9D39-452D-B46B-5EBB4D7809A9}" type="slidenum">
              <a:rPr lang="en-US" smtClean="0"/>
              <a:t>11</a:t>
            </a:fld>
            <a:endParaRPr lang="en-US"/>
          </a:p>
        </p:txBody>
      </p:sp>
    </p:spTree>
    <p:extLst>
      <p:ext uri="{BB962C8B-B14F-4D97-AF65-F5344CB8AC3E}">
        <p14:creationId xmlns:p14="http://schemas.microsoft.com/office/powerpoint/2010/main" val="1008511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gradient of pressure between the posterior chamber and the anterior chamber causes a forward bowing of the iris one can have the patient look down about 15 degrees to allow a “dive bomber” view into the narrow space between the iris and the trabecular meshwork.  On the other hand, when one is performing laser trabeculoplasty, it helps to have the patient look towards the mirror to obtain a view parallel to the iris, a “cruise missile view” that is more perpendicular to the trabecular meshwork for a better laser application.</a:t>
            </a:r>
          </a:p>
        </p:txBody>
      </p:sp>
      <p:sp>
        <p:nvSpPr>
          <p:cNvPr id="4" name="Slide Number Placeholder 3"/>
          <p:cNvSpPr>
            <a:spLocks noGrp="1"/>
          </p:cNvSpPr>
          <p:nvPr>
            <p:ph type="sldNum" sz="quarter" idx="5"/>
          </p:nvPr>
        </p:nvSpPr>
        <p:spPr/>
        <p:txBody>
          <a:bodyPr/>
          <a:lstStyle/>
          <a:p>
            <a:fld id="{E88ECC78-9D39-452D-B46B-5EBB4D7809A9}" type="slidenum">
              <a:rPr lang="en-US" smtClean="0"/>
              <a:t>12</a:t>
            </a:fld>
            <a:endParaRPr lang="en-US"/>
          </a:p>
        </p:txBody>
      </p:sp>
    </p:spTree>
    <p:extLst>
      <p:ext uri="{BB962C8B-B14F-4D97-AF65-F5344CB8AC3E}">
        <p14:creationId xmlns:p14="http://schemas.microsoft.com/office/powerpoint/2010/main" val="2555708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AC7B0-582E-4BAF-AD33-68EAA994CA0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6E4A0E-3D2D-4393-9F27-4AC1A8235E0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EF7681-129D-4F1C-AFD0-A1B5015A376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EA980A2-D9D5-418A-A1E4-A25FD7410ED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E87387-CCA1-4539-A03B-2CD2AE89E01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F38351B-D8B5-42F7-83FC-43FBC751EAA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789BC21-6720-4275-B3AF-FB7D88C518E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481B734-89AC-48EA-B7EA-6ADA49963F5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691D42D-C894-4BEE-BFD3-C26E11C64FB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E1CE5C4-E2E7-4DE4-98B6-C0311A03981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232E377-A826-465E-8EC5-F2D9971907E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D9E9DA2-859B-44C4-8D9C-903B3C615CC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4.m4a"/><Relationship Id="rId7" Type="http://schemas.openxmlformats.org/officeDocument/2006/relationships/image" Target="../media/image26.png"/><Relationship Id="rId2" Type="http://schemas.openxmlformats.org/officeDocument/2006/relationships/video" Target="../media/media23.mp4"/><Relationship Id="rId1" Type="http://schemas.microsoft.com/office/2007/relationships/media" Target="../media/media23.mp4"/><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audio" Target="../media/media24.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27.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1.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4.jpe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BPEIbuilding_001"/>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8308" name="Text Box 4"/>
          <p:cNvSpPr txBox="1">
            <a:spLocks noChangeArrowheads="1"/>
          </p:cNvSpPr>
          <p:nvPr/>
        </p:nvSpPr>
        <p:spPr bwMode="auto">
          <a:xfrm>
            <a:off x="1981200" y="4800600"/>
            <a:ext cx="5105400" cy="696913"/>
          </a:xfrm>
          <a:prstGeom prst="rect">
            <a:avLst/>
          </a:prstGeom>
          <a:noFill/>
          <a:ln w="9525">
            <a:noFill/>
            <a:miter lim="800000"/>
            <a:headEnd/>
            <a:tailEnd/>
          </a:ln>
          <a:effectLst/>
        </p:spPr>
        <p:txBody>
          <a:bodyPr>
            <a:spAutoFit/>
          </a:bodyPr>
          <a:lstStyle/>
          <a:p>
            <a:pPr algn="ctr">
              <a:spcBef>
                <a:spcPct val="20000"/>
              </a:spcBef>
            </a:pPr>
            <a:r>
              <a:rPr lang="en-US">
                <a:solidFill>
                  <a:schemeClr val="bg1"/>
                </a:solidFill>
              </a:rPr>
              <a:t>Paul Palmberg</a:t>
            </a:r>
            <a:r>
              <a:rPr lang="en-US" sz="1600">
                <a:solidFill>
                  <a:schemeClr val="bg1"/>
                </a:solidFill>
              </a:rPr>
              <a:t>,</a:t>
            </a:r>
            <a:r>
              <a:rPr lang="en-US">
                <a:solidFill>
                  <a:schemeClr val="bg1"/>
                </a:solidFill>
              </a:rPr>
              <a:t> MD, PhD</a:t>
            </a:r>
          </a:p>
          <a:p>
            <a:pPr algn="ctr">
              <a:spcBef>
                <a:spcPct val="20000"/>
              </a:spcBef>
            </a:pPr>
            <a:r>
              <a:rPr lang="en-US">
                <a:solidFill>
                  <a:schemeClr val="bg1"/>
                </a:solidFill>
              </a:rPr>
              <a:t>Professor of Ophthalmology</a:t>
            </a:r>
          </a:p>
        </p:txBody>
      </p:sp>
      <p:sp>
        <p:nvSpPr>
          <p:cNvPr id="98311" name="Text Box 7"/>
          <p:cNvSpPr txBox="1">
            <a:spLocks noChangeArrowheads="1"/>
          </p:cNvSpPr>
          <p:nvPr/>
        </p:nvSpPr>
        <p:spPr bwMode="auto">
          <a:xfrm rot="629780">
            <a:off x="2055813" y="3000375"/>
            <a:ext cx="2225675" cy="384175"/>
          </a:xfrm>
          <a:prstGeom prst="rect">
            <a:avLst/>
          </a:prstGeom>
          <a:noFill/>
          <a:ln w="9525">
            <a:noFill/>
            <a:miter lim="800000"/>
            <a:headEnd/>
            <a:tailEnd/>
          </a:ln>
          <a:effectLst/>
        </p:spPr>
        <p:txBody>
          <a:bodyPr>
            <a:spAutoFit/>
          </a:bodyPr>
          <a:lstStyle/>
          <a:p>
            <a:pPr>
              <a:lnSpc>
                <a:spcPct val="80000"/>
              </a:lnSpc>
              <a:spcBef>
                <a:spcPct val="10000"/>
              </a:spcBef>
            </a:pPr>
            <a:r>
              <a:rPr lang="en-US" sz="2400">
                <a:solidFill>
                  <a:srgbClr val="FF00FF"/>
                </a:solidFill>
              </a:rPr>
              <a:t>7 Things to Re</a:t>
            </a:r>
          </a:p>
        </p:txBody>
      </p:sp>
      <p:sp>
        <p:nvSpPr>
          <p:cNvPr id="98312" name="Text Box 8"/>
          <p:cNvSpPr txBox="1">
            <a:spLocks noChangeArrowheads="1"/>
          </p:cNvSpPr>
          <p:nvPr/>
        </p:nvSpPr>
        <p:spPr bwMode="auto">
          <a:xfrm rot="-546785">
            <a:off x="3960813" y="2819400"/>
            <a:ext cx="4011612" cy="457200"/>
          </a:xfrm>
          <a:prstGeom prst="rect">
            <a:avLst/>
          </a:prstGeom>
          <a:noFill/>
          <a:ln w="9525">
            <a:noFill/>
            <a:miter lim="800000"/>
            <a:headEnd/>
            <a:tailEnd/>
          </a:ln>
          <a:effectLst/>
        </p:spPr>
        <p:txBody>
          <a:bodyPr>
            <a:spAutoFit/>
          </a:bodyPr>
          <a:lstStyle/>
          <a:p>
            <a:pPr>
              <a:spcBef>
                <a:spcPct val="50000"/>
              </a:spcBef>
            </a:pPr>
            <a:r>
              <a:rPr lang="en-US" sz="2400">
                <a:solidFill>
                  <a:srgbClr val="FF00FF"/>
                </a:solidFill>
              </a:rPr>
              <a:t>member About Gonioscopy</a:t>
            </a:r>
          </a:p>
        </p:txBody>
      </p:sp>
      <p:pic>
        <p:nvPicPr>
          <p:cNvPr id="2" name="Audio 1">
            <a:hlinkClick r:id="" action="ppaction://media"/>
            <a:extLst>
              <a:ext uri="{FF2B5EF4-FFF2-40B4-BE49-F238E27FC236}">
                <a16:creationId xmlns:a16="http://schemas.microsoft.com/office/drawing/2014/main" id="{C59C375D-E242-495C-ADAD-5F9C9D7EA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83"/>
    </mc:Choice>
    <mc:Fallback xmlns="">
      <p:transition spd="slow" advTm="7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endParaRPr lang="en-US"/>
          </a:p>
        </p:txBody>
      </p:sp>
      <p:sp>
        <p:nvSpPr>
          <p:cNvPr id="18435" name="Rectangle 3" descr="gonioscopy_016"/>
          <p:cNvSpPr>
            <a:spLocks noGrp="1" noChangeAspect="1" noChangeArrowheads="1"/>
          </p:cNvSpPr>
          <p:nvPr isPhoto="1"/>
        </p:nvSpPr>
        <p:spPr bwMode="auto">
          <a:xfrm rot="-10800000">
            <a:off x="0" y="-381000"/>
            <a:ext cx="9144000" cy="7620000"/>
          </a:xfrm>
          <a:prstGeom prst="rect">
            <a:avLst/>
          </a:prstGeom>
          <a:blipFill dpi="0" rotWithShape="1">
            <a:blip r:embed="rId5" cstate="print"/>
            <a:srcRect/>
            <a:stretch>
              <a:fillRect r="-25193"/>
            </a:stretch>
          </a:blipFill>
          <a:ln w="9525">
            <a:solidFill>
              <a:schemeClr val="tx1"/>
            </a:solidFill>
            <a:miter lim="800000"/>
            <a:headEnd/>
            <a:tailEnd/>
          </a:ln>
          <a:effectLst/>
        </p:spPr>
        <p:txBody>
          <a:bodyPr/>
          <a:lstStyle/>
          <a:p>
            <a:endParaRPr lang="en-US"/>
          </a:p>
        </p:txBody>
      </p:sp>
      <p:sp>
        <p:nvSpPr>
          <p:cNvPr id="18436" name="Text Box 4"/>
          <p:cNvSpPr txBox="1">
            <a:spLocks noChangeArrowheads="1"/>
          </p:cNvSpPr>
          <p:nvPr/>
        </p:nvSpPr>
        <p:spPr bwMode="auto">
          <a:xfrm>
            <a:off x="914400" y="5410200"/>
            <a:ext cx="3352800" cy="1552575"/>
          </a:xfrm>
          <a:prstGeom prst="rect">
            <a:avLst/>
          </a:prstGeom>
          <a:noFill/>
          <a:ln w="9525">
            <a:noFill/>
            <a:miter lim="800000"/>
            <a:headEnd/>
            <a:tailEnd/>
          </a:ln>
          <a:effectLst/>
        </p:spPr>
        <p:txBody>
          <a:bodyPr>
            <a:spAutoFit/>
          </a:bodyPr>
          <a:lstStyle/>
          <a:p>
            <a:pPr>
              <a:spcBef>
                <a:spcPct val="50000"/>
              </a:spcBef>
            </a:pPr>
            <a:r>
              <a:rPr lang="en-US" sz="2400" b="1"/>
              <a:t>Goldmann Lens</a:t>
            </a:r>
          </a:p>
          <a:p>
            <a:pPr>
              <a:spcBef>
                <a:spcPct val="50000"/>
              </a:spcBef>
            </a:pPr>
            <a:r>
              <a:rPr lang="en-US" sz="2400" b="1"/>
              <a:t>11 mm interior rim</a:t>
            </a:r>
          </a:p>
          <a:p>
            <a:pPr>
              <a:spcBef>
                <a:spcPct val="50000"/>
              </a:spcBef>
            </a:pPr>
            <a:r>
              <a:rPr lang="en-US" sz="2400" b="1"/>
              <a:t>13 mm exterior rim</a:t>
            </a:r>
          </a:p>
        </p:txBody>
      </p:sp>
      <p:sp>
        <p:nvSpPr>
          <p:cNvPr id="18437" name="Text Box 5"/>
          <p:cNvSpPr txBox="1">
            <a:spLocks noChangeArrowheads="1"/>
          </p:cNvSpPr>
          <p:nvPr/>
        </p:nvSpPr>
        <p:spPr bwMode="auto">
          <a:xfrm>
            <a:off x="6172200" y="4876800"/>
            <a:ext cx="2819400" cy="1004888"/>
          </a:xfrm>
          <a:prstGeom prst="rect">
            <a:avLst/>
          </a:prstGeom>
          <a:noFill/>
          <a:ln w="9525">
            <a:noFill/>
            <a:miter lim="800000"/>
            <a:headEnd/>
            <a:tailEnd/>
          </a:ln>
          <a:effectLst/>
        </p:spPr>
        <p:txBody>
          <a:bodyPr>
            <a:spAutoFit/>
          </a:bodyPr>
          <a:lstStyle/>
          <a:p>
            <a:pPr>
              <a:spcBef>
                <a:spcPct val="50000"/>
              </a:spcBef>
            </a:pPr>
            <a:r>
              <a:rPr lang="en-US" sz="2400" b="1"/>
              <a:t>Zeiss Lens</a:t>
            </a:r>
          </a:p>
          <a:p>
            <a:pPr>
              <a:spcBef>
                <a:spcPct val="50000"/>
              </a:spcBef>
            </a:pPr>
            <a:r>
              <a:rPr lang="en-US" sz="2400" b="1"/>
              <a:t>9 mm interior rim</a:t>
            </a:r>
          </a:p>
        </p:txBody>
      </p:sp>
      <p:sp>
        <p:nvSpPr>
          <p:cNvPr id="18438" name="Text Box 6"/>
          <p:cNvSpPr txBox="1">
            <a:spLocks noChangeArrowheads="1"/>
          </p:cNvSpPr>
          <p:nvPr/>
        </p:nvSpPr>
        <p:spPr bwMode="auto">
          <a:xfrm>
            <a:off x="304800" y="0"/>
            <a:ext cx="3733800" cy="1006475"/>
          </a:xfrm>
          <a:prstGeom prst="rect">
            <a:avLst/>
          </a:prstGeom>
          <a:noFill/>
          <a:ln w="9525">
            <a:noFill/>
            <a:miter lim="800000"/>
            <a:headEnd/>
            <a:tailEnd/>
          </a:ln>
          <a:effectLst/>
        </p:spPr>
        <p:txBody>
          <a:bodyPr>
            <a:spAutoFit/>
          </a:bodyPr>
          <a:lstStyle/>
          <a:p>
            <a:pPr>
              <a:spcBef>
                <a:spcPct val="50000"/>
              </a:spcBef>
            </a:pPr>
            <a:r>
              <a:rPr lang="en-US" sz="6000">
                <a:solidFill>
                  <a:srgbClr val="CC9900"/>
                </a:solidFill>
              </a:rPr>
              <a:t>#5</a:t>
            </a:r>
          </a:p>
        </p:txBody>
      </p:sp>
      <p:sp>
        <p:nvSpPr>
          <p:cNvPr id="18439" name="Text Box 7"/>
          <p:cNvSpPr txBox="1">
            <a:spLocks noChangeArrowheads="1"/>
          </p:cNvSpPr>
          <p:nvPr/>
        </p:nvSpPr>
        <p:spPr bwMode="auto">
          <a:xfrm>
            <a:off x="152400" y="990600"/>
            <a:ext cx="7391400" cy="1754326"/>
          </a:xfrm>
          <a:prstGeom prst="rect">
            <a:avLst/>
          </a:prstGeom>
          <a:noFill/>
          <a:ln w="9525">
            <a:noFill/>
            <a:miter lim="800000"/>
            <a:headEnd/>
            <a:tailEnd/>
          </a:ln>
          <a:effectLst/>
        </p:spPr>
        <p:txBody>
          <a:bodyPr>
            <a:spAutoFit/>
          </a:bodyPr>
          <a:lstStyle/>
          <a:p>
            <a:pPr>
              <a:spcBef>
                <a:spcPct val="50000"/>
              </a:spcBef>
            </a:pPr>
            <a:r>
              <a:rPr lang="en-US" sz="5400" dirty="0" err="1">
                <a:solidFill>
                  <a:srgbClr val="CC9900"/>
                </a:solidFill>
              </a:rPr>
              <a:t>Goldmann</a:t>
            </a:r>
            <a:r>
              <a:rPr lang="en-US" sz="5400" dirty="0">
                <a:solidFill>
                  <a:srgbClr val="CC9900"/>
                </a:solidFill>
              </a:rPr>
              <a:t> lens sucks on cornea!</a:t>
            </a:r>
          </a:p>
        </p:txBody>
      </p:sp>
      <p:pic>
        <p:nvPicPr>
          <p:cNvPr id="2" name="Audio 1">
            <a:hlinkClick r:id="" action="ppaction://media"/>
            <a:extLst>
              <a:ext uri="{FF2B5EF4-FFF2-40B4-BE49-F238E27FC236}">
                <a16:creationId xmlns:a16="http://schemas.microsoft.com/office/drawing/2014/main" id="{465AB6C5-6D1F-4C71-AD6E-D536644CA5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441"/>
    </mc:Choice>
    <mc:Fallback xmlns="">
      <p:transition spd="slow" advTm="5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endParaRPr lang="en-US"/>
          </a:p>
        </p:txBody>
      </p:sp>
      <p:sp>
        <p:nvSpPr>
          <p:cNvPr id="45059" name="Rectangle 3" descr="gonioscopy_042"/>
          <p:cNvSpPr>
            <a:spLocks noGrp="1" noChangeAspect="1" noChangeArrowheads="1"/>
          </p:cNvSpPr>
          <p:nvPr isPhoto="1"/>
        </p:nvSpPr>
        <p:spPr bwMode="auto">
          <a:xfrm>
            <a:off x="4343400" y="2057400"/>
            <a:ext cx="4572000" cy="3476625"/>
          </a:xfrm>
          <a:prstGeom prst="rect">
            <a:avLst/>
          </a:prstGeom>
          <a:blipFill dpi="0" rotWithShape="1">
            <a:blip r:embed="rId5" cstate="print"/>
            <a:srcRect/>
            <a:stretch>
              <a:fillRect r="-14239"/>
            </a:stretch>
          </a:blipFill>
          <a:ln w="9525">
            <a:solidFill>
              <a:schemeClr val="tx1"/>
            </a:solidFill>
            <a:miter lim="800000"/>
            <a:headEnd/>
            <a:tailEnd/>
          </a:ln>
          <a:effectLst/>
        </p:spPr>
        <p:txBody>
          <a:bodyPr/>
          <a:lstStyle/>
          <a:p>
            <a:endParaRPr lang="en-US"/>
          </a:p>
        </p:txBody>
      </p:sp>
      <p:sp>
        <p:nvSpPr>
          <p:cNvPr id="45060" name="Rectangle 4" descr="gonioscopy_039"/>
          <p:cNvSpPr>
            <a:spLocks noGrp="1" noChangeAspect="1" noChangeArrowheads="1"/>
          </p:cNvSpPr>
          <p:nvPr isPhoto="1"/>
        </p:nvSpPr>
        <p:spPr bwMode="auto">
          <a:xfrm>
            <a:off x="0" y="2057400"/>
            <a:ext cx="4953000" cy="3633788"/>
          </a:xfrm>
          <a:prstGeom prst="rect">
            <a:avLst/>
          </a:prstGeom>
          <a:blipFill dpi="0" rotWithShape="1">
            <a:blip r:embed="rId6" cstate="print"/>
            <a:srcRect/>
            <a:stretch>
              <a:fillRect r="-10218"/>
            </a:stretch>
          </a:blipFill>
          <a:ln w="9525">
            <a:solidFill>
              <a:schemeClr val="tx1"/>
            </a:solidFill>
            <a:miter lim="800000"/>
            <a:headEnd/>
            <a:tailEnd/>
          </a:ln>
          <a:effectLst/>
        </p:spPr>
        <p:txBody>
          <a:bodyPr/>
          <a:lstStyle/>
          <a:p>
            <a:endParaRPr lang="en-US"/>
          </a:p>
        </p:txBody>
      </p:sp>
      <p:sp>
        <p:nvSpPr>
          <p:cNvPr id="45061" name="Text Box 5"/>
          <p:cNvSpPr txBox="1">
            <a:spLocks noChangeArrowheads="1"/>
          </p:cNvSpPr>
          <p:nvPr/>
        </p:nvSpPr>
        <p:spPr bwMode="auto">
          <a:xfrm>
            <a:off x="609600" y="1066800"/>
            <a:ext cx="3581400" cy="64135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Appositional angle closure on Zeiss gonioscopy!</a:t>
            </a:r>
          </a:p>
        </p:txBody>
      </p:sp>
      <p:sp>
        <p:nvSpPr>
          <p:cNvPr id="45062" name="Text Box 6"/>
          <p:cNvSpPr txBox="1">
            <a:spLocks noChangeArrowheads="1"/>
          </p:cNvSpPr>
          <p:nvPr/>
        </p:nvSpPr>
        <p:spPr bwMode="auto">
          <a:xfrm>
            <a:off x="4648200" y="990600"/>
            <a:ext cx="3886200" cy="915988"/>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Goldmann lens suction opens a closed angle, resulting in a missed diagnosis of angle closure!</a:t>
            </a:r>
          </a:p>
        </p:txBody>
      </p:sp>
      <p:pic>
        <p:nvPicPr>
          <p:cNvPr id="2" name="Audio 1">
            <a:hlinkClick r:id="" action="ppaction://media"/>
            <a:extLst>
              <a:ext uri="{FF2B5EF4-FFF2-40B4-BE49-F238E27FC236}">
                <a16:creationId xmlns:a16="http://schemas.microsoft.com/office/drawing/2014/main" id="{96E05BC9-5F6A-4D25-AD71-90DA20ED36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92"/>
    </mc:Choice>
    <mc:Fallback xmlns="">
      <p:transition spd="slow" advTm="21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hidden="1"/>
          <p:cNvSpPr>
            <a:spLocks noGrp="1" noChangeArrowheads="1"/>
          </p:cNvSpPr>
          <p:nvPr>
            <p:ph type="title"/>
          </p:nvPr>
        </p:nvSpPr>
        <p:spPr/>
        <p:txBody>
          <a:bodyPr/>
          <a:lstStyle/>
          <a:p>
            <a:endParaRPr lang="en-US"/>
          </a:p>
        </p:txBody>
      </p:sp>
      <p:sp>
        <p:nvSpPr>
          <p:cNvPr id="75779" name="Rectangle 3" descr="gonioscopy_072"/>
          <p:cNvSpPr>
            <a:spLocks noGrp="1" noChangeAspect="1" noChangeArrowheads="1"/>
          </p:cNvSpPr>
          <p:nvPr isPhoto="1"/>
        </p:nvSpPr>
        <p:spPr bwMode="auto">
          <a:xfrm>
            <a:off x="228600" y="1600200"/>
            <a:ext cx="4267200" cy="3657600"/>
          </a:xfrm>
          <a:prstGeom prst="rect">
            <a:avLst/>
          </a:prstGeom>
          <a:blipFill dpi="0" rotWithShape="1">
            <a:blip r:embed="rId5" cstate="print"/>
            <a:srcRect/>
            <a:stretch>
              <a:fillRect r="-28770"/>
            </a:stretch>
          </a:blipFill>
          <a:ln w="9525">
            <a:solidFill>
              <a:schemeClr val="tx1"/>
            </a:solidFill>
            <a:miter lim="800000"/>
            <a:headEnd/>
            <a:tailEnd/>
          </a:ln>
          <a:effectLst/>
        </p:spPr>
        <p:txBody>
          <a:bodyPr/>
          <a:lstStyle/>
          <a:p>
            <a:endParaRPr lang="en-US"/>
          </a:p>
        </p:txBody>
      </p:sp>
      <p:sp>
        <p:nvSpPr>
          <p:cNvPr id="75780" name="Rectangle 4" descr="gonioscopy_073"/>
          <p:cNvSpPr>
            <a:spLocks noGrp="1" noChangeAspect="1" noChangeArrowheads="1"/>
          </p:cNvSpPr>
          <p:nvPr isPhoto="1"/>
        </p:nvSpPr>
        <p:spPr bwMode="auto">
          <a:xfrm>
            <a:off x="4419600" y="1600200"/>
            <a:ext cx="4495800" cy="3657600"/>
          </a:xfrm>
          <a:prstGeom prst="rect">
            <a:avLst/>
          </a:prstGeom>
          <a:blipFill dpi="0" rotWithShape="1">
            <a:blip r:embed="rId6" cstate="print"/>
            <a:srcRect/>
            <a:stretch>
              <a:fillRect r="-22222"/>
            </a:stretch>
          </a:blipFill>
          <a:ln w="9525">
            <a:solidFill>
              <a:schemeClr val="tx1"/>
            </a:solidFill>
            <a:miter lim="800000"/>
            <a:headEnd/>
            <a:tailEnd/>
          </a:ln>
          <a:effectLst/>
        </p:spPr>
        <p:txBody>
          <a:bodyPr/>
          <a:lstStyle/>
          <a:p>
            <a:endParaRPr lang="en-US"/>
          </a:p>
        </p:txBody>
      </p:sp>
      <p:sp>
        <p:nvSpPr>
          <p:cNvPr id="75781" name="Text Box 5"/>
          <p:cNvSpPr txBox="1">
            <a:spLocks noChangeArrowheads="1"/>
          </p:cNvSpPr>
          <p:nvPr/>
        </p:nvSpPr>
        <p:spPr bwMode="auto">
          <a:xfrm>
            <a:off x="304800" y="228600"/>
            <a:ext cx="7696200" cy="701675"/>
          </a:xfrm>
          <a:prstGeom prst="rect">
            <a:avLst/>
          </a:prstGeom>
          <a:noFill/>
          <a:ln w="9525">
            <a:noFill/>
            <a:miter lim="800000"/>
            <a:headEnd/>
            <a:tailEnd/>
          </a:ln>
          <a:effectLst/>
        </p:spPr>
        <p:txBody>
          <a:bodyPr>
            <a:spAutoFit/>
          </a:bodyPr>
          <a:lstStyle/>
          <a:p>
            <a:pPr>
              <a:spcBef>
                <a:spcPct val="50000"/>
              </a:spcBef>
            </a:pPr>
            <a:r>
              <a:rPr lang="en-US" sz="4000">
                <a:solidFill>
                  <a:srgbClr val="FFFF00"/>
                </a:solidFill>
              </a:rPr>
              <a:t># 6 Adjust your point of view</a:t>
            </a:r>
          </a:p>
        </p:txBody>
      </p:sp>
      <p:sp>
        <p:nvSpPr>
          <p:cNvPr id="75782" name="Text Box 6"/>
          <p:cNvSpPr txBox="1">
            <a:spLocks noChangeArrowheads="1"/>
          </p:cNvSpPr>
          <p:nvPr/>
        </p:nvSpPr>
        <p:spPr bwMode="auto">
          <a:xfrm>
            <a:off x="457200" y="5410200"/>
            <a:ext cx="3810000" cy="915988"/>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Dive bomber view to see into the narrow space between iris and trabecular meshwork.</a:t>
            </a:r>
          </a:p>
        </p:txBody>
      </p:sp>
      <p:sp>
        <p:nvSpPr>
          <p:cNvPr id="75783" name="Text Box 7"/>
          <p:cNvSpPr txBox="1">
            <a:spLocks noChangeArrowheads="1"/>
          </p:cNvSpPr>
          <p:nvPr/>
        </p:nvSpPr>
        <p:spPr bwMode="auto">
          <a:xfrm>
            <a:off x="4648200" y="5410200"/>
            <a:ext cx="4495800" cy="64135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Cruise missile view for trabeculoplasty, the closest to perpendicular to the TM</a:t>
            </a:r>
          </a:p>
        </p:txBody>
      </p:sp>
      <p:pic>
        <p:nvPicPr>
          <p:cNvPr id="2" name="Audio 1">
            <a:hlinkClick r:id="" action="ppaction://media"/>
            <a:extLst>
              <a:ext uri="{FF2B5EF4-FFF2-40B4-BE49-F238E27FC236}">
                <a16:creationId xmlns:a16="http://schemas.microsoft.com/office/drawing/2014/main" id="{D5F4A7B4-7F6C-490D-9249-918243AAD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236"/>
    </mc:Choice>
    <mc:Fallback xmlns="">
      <p:transition spd="slow" advTm="5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6" name="Picture 4" descr="Zeiss lens  and eye movement"/>
          <p:cNvPicPr>
            <a:picLocks noChangeAspect="1" noChangeArrowheads="1"/>
          </p:cNvPicPr>
          <p:nvPr/>
        </p:nvPicPr>
        <p:blipFill>
          <a:blip r:embed="rId5" cstate="print"/>
          <a:srcRect/>
          <a:stretch>
            <a:fillRect/>
          </a:stretch>
        </p:blipFill>
        <p:spPr bwMode="auto">
          <a:xfrm>
            <a:off x="533400" y="908050"/>
            <a:ext cx="8229600" cy="4833938"/>
          </a:xfrm>
          <a:prstGeom prst="rect">
            <a:avLst/>
          </a:prstGeom>
          <a:noFill/>
        </p:spPr>
      </p:pic>
      <p:sp>
        <p:nvSpPr>
          <p:cNvPr id="90118" name="Text Box 6"/>
          <p:cNvSpPr txBox="1">
            <a:spLocks noChangeArrowheads="1"/>
          </p:cNvSpPr>
          <p:nvPr/>
        </p:nvSpPr>
        <p:spPr bwMode="auto">
          <a:xfrm>
            <a:off x="762000" y="5867400"/>
            <a:ext cx="7772400" cy="946150"/>
          </a:xfrm>
          <a:prstGeom prst="rect">
            <a:avLst/>
          </a:prstGeom>
          <a:noFill/>
          <a:ln w="9525">
            <a:noFill/>
            <a:miter lim="800000"/>
            <a:headEnd/>
            <a:tailEnd/>
          </a:ln>
          <a:effectLst/>
        </p:spPr>
        <p:txBody>
          <a:bodyPr>
            <a:spAutoFit/>
          </a:bodyPr>
          <a:lstStyle/>
          <a:p>
            <a:pPr>
              <a:spcBef>
                <a:spcPct val="50000"/>
              </a:spcBef>
            </a:pPr>
            <a:r>
              <a:rPr lang="en-US" sz="2800">
                <a:solidFill>
                  <a:srgbClr val="FFFF00"/>
                </a:solidFill>
              </a:rPr>
              <a:t>Tell the patient to look down about 15 degrees so you can see “over the hill of iris bombe.</a:t>
            </a:r>
          </a:p>
        </p:txBody>
      </p:sp>
      <p:pic>
        <p:nvPicPr>
          <p:cNvPr id="2" name="Audio 1">
            <a:hlinkClick r:id="" action="ppaction://media"/>
            <a:extLst>
              <a:ext uri="{FF2B5EF4-FFF2-40B4-BE49-F238E27FC236}">
                <a16:creationId xmlns:a16="http://schemas.microsoft.com/office/drawing/2014/main" id="{687D8F27-FB35-43CB-B363-87F30FECE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65"/>
    </mc:Choice>
    <mc:Fallback xmlns="">
      <p:transition spd="slow" advTm="25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p:cNvSpPr>
            <a:spLocks noGrp="1" noChangeArrowheads="1"/>
          </p:cNvSpPr>
          <p:nvPr>
            <p:ph type="title"/>
          </p:nvPr>
        </p:nvSpPr>
        <p:spPr/>
        <p:txBody>
          <a:bodyPr/>
          <a:lstStyle/>
          <a:p>
            <a:endParaRPr lang="en-US"/>
          </a:p>
        </p:txBody>
      </p:sp>
      <p:sp>
        <p:nvSpPr>
          <p:cNvPr id="33795" name="Rectangle 3" descr="gonioscopy_031"/>
          <p:cNvSpPr>
            <a:spLocks noGrp="1" noChangeAspect="1" noChangeArrowheads="1"/>
          </p:cNvSpPr>
          <p:nvPr isPhoto="1"/>
        </p:nvSpPr>
        <p:spPr bwMode="auto">
          <a:xfrm>
            <a:off x="-2438400" y="0"/>
            <a:ext cx="12001500" cy="7607300"/>
          </a:xfrm>
          <a:prstGeom prst="rect">
            <a:avLst/>
          </a:prstGeom>
          <a:blipFill dpi="0" rotWithShape="1">
            <a:blip r:embed="rId5" cstate="print"/>
            <a:srcRect/>
            <a:stretch>
              <a:fillRect b="-5013"/>
            </a:stretch>
          </a:blipFill>
          <a:ln w="9525">
            <a:solidFill>
              <a:schemeClr val="bg1"/>
            </a:solidFill>
            <a:miter lim="800000"/>
            <a:headEnd/>
            <a:tailEnd/>
          </a:ln>
          <a:effectLst/>
        </p:spPr>
        <p:txBody>
          <a:bodyPr/>
          <a:lstStyle/>
          <a:p>
            <a:endParaRPr lang="en-US"/>
          </a:p>
        </p:txBody>
      </p:sp>
      <p:sp>
        <p:nvSpPr>
          <p:cNvPr id="33796" name="Line 4"/>
          <p:cNvSpPr>
            <a:spLocks noChangeShapeType="1"/>
          </p:cNvSpPr>
          <p:nvPr/>
        </p:nvSpPr>
        <p:spPr bwMode="auto">
          <a:xfrm>
            <a:off x="2590800" y="3352800"/>
            <a:ext cx="533400" cy="0"/>
          </a:xfrm>
          <a:prstGeom prst="line">
            <a:avLst/>
          </a:prstGeom>
          <a:noFill/>
          <a:ln w="76200">
            <a:solidFill>
              <a:schemeClr val="bg1"/>
            </a:solidFill>
            <a:round/>
            <a:headEnd/>
            <a:tailEnd type="triangle" w="med" len="med"/>
          </a:ln>
          <a:effectLst/>
        </p:spPr>
        <p:txBody>
          <a:bodyPr/>
          <a:lstStyle/>
          <a:p>
            <a:endParaRPr lang="en-US"/>
          </a:p>
        </p:txBody>
      </p:sp>
      <p:sp>
        <p:nvSpPr>
          <p:cNvPr id="33797" name="Text Box 5"/>
          <p:cNvSpPr txBox="1">
            <a:spLocks noChangeArrowheads="1"/>
          </p:cNvSpPr>
          <p:nvPr/>
        </p:nvSpPr>
        <p:spPr bwMode="auto">
          <a:xfrm>
            <a:off x="152400" y="381000"/>
            <a:ext cx="7010400" cy="1431925"/>
          </a:xfrm>
          <a:prstGeom prst="rect">
            <a:avLst/>
          </a:prstGeom>
          <a:noFill/>
          <a:ln w="9525">
            <a:noFill/>
            <a:miter lim="800000"/>
            <a:headEnd/>
            <a:tailEnd/>
          </a:ln>
          <a:effectLst/>
        </p:spPr>
        <p:txBody>
          <a:bodyPr>
            <a:spAutoFit/>
          </a:bodyPr>
          <a:lstStyle/>
          <a:p>
            <a:pPr>
              <a:spcBef>
                <a:spcPct val="50000"/>
              </a:spcBef>
            </a:pPr>
            <a:r>
              <a:rPr lang="en-US" sz="4400">
                <a:solidFill>
                  <a:srgbClr val="FFFF00"/>
                </a:solidFill>
              </a:rPr>
              <a:t># 7  Get pushy!  Indentation gonioscopy</a:t>
            </a:r>
          </a:p>
        </p:txBody>
      </p:sp>
      <p:sp>
        <p:nvSpPr>
          <p:cNvPr id="2" name="TextBox 1"/>
          <p:cNvSpPr txBox="1"/>
          <p:nvPr/>
        </p:nvSpPr>
        <p:spPr>
          <a:xfrm>
            <a:off x="1600200" y="4114800"/>
            <a:ext cx="3276600" cy="646331"/>
          </a:xfrm>
          <a:prstGeom prst="rect">
            <a:avLst/>
          </a:prstGeom>
          <a:noFill/>
        </p:spPr>
        <p:txBody>
          <a:bodyPr wrap="square" rtlCol="0">
            <a:spAutoFit/>
          </a:bodyPr>
          <a:lstStyle/>
          <a:p>
            <a:r>
              <a:rPr lang="en-US" dirty="0">
                <a:solidFill>
                  <a:srgbClr val="FFFF00"/>
                </a:solidFill>
              </a:rPr>
              <a:t>What is the character of this pigmented line?  Is it the TM?</a:t>
            </a:r>
          </a:p>
        </p:txBody>
      </p:sp>
      <p:pic>
        <p:nvPicPr>
          <p:cNvPr id="3" name="Audio 2">
            <a:hlinkClick r:id="" action="ppaction://media"/>
            <a:extLst>
              <a:ext uri="{FF2B5EF4-FFF2-40B4-BE49-F238E27FC236}">
                <a16:creationId xmlns:a16="http://schemas.microsoft.com/office/drawing/2014/main" id="{6BDECA61-85E9-4D8F-A833-4EB6982CD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16"/>
    </mc:Choice>
    <mc:Fallback xmlns="">
      <p:transition spd="slow" advTm="1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endParaRPr lang="en-US"/>
          </a:p>
        </p:txBody>
      </p:sp>
      <p:sp>
        <p:nvSpPr>
          <p:cNvPr id="34819" name="Rectangle 3" descr="gonioscopy_032"/>
          <p:cNvSpPr>
            <a:spLocks noGrp="1" noChangeAspect="1" noChangeArrowheads="1"/>
          </p:cNvSpPr>
          <p:nvPr isPhoto="1"/>
        </p:nvSpPr>
        <p:spPr bwMode="auto">
          <a:xfrm>
            <a:off x="-990600" y="464343"/>
            <a:ext cx="11426825" cy="7605713"/>
          </a:xfrm>
          <a:prstGeom prst="rect">
            <a:avLst/>
          </a:prstGeom>
          <a:blipFill dpi="0" rotWithShape="1">
            <a:blip r:embed="rId5" cstate="print"/>
            <a:srcRect/>
            <a:stretch>
              <a:fillRect b="-6"/>
            </a:stretch>
          </a:blipFill>
          <a:ln w="9525">
            <a:solidFill>
              <a:schemeClr val="tx1"/>
            </a:solidFill>
            <a:miter lim="800000"/>
            <a:headEnd/>
            <a:tailEnd/>
          </a:ln>
          <a:effectLst/>
        </p:spPr>
        <p:txBody>
          <a:bodyPr/>
          <a:lstStyle/>
          <a:p>
            <a:endParaRPr lang="en-US"/>
          </a:p>
        </p:txBody>
      </p:sp>
      <p:sp>
        <p:nvSpPr>
          <p:cNvPr id="34820" name="Line 4"/>
          <p:cNvSpPr>
            <a:spLocks noChangeShapeType="1"/>
          </p:cNvSpPr>
          <p:nvPr/>
        </p:nvSpPr>
        <p:spPr bwMode="auto">
          <a:xfrm>
            <a:off x="2514600" y="3886200"/>
            <a:ext cx="1066800" cy="0"/>
          </a:xfrm>
          <a:prstGeom prst="line">
            <a:avLst/>
          </a:prstGeom>
          <a:noFill/>
          <a:ln w="76200">
            <a:solidFill>
              <a:schemeClr val="bg1"/>
            </a:solidFill>
            <a:round/>
            <a:headEnd/>
            <a:tailEnd type="triangle" w="med" len="med"/>
          </a:ln>
          <a:effectLst/>
        </p:spPr>
        <p:txBody>
          <a:bodyPr/>
          <a:lstStyle/>
          <a:p>
            <a:endParaRPr lang="en-US"/>
          </a:p>
        </p:txBody>
      </p:sp>
      <p:sp>
        <p:nvSpPr>
          <p:cNvPr id="2" name="TextBox 1"/>
          <p:cNvSpPr txBox="1"/>
          <p:nvPr/>
        </p:nvSpPr>
        <p:spPr>
          <a:xfrm>
            <a:off x="685800" y="3352800"/>
            <a:ext cx="1981200" cy="646331"/>
          </a:xfrm>
          <a:prstGeom prst="rect">
            <a:avLst/>
          </a:prstGeom>
          <a:noFill/>
        </p:spPr>
        <p:txBody>
          <a:bodyPr wrap="square" rtlCol="0">
            <a:spAutoFit/>
          </a:bodyPr>
          <a:lstStyle/>
          <a:p>
            <a:r>
              <a:rPr lang="en-US" dirty="0">
                <a:solidFill>
                  <a:srgbClr val="FFFF00"/>
                </a:solidFill>
              </a:rPr>
              <a:t>That line is a </a:t>
            </a:r>
            <a:r>
              <a:rPr lang="en-US" dirty="0" err="1">
                <a:solidFill>
                  <a:srgbClr val="FFFF00"/>
                </a:solidFill>
              </a:rPr>
              <a:t>Sampaolasi</a:t>
            </a:r>
            <a:r>
              <a:rPr lang="en-US" dirty="0">
                <a:solidFill>
                  <a:srgbClr val="FFFF00"/>
                </a:solidFill>
              </a:rPr>
              <a:t> line!</a:t>
            </a:r>
          </a:p>
        </p:txBody>
      </p:sp>
      <p:sp>
        <p:nvSpPr>
          <p:cNvPr id="3" name="Right Arrow 2"/>
          <p:cNvSpPr/>
          <p:nvPr/>
        </p:nvSpPr>
        <p:spPr>
          <a:xfrm>
            <a:off x="2667000" y="40386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5800" y="4038600"/>
            <a:ext cx="2286000" cy="923330"/>
          </a:xfrm>
          <a:prstGeom prst="rect">
            <a:avLst/>
          </a:prstGeom>
          <a:noFill/>
        </p:spPr>
        <p:txBody>
          <a:bodyPr wrap="square" rtlCol="0">
            <a:spAutoFit/>
          </a:bodyPr>
          <a:lstStyle/>
          <a:p>
            <a:r>
              <a:rPr lang="en-US" dirty="0">
                <a:solidFill>
                  <a:srgbClr val="FFFF00"/>
                </a:solidFill>
              </a:rPr>
              <a:t>The TM with PAS revealed with indentation</a:t>
            </a:r>
          </a:p>
        </p:txBody>
      </p:sp>
      <p:pic>
        <p:nvPicPr>
          <p:cNvPr id="5" name="Audio 4">
            <a:hlinkClick r:id="" action="ppaction://media"/>
            <a:extLst>
              <a:ext uri="{FF2B5EF4-FFF2-40B4-BE49-F238E27FC236}">
                <a16:creationId xmlns:a16="http://schemas.microsoft.com/office/drawing/2014/main" id="{9C7E24C0-D356-4346-907F-A5FD32AAA8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71"/>
    </mc:Choice>
    <mc:Fallback xmlns="">
      <p:transition spd="slow" advTm="39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endParaRPr lang="en-US"/>
          </a:p>
        </p:txBody>
      </p:sp>
      <p:sp>
        <p:nvSpPr>
          <p:cNvPr id="29699" name="Rectangle 3" descr="gonioscopy_027"/>
          <p:cNvSpPr>
            <a:spLocks noGrp="1" noChangeAspect="1" noChangeArrowheads="1"/>
          </p:cNvSpPr>
          <p:nvPr isPhoto="1"/>
        </p:nvSpPr>
        <p:spPr bwMode="auto">
          <a:xfrm>
            <a:off x="-2819400" y="-1594644"/>
            <a:ext cx="13720763" cy="9132888"/>
          </a:xfrm>
          <a:prstGeom prst="rect">
            <a:avLst/>
          </a:prstGeom>
          <a:blipFill dpi="0" rotWithShape="1">
            <a:blip r:embed="rId5" cstate="print"/>
            <a:srcRect/>
            <a:stretch>
              <a:fillRect b="-2"/>
            </a:stretch>
          </a:blipFill>
          <a:ln w="9525">
            <a:solidFill>
              <a:schemeClr val="bg1"/>
            </a:solidFill>
            <a:miter lim="800000"/>
            <a:headEnd/>
            <a:tailEnd/>
          </a:ln>
          <a:effectLst/>
        </p:spPr>
        <p:txBody>
          <a:bodyPr/>
          <a:lstStyle/>
          <a:p>
            <a:endParaRPr lang="en-US"/>
          </a:p>
        </p:txBody>
      </p:sp>
      <p:sp>
        <p:nvSpPr>
          <p:cNvPr id="29702" name="Line 6"/>
          <p:cNvSpPr>
            <a:spLocks noChangeShapeType="1"/>
          </p:cNvSpPr>
          <p:nvPr/>
        </p:nvSpPr>
        <p:spPr bwMode="auto">
          <a:xfrm>
            <a:off x="4876800" y="3276600"/>
            <a:ext cx="0" cy="609600"/>
          </a:xfrm>
          <a:prstGeom prst="line">
            <a:avLst/>
          </a:prstGeom>
          <a:noFill/>
          <a:ln w="76200">
            <a:solidFill>
              <a:schemeClr val="bg1"/>
            </a:solidFill>
            <a:round/>
            <a:headEnd/>
            <a:tailEnd type="triangle" w="med" len="med"/>
          </a:ln>
          <a:effectLst/>
        </p:spPr>
        <p:txBody>
          <a:bodyPr/>
          <a:lstStyle/>
          <a:p>
            <a:endParaRPr lang="en-US"/>
          </a:p>
        </p:txBody>
      </p:sp>
      <p:sp>
        <p:nvSpPr>
          <p:cNvPr id="29703" name="Line 7"/>
          <p:cNvSpPr>
            <a:spLocks noChangeShapeType="1"/>
          </p:cNvSpPr>
          <p:nvPr/>
        </p:nvSpPr>
        <p:spPr bwMode="auto">
          <a:xfrm>
            <a:off x="3733800" y="2971800"/>
            <a:ext cx="0" cy="609600"/>
          </a:xfrm>
          <a:prstGeom prst="line">
            <a:avLst/>
          </a:prstGeom>
          <a:noFill/>
          <a:ln w="76200">
            <a:solidFill>
              <a:schemeClr val="tx1"/>
            </a:solidFill>
            <a:round/>
            <a:headEnd/>
            <a:tailEnd type="triangle" w="med" len="med"/>
          </a:ln>
          <a:effectLst/>
        </p:spPr>
        <p:txBody>
          <a:bodyPr/>
          <a:lstStyle/>
          <a:p>
            <a:endParaRPr lang="en-US"/>
          </a:p>
        </p:txBody>
      </p:sp>
      <p:sp>
        <p:nvSpPr>
          <p:cNvPr id="29704" name="Text Box 8"/>
          <p:cNvSpPr txBox="1">
            <a:spLocks noChangeArrowheads="1"/>
          </p:cNvSpPr>
          <p:nvPr/>
        </p:nvSpPr>
        <p:spPr bwMode="auto">
          <a:xfrm>
            <a:off x="1295400" y="3581400"/>
            <a:ext cx="2133600" cy="1200329"/>
          </a:xfrm>
          <a:prstGeom prst="rect">
            <a:avLst/>
          </a:prstGeom>
          <a:noFill/>
          <a:ln w="9525">
            <a:noFill/>
            <a:miter lim="800000"/>
            <a:headEnd/>
            <a:tailEnd/>
          </a:ln>
          <a:effectLst/>
        </p:spPr>
        <p:txBody>
          <a:bodyPr wrap="square">
            <a:spAutoFit/>
          </a:bodyPr>
          <a:lstStyle/>
          <a:p>
            <a:pPr>
              <a:spcBef>
                <a:spcPct val="50000"/>
              </a:spcBef>
            </a:pPr>
            <a:r>
              <a:rPr lang="en-US" dirty="0">
                <a:solidFill>
                  <a:srgbClr val="FFFF00"/>
                </a:solidFill>
              </a:rPr>
              <a:t>PAS tethers iris during indentation while adjacent iris moves backwards</a:t>
            </a:r>
          </a:p>
        </p:txBody>
      </p:sp>
      <p:pic>
        <p:nvPicPr>
          <p:cNvPr id="2" name="Audio 1">
            <a:hlinkClick r:id="" action="ppaction://media"/>
            <a:extLst>
              <a:ext uri="{FF2B5EF4-FFF2-40B4-BE49-F238E27FC236}">
                <a16:creationId xmlns:a16="http://schemas.microsoft.com/office/drawing/2014/main" id="{36314732-AD37-4703-A3AB-49ECE07299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49"/>
    </mc:Choice>
    <mc:Fallback xmlns="">
      <p:transition spd="slow" advTm="14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endParaRPr lang="en-US"/>
          </a:p>
        </p:txBody>
      </p:sp>
      <p:sp>
        <p:nvSpPr>
          <p:cNvPr id="35843" name="Rectangle 3" descr="gonioscopy_033"/>
          <p:cNvSpPr>
            <a:spLocks noGrp="1" noChangeAspect="1" noChangeArrowheads="1"/>
          </p:cNvSpPr>
          <p:nvPr isPhoto="1"/>
        </p:nvSpPr>
        <p:spPr bwMode="auto">
          <a:xfrm>
            <a:off x="0" y="381000"/>
            <a:ext cx="11426825" cy="7605713"/>
          </a:xfrm>
          <a:prstGeom prst="rect">
            <a:avLst/>
          </a:prstGeom>
          <a:blipFill dpi="0" rotWithShape="1">
            <a:blip r:embed="rId5" cstate="print"/>
            <a:srcRect/>
            <a:stretch>
              <a:fillRect b="-6"/>
            </a:stretch>
          </a:blipFill>
          <a:ln w="9525">
            <a:solidFill>
              <a:schemeClr val="bg1"/>
            </a:solidFill>
            <a:miter lim="800000"/>
            <a:headEnd/>
            <a:tailEnd/>
          </a:ln>
          <a:effectLst/>
        </p:spPr>
        <p:txBody>
          <a:bodyPr/>
          <a:lstStyle/>
          <a:p>
            <a:endParaRPr lang="en-US"/>
          </a:p>
        </p:txBody>
      </p:sp>
      <p:sp>
        <p:nvSpPr>
          <p:cNvPr id="35844" name="Line 4"/>
          <p:cNvSpPr>
            <a:spLocks noChangeShapeType="1"/>
          </p:cNvSpPr>
          <p:nvPr/>
        </p:nvSpPr>
        <p:spPr bwMode="auto">
          <a:xfrm>
            <a:off x="4114800" y="3505200"/>
            <a:ext cx="762000" cy="0"/>
          </a:xfrm>
          <a:prstGeom prst="line">
            <a:avLst/>
          </a:prstGeom>
          <a:noFill/>
          <a:ln w="76200">
            <a:solidFill>
              <a:schemeClr val="bg1"/>
            </a:solidFill>
            <a:round/>
            <a:headEnd/>
            <a:tailEnd type="triangle" w="med" len="med"/>
          </a:ln>
          <a:effectLst/>
        </p:spPr>
        <p:txBody>
          <a:bodyPr/>
          <a:lstStyle/>
          <a:p>
            <a:endParaRPr lang="en-US"/>
          </a:p>
        </p:txBody>
      </p:sp>
      <p:sp>
        <p:nvSpPr>
          <p:cNvPr id="7" name="TextBox 6"/>
          <p:cNvSpPr txBox="1"/>
          <p:nvPr/>
        </p:nvSpPr>
        <p:spPr>
          <a:xfrm>
            <a:off x="2362200" y="3276600"/>
            <a:ext cx="1828800" cy="369332"/>
          </a:xfrm>
          <a:prstGeom prst="rect">
            <a:avLst/>
          </a:prstGeom>
          <a:noFill/>
        </p:spPr>
        <p:txBody>
          <a:bodyPr wrap="square" rtlCol="0">
            <a:spAutoFit/>
          </a:bodyPr>
          <a:lstStyle/>
          <a:p>
            <a:r>
              <a:rPr lang="en-US" dirty="0">
                <a:solidFill>
                  <a:schemeClr val="accent3"/>
                </a:solidFill>
              </a:rPr>
              <a:t>Is this the TM?</a:t>
            </a:r>
          </a:p>
        </p:txBody>
      </p:sp>
      <p:pic>
        <p:nvPicPr>
          <p:cNvPr id="2" name="Audio 1">
            <a:hlinkClick r:id="" action="ppaction://media"/>
            <a:extLst>
              <a:ext uri="{FF2B5EF4-FFF2-40B4-BE49-F238E27FC236}">
                <a16:creationId xmlns:a16="http://schemas.microsoft.com/office/drawing/2014/main" id="{2089EBCA-51C9-4D17-A940-D885E9673B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08"/>
    </mc:Choice>
    <mc:Fallback xmlns="">
      <p:transition spd="slow" advTm="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endParaRPr lang="en-US"/>
          </a:p>
        </p:txBody>
      </p:sp>
      <p:sp>
        <p:nvSpPr>
          <p:cNvPr id="38915" name="Rectangle 3" descr="gonioscopy_036"/>
          <p:cNvSpPr>
            <a:spLocks noGrp="1" noChangeAspect="1" noChangeArrowheads="1"/>
          </p:cNvSpPr>
          <p:nvPr isPhoto="1"/>
        </p:nvSpPr>
        <p:spPr bwMode="auto">
          <a:xfrm>
            <a:off x="-1752600" y="139343"/>
            <a:ext cx="14287500" cy="9509125"/>
          </a:xfrm>
          <a:prstGeom prst="rect">
            <a:avLst/>
          </a:prstGeom>
          <a:blipFill dpi="0" rotWithShape="1">
            <a:blip r:embed="rId5" cstate="print"/>
            <a:srcRect/>
            <a:stretch>
              <a:fillRect b="-13"/>
            </a:stretch>
          </a:blipFill>
          <a:ln w="76200">
            <a:solidFill>
              <a:schemeClr val="bg1"/>
            </a:solidFill>
            <a:miter lim="800000"/>
            <a:headEnd/>
            <a:tailEnd/>
          </a:ln>
          <a:effectLst/>
        </p:spPr>
        <p:txBody>
          <a:bodyPr/>
          <a:lstStyle/>
          <a:p>
            <a:endParaRPr lang="en-US" dirty="0">
              <a:solidFill>
                <a:schemeClr val="bg1"/>
              </a:solidFill>
            </a:endParaRPr>
          </a:p>
        </p:txBody>
      </p:sp>
      <p:sp>
        <p:nvSpPr>
          <p:cNvPr id="38917" name="Line 5"/>
          <p:cNvSpPr>
            <a:spLocks noChangeShapeType="1"/>
          </p:cNvSpPr>
          <p:nvPr/>
        </p:nvSpPr>
        <p:spPr bwMode="auto">
          <a:xfrm>
            <a:off x="3810000" y="4038600"/>
            <a:ext cx="762000" cy="0"/>
          </a:xfrm>
          <a:prstGeom prst="line">
            <a:avLst/>
          </a:prstGeom>
          <a:noFill/>
          <a:ln w="76200">
            <a:solidFill>
              <a:schemeClr val="bg1"/>
            </a:solidFill>
            <a:round/>
            <a:headEnd/>
            <a:tailEnd type="triangle" w="med" len="med"/>
          </a:ln>
          <a:effectLst/>
        </p:spPr>
        <p:txBody>
          <a:bodyPr/>
          <a:lstStyle/>
          <a:p>
            <a:endParaRPr lang="en-US"/>
          </a:p>
        </p:txBody>
      </p:sp>
      <p:sp>
        <p:nvSpPr>
          <p:cNvPr id="7" name="Right Arrow 6"/>
          <p:cNvSpPr/>
          <p:nvPr/>
        </p:nvSpPr>
        <p:spPr>
          <a:xfrm rot="12656982">
            <a:off x="7821900" y="4333888"/>
            <a:ext cx="1328150" cy="235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28800" y="3810000"/>
            <a:ext cx="1828800" cy="646331"/>
          </a:xfrm>
          <a:prstGeom prst="rect">
            <a:avLst/>
          </a:prstGeom>
          <a:noFill/>
        </p:spPr>
        <p:txBody>
          <a:bodyPr wrap="square" rtlCol="0">
            <a:spAutoFit/>
          </a:bodyPr>
          <a:lstStyle/>
          <a:p>
            <a:r>
              <a:rPr lang="en-US" dirty="0" err="1">
                <a:solidFill>
                  <a:schemeClr val="accent3"/>
                </a:solidFill>
              </a:rPr>
              <a:t>Saompaolasi</a:t>
            </a:r>
            <a:r>
              <a:rPr lang="en-US" dirty="0">
                <a:solidFill>
                  <a:schemeClr val="accent3"/>
                </a:solidFill>
              </a:rPr>
              <a:t> line, not the TM!</a:t>
            </a:r>
          </a:p>
        </p:txBody>
      </p:sp>
      <p:sp>
        <p:nvSpPr>
          <p:cNvPr id="9" name="TextBox 8"/>
          <p:cNvSpPr txBox="1"/>
          <p:nvPr/>
        </p:nvSpPr>
        <p:spPr>
          <a:xfrm>
            <a:off x="7315200" y="4876800"/>
            <a:ext cx="2362200" cy="369332"/>
          </a:xfrm>
          <a:prstGeom prst="rect">
            <a:avLst/>
          </a:prstGeom>
          <a:noFill/>
        </p:spPr>
        <p:txBody>
          <a:bodyPr wrap="square" rtlCol="0">
            <a:spAutoFit/>
          </a:bodyPr>
          <a:lstStyle/>
          <a:p>
            <a:r>
              <a:rPr lang="en-US" dirty="0">
                <a:solidFill>
                  <a:schemeClr val="accent3"/>
                </a:solidFill>
              </a:rPr>
              <a:t>This is the TM</a:t>
            </a:r>
          </a:p>
        </p:txBody>
      </p:sp>
      <p:sp>
        <p:nvSpPr>
          <p:cNvPr id="2" name="TextBox 1"/>
          <p:cNvSpPr txBox="1"/>
          <p:nvPr/>
        </p:nvSpPr>
        <p:spPr>
          <a:xfrm>
            <a:off x="3048000" y="5410200"/>
            <a:ext cx="3352800" cy="369332"/>
          </a:xfrm>
          <a:prstGeom prst="rect">
            <a:avLst/>
          </a:prstGeom>
          <a:noFill/>
        </p:spPr>
        <p:txBody>
          <a:bodyPr wrap="square" rtlCol="0">
            <a:spAutoFit/>
          </a:bodyPr>
          <a:lstStyle/>
          <a:p>
            <a:r>
              <a:rPr lang="en-US" dirty="0">
                <a:solidFill>
                  <a:srgbClr val="FFFF00"/>
                </a:solidFill>
              </a:rPr>
              <a:t>During indentation </a:t>
            </a:r>
            <a:r>
              <a:rPr lang="en-US" dirty="0" err="1">
                <a:solidFill>
                  <a:srgbClr val="FFFF00"/>
                </a:solidFill>
              </a:rPr>
              <a:t>gonioscopy</a:t>
            </a:r>
            <a:endParaRPr lang="en-US" dirty="0">
              <a:solidFill>
                <a:srgbClr val="FFFF00"/>
              </a:solidFill>
            </a:endParaRPr>
          </a:p>
        </p:txBody>
      </p:sp>
      <p:pic>
        <p:nvPicPr>
          <p:cNvPr id="3" name="Audio 2">
            <a:hlinkClick r:id="" action="ppaction://media"/>
            <a:extLst>
              <a:ext uri="{FF2B5EF4-FFF2-40B4-BE49-F238E27FC236}">
                <a16:creationId xmlns:a16="http://schemas.microsoft.com/office/drawing/2014/main" id="{F73F67B5-08E7-4B3A-A884-E757443DAC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40"/>
    </mc:Choice>
    <mc:Fallback xmlns="">
      <p:transition spd="slow" advTm="1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endParaRPr lang="en-US"/>
          </a:p>
        </p:txBody>
      </p:sp>
      <p:sp>
        <p:nvSpPr>
          <p:cNvPr id="46083" name="Rectangle 3" descr="gonioscopy_043"/>
          <p:cNvSpPr>
            <a:spLocks noGrp="1" noChangeAspect="1" noChangeArrowheads="1"/>
          </p:cNvSpPr>
          <p:nvPr isPhoto="1"/>
        </p:nvSpPr>
        <p:spPr bwMode="auto">
          <a:xfrm>
            <a:off x="-228600" y="304800"/>
            <a:ext cx="11426825" cy="7605712"/>
          </a:xfrm>
          <a:prstGeom prst="rect">
            <a:avLst/>
          </a:prstGeom>
          <a:blipFill dpi="0" rotWithShape="1">
            <a:blip r:embed="rId5" cstate="print"/>
            <a:srcRect/>
            <a:stretch>
              <a:fillRect b="-6"/>
            </a:stretch>
          </a:blipFill>
          <a:ln w="9525">
            <a:solidFill>
              <a:schemeClr val="tx1"/>
            </a:solidFill>
            <a:miter lim="800000"/>
            <a:headEnd/>
            <a:tailEnd/>
          </a:ln>
          <a:effectLst/>
        </p:spPr>
        <p:txBody>
          <a:bodyPr/>
          <a:lstStyle/>
          <a:p>
            <a:endParaRPr lang="en-US"/>
          </a:p>
        </p:txBody>
      </p:sp>
      <p:sp>
        <p:nvSpPr>
          <p:cNvPr id="2" name="TextBox 1"/>
          <p:cNvSpPr txBox="1"/>
          <p:nvPr/>
        </p:nvSpPr>
        <p:spPr>
          <a:xfrm>
            <a:off x="3581400" y="6019800"/>
            <a:ext cx="2971800" cy="369332"/>
          </a:xfrm>
          <a:prstGeom prst="rect">
            <a:avLst/>
          </a:prstGeom>
          <a:noFill/>
        </p:spPr>
        <p:txBody>
          <a:bodyPr wrap="square" rtlCol="0">
            <a:spAutoFit/>
          </a:bodyPr>
          <a:lstStyle/>
          <a:p>
            <a:r>
              <a:rPr lang="en-US" dirty="0">
                <a:solidFill>
                  <a:srgbClr val="FFFF00"/>
                </a:solidFill>
              </a:rPr>
              <a:t>Next case:  LPI performed</a:t>
            </a:r>
          </a:p>
        </p:txBody>
      </p:sp>
      <p:pic>
        <p:nvPicPr>
          <p:cNvPr id="3" name="Audio 2">
            <a:hlinkClick r:id="" action="ppaction://media"/>
            <a:extLst>
              <a:ext uri="{FF2B5EF4-FFF2-40B4-BE49-F238E27FC236}">
                <a16:creationId xmlns:a16="http://schemas.microsoft.com/office/drawing/2014/main" id="{F7496AA4-10C7-4336-8786-E9230E95CB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06"/>
    </mc:Choice>
    <mc:Fallback xmlns="">
      <p:transition spd="slow" advTm="2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altLang="en-US" sz="4000">
                <a:solidFill>
                  <a:srgbClr val="FFFF00"/>
                </a:solidFill>
              </a:rPr>
              <a:t>The speaker sincerely regrets not having any significant financial interest in any of the matters to be discussed.</a:t>
            </a:r>
          </a:p>
        </p:txBody>
      </p:sp>
      <p:sp>
        <p:nvSpPr>
          <p:cNvPr id="3075" name="Rectangle 3"/>
          <p:cNvSpPr>
            <a:spLocks noGrp="1" noChangeArrowheads="1"/>
          </p:cNvSpPr>
          <p:nvPr>
            <p:ph type="subTitle" idx="1"/>
          </p:nvPr>
        </p:nvSpPr>
        <p:spPr/>
        <p:txBody>
          <a:bodyPr/>
          <a:lstStyle/>
          <a:p>
            <a:pPr eaLnBrk="1" hangingPunct="1"/>
            <a:endParaRPr lang="en-US" altLang="en-US"/>
          </a:p>
        </p:txBody>
      </p:sp>
      <p:pic>
        <p:nvPicPr>
          <p:cNvPr id="2" name="Audio 1">
            <a:hlinkClick r:id="" action="ppaction://media"/>
            <a:extLst>
              <a:ext uri="{FF2B5EF4-FFF2-40B4-BE49-F238E27FC236}">
                <a16:creationId xmlns:a16="http://schemas.microsoft.com/office/drawing/2014/main" id="{3B8D6A65-15FF-4EE5-967C-8C7AF476F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6742141"/>
      </p:ext>
    </p:extLst>
  </p:cSld>
  <p:clrMapOvr>
    <a:masterClrMapping/>
  </p:clrMapOvr>
  <p:transition advTm="18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endParaRPr lang="en-US"/>
          </a:p>
        </p:txBody>
      </p:sp>
      <p:sp>
        <p:nvSpPr>
          <p:cNvPr id="48131" name="Rectangle 3" descr="gonioscopy_045"/>
          <p:cNvSpPr>
            <a:spLocks noGrp="1" noChangeAspect="1" noChangeArrowheads="1"/>
          </p:cNvSpPr>
          <p:nvPr isPhoto="1"/>
        </p:nvSpPr>
        <p:spPr bwMode="auto">
          <a:xfrm>
            <a:off x="0" y="385763"/>
            <a:ext cx="11426825" cy="7605712"/>
          </a:xfrm>
          <a:prstGeom prst="rect">
            <a:avLst/>
          </a:prstGeom>
          <a:blipFill dpi="0" rotWithShape="1">
            <a:blip r:embed="rId5" cstate="print"/>
            <a:srcRect/>
            <a:stretch>
              <a:fillRect b="-6"/>
            </a:stretch>
          </a:blipFill>
          <a:ln w="9525">
            <a:solidFill>
              <a:schemeClr val="tx1"/>
            </a:solidFill>
            <a:miter lim="800000"/>
            <a:headEnd/>
            <a:tailEnd/>
          </a:ln>
          <a:effectLst/>
        </p:spPr>
        <p:txBody>
          <a:bodyPr/>
          <a:lstStyle/>
          <a:p>
            <a:endParaRPr lang="en-US"/>
          </a:p>
        </p:txBody>
      </p:sp>
      <p:sp>
        <p:nvSpPr>
          <p:cNvPr id="2" name="TextBox 1"/>
          <p:cNvSpPr txBox="1"/>
          <p:nvPr/>
        </p:nvSpPr>
        <p:spPr>
          <a:xfrm>
            <a:off x="2286000" y="4191000"/>
            <a:ext cx="2743200" cy="1200329"/>
          </a:xfrm>
          <a:prstGeom prst="rect">
            <a:avLst/>
          </a:prstGeom>
          <a:noFill/>
        </p:spPr>
        <p:txBody>
          <a:bodyPr wrap="square" rtlCol="0">
            <a:spAutoFit/>
          </a:bodyPr>
          <a:lstStyle/>
          <a:p>
            <a:r>
              <a:rPr lang="en-US" dirty="0">
                <a:solidFill>
                  <a:srgbClr val="FFFF00"/>
                </a:solidFill>
              </a:rPr>
              <a:t>No angle structures visible after LPI:  Synechial or appositional closure?</a:t>
            </a:r>
          </a:p>
        </p:txBody>
      </p:sp>
      <p:pic>
        <p:nvPicPr>
          <p:cNvPr id="3" name="Audio 2">
            <a:hlinkClick r:id="" action="ppaction://media"/>
            <a:extLst>
              <a:ext uri="{FF2B5EF4-FFF2-40B4-BE49-F238E27FC236}">
                <a16:creationId xmlns:a16="http://schemas.microsoft.com/office/drawing/2014/main" id="{76A69463-90AB-4BBA-82EE-8787BB3836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19"/>
    </mc:Choice>
    <mc:Fallback xmlns="">
      <p:transition spd="slow" advTm="1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endParaRPr lang="en-US"/>
          </a:p>
        </p:txBody>
      </p:sp>
      <p:sp>
        <p:nvSpPr>
          <p:cNvPr id="49155" name="Rectangle 3" descr="gonioscopy_046"/>
          <p:cNvSpPr>
            <a:spLocks noGrp="1" noChangeAspect="1" noChangeArrowheads="1"/>
          </p:cNvSpPr>
          <p:nvPr isPhoto="1"/>
        </p:nvSpPr>
        <p:spPr bwMode="auto">
          <a:xfrm>
            <a:off x="-3810000" y="-304800"/>
            <a:ext cx="15887700" cy="12736513"/>
          </a:xfrm>
          <a:prstGeom prst="rect">
            <a:avLst/>
          </a:prstGeom>
          <a:blipFill dpi="0" rotWithShape="1">
            <a:blip r:embed="rId5" cstate="print"/>
            <a:srcRect/>
            <a:stretch>
              <a:fillRect r="-20434"/>
            </a:stretch>
          </a:blipFill>
          <a:ln w="9525">
            <a:solidFill>
              <a:schemeClr val="bg1"/>
            </a:solidFill>
            <a:miter lim="800000"/>
            <a:headEnd/>
            <a:tailEnd/>
          </a:ln>
          <a:effectLst/>
        </p:spPr>
        <p:txBody>
          <a:bodyPr/>
          <a:lstStyle/>
          <a:p>
            <a:endParaRPr lang="en-US"/>
          </a:p>
        </p:txBody>
      </p:sp>
      <p:sp>
        <p:nvSpPr>
          <p:cNvPr id="49156" name="Line 4"/>
          <p:cNvSpPr>
            <a:spLocks noChangeShapeType="1"/>
          </p:cNvSpPr>
          <p:nvPr/>
        </p:nvSpPr>
        <p:spPr bwMode="auto">
          <a:xfrm flipV="1">
            <a:off x="4133850" y="3276600"/>
            <a:ext cx="838200" cy="76200"/>
          </a:xfrm>
          <a:prstGeom prst="line">
            <a:avLst/>
          </a:prstGeom>
          <a:noFill/>
          <a:ln w="76200">
            <a:solidFill>
              <a:schemeClr val="bg1"/>
            </a:solidFill>
            <a:round/>
            <a:headEnd/>
            <a:tailEnd type="triangle" w="med" len="med"/>
          </a:ln>
          <a:effectLst/>
        </p:spPr>
        <p:txBody>
          <a:bodyPr/>
          <a:lstStyle/>
          <a:p>
            <a:endParaRPr lang="en-US"/>
          </a:p>
        </p:txBody>
      </p:sp>
      <p:sp>
        <p:nvSpPr>
          <p:cNvPr id="2" name="TextBox 1"/>
          <p:cNvSpPr txBox="1"/>
          <p:nvPr/>
        </p:nvSpPr>
        <p:spPr>
          <a:xfrm>
            <a:off x="2133600" y="4114800"/>
            <a:ext cx="3124200" cy="646331"/>
          </a:xfrm>
          <a:prstGeom prst="rect">
            <a:avLst/>
          </a:prstGeom>
          <a:noFill/>
        </p:spPr>
        <p:txBody>
          <a:bodyPr wrap="square" rtlCol="0">
            <a:spAutoFit/>
          </a:bodyPr>
          <a:lstStyle/>
          <a:p>
            <a:r>
              <a:rPr lang="en-US" dirty="0">
                <a:solidFill>
                  <a:srgbClr val="FFFF00"/>
                </a:solidFill>
              </a:rPr>
              <a:t>With indentation </a:t>
            </a:r>
            <a:r>
              <a:rPr lang="en-US" dirty="0" err="1">
                <a:solidFill>
                  <a:srgbClr val="FFFF00"/>
                </a:solidFill>
              </a:rPr>
              <a:t>gonioscopy</a:t>
            </a:r>
            <a:r>
              <a:rPr lang="en-US" dirty="0">
                <a:solidFill>
                  <a:srgbClr val="FFFF00"/>
                </a:solidFill>
              </a:rPr>
              <a:t>: double hump sign</a:t>
            </a:r>
          </a:p>
        </p:txBody>
      </p:sp>
      <p:sp>
        <p:nvSpPr>
          <p:cNvPr id="3" name="Right Arrow 2"/>
          <p:cNvSpPr/>
          <p:nvPr/>
        </p:nvSpPr>
        <p:spPr>
          <a:xfrm rot="18794062">
            <a:off x="5144801" y="3762081"/>
            <a:ext cx="1203378" cy="210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24199" y="3029634"/>
            <a:ext cx="1333501" cy="646331"/>
          </a:xfrm>
          <a:prstGeom prst="rect">
            <a:avLst/>
          </a:prstGeom>
          <a:noFill/>
        </p:spPr>
        <p:txBody>
          <a:bodyPr wrap="square" rtlCol="0">
            <a:spAutoFit/>
          </a:bodyPr>
          <a:lstStyle/>
          <a:p>
            <a:r>
              <a:rPr lang="en-US" dirty="0">
                <a:solidFill>
                  <a:srgbClr val="FFFF00"/>
                </a:solidFill>
              </a:rPr>
              <a:t>TM now revealed</a:t>
            </a:r>
          </a:p>
        </p:txBody>
      </p:sp>
      <p:pic>
        <p:nvPicPr>
          <p:cNvPr id="5" name="Audio 4">
            <a:hlinkClick r:id="" action="ppaction://media"/>
            <a:extLst>
              <a:ext uri="{FF2B5EF4-FFF2-40B4-BE49-F238E27FC236}">
                <a16:creationId xmlns:a16="http://schemas.microsoft.com/office/drawing/2014/main" id="{E41901A3-184C-48C5-B845-12021DC984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245"/>
    </mc:Choice>
    <mc:Fallback xmlns="">
      <p:transition spd="slow" advTm="2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lstStyle/>
          <a:p>
            <a:endParaRPr lang="en-US"/>
          </a:p>
        </p:txBody>
      </p:sp>
      <p:sp>
        <p:nvSpPr>
          <p:cNvPr id="51203" name="Rectangle 3" descr="gonioscopy_048"/>
          <p:cNvSpPr>
            <a:spLocks noGrp="1" noChangeAspect="1" noChangeArrowheads="1"/>
          </p:cNvSpPr>
          <p:nvPr isPhoto="1"/>
        </p:nvSpPr>
        <p:spPr bwMode="auto">
          <a:xfrm>
            <a:off x="-3352800" y="-3276600"/>
            <a:ext cx="13106400" cy="10294938"/>
          </a:xfrm>
          <a:prstGeom prst="rect">
            <a:avLst/>
          </a:prstGeom>
          <a:blipFill dpi="0" rotWithShape="1">
            <a:blip r:embed="rId5" cstate="print"/>
            <a:srcRect/>
            <a:stretch>
              <a:fillRect r="-18005"/>
            </a:stretch>
          </a:blipFill>
          <a:ln w="9525">
            <a:solidFill>
              <a:schemeClr val="tx1"/>
            </a:solidFill>
            <a:miter lim="800000"/>
            <a:headEnd/>
            <a:tailEnd/>
          </a:ln>
          <a:effectLst/>
        </p:spPr>
        <p:txBody>
          <a:bodyPr/>
          <a:lstStyle/>
          <a:p>
            <a:endParaRPr lang="en-US"/>
          </a:p>
        </p:txBody>
      </p:sp>
      <p:sp>
        <p:nvSpPr>
          <p:cNvPr id="2" name="TextBox 1"/>
          <p:cNvSpPr txBox="1"/>
          <p:nvPr/>
        </p:nvSpPr>
        <p:spPr>
          <a:xfrm>
            <a:off x="3581400" y="4953000"/>
            <a:ext cx="2667000" cy="369332"/>
          </a:xfrm>
          <a:prstGeom prst="rect">
            <a:avLst/>
          </a:prstGeom>
          <a:noFill/>
        </p:spPr>
        <p:txBody>
          <a:bodyPr wrap="square" rtlCol="0">
            <a:spAutoFit/>
          </a:bodyPr>
          <a:lstStyle/>
          <a:p>
            <a:r>
              <a:rPr lang="en-US" dirty="0">
                <a:solidFill>
                  <a:srgbClr val="FFFF00"/>
                </a:solidFill>
              </a:rPr>
              <a:t>After Laser iridoplasty</a:t>
            </a:r>
          </a:p>
        </p:txBody>
      </p:sp>
      <p:pic>
        <p:nvPicPr>
          <p:cNvPr id="3" name="Audio 2">
            <a:hlinkClick r:id="" action="ppaction://media"/>
            <a:extLst>
              <a:ext uri="{FF2B5EF4-FFF2-40B4-BE49-F238E27FC236}">
                <a16:creationId xmlns:a16="http://schemas.microsoft.com/office/drawing/2014/main" id="{295796DB-F53A-4D1F-A8DC-9B30C1B5C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90"/>
    </mc:Choice>
    <mc:Fallback xmlns="">
      <p:transition spd="slow" advTm="20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PI Video - Ritch.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0" y="5562600"/>
            <a:ext cx="2895600" cy="646331"/>
          </a:xfrm>
          <a:prstGeom prst="rect">
            <a:avLst/>
          </a:prstGeom>
          <a:noFill/>
        </p:spPr>
        <p:txBody>
          <a:bodyPr wrap="square" rtlCol="0">
            <a:spAutoFit/>
          </a:bodyPr>
          <a:lstStyle/>
          <a:p>
            <a:pPr algn="ctr"/>
            <a:r>
              <a:rPr lang="en-US" dirty="0">
                <a:solidFill>
                  <a:srgbClr val="FFFF00"/>
                </a:solidFill>
              </a:rPr>
              <a:t>Laser Iridoplasty, courtesy of Robert Ritch, MD</a:t>
            </a:r>
          </a:p>
        </p:txBody>
      </p:sp>
      <p:pic>
        <p:nvPicPr>
          <p:cNvPr id="3" name="Audio 2">
            <a:hlinkClick r:id="" action="ppaction://media"/>
            <a:extLst>
              <a:ext uri="{FF2B5EF4-FFF2-40B4-BE49-F238E27FC236}">
                <a16:creationId xmlns:a16="http://schemas.microsoft.com/office/drawing/2014/main" id="{929FEF88-547D-490B-ADF1-6F785E0CD8F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5425723"/>
      </p:ext>
    </p:extLst>
  </p:cSld>
  <p:clrMapOvr>
    <a:masterClrMapping/>
  </p:clrMapOvr>
  <p:transition spd="slow" advTm="10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after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126" objId="2"/>
        <p14:triggerEvt type="onClick" time="3126" objId="2"/>
        <p14:stopEvt time="10938"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pPr eaLnBrk="1" hangingPunct="1"/>
            <a:endParaRPr lang="en-US" altLang="en-US"/>
          </a:p>
        </p:txBody>
      </p:sp>
      <p:sp>
        <p:nvSpPr>
          <p:cNvPr id="35843" name="Rectangle 3"/>
          <p:cNvSpPr>
            <a:spLocks noGrp="1" noChangeAspect="1" noChangeArrowheads="1"/>
          </p:cNvSpPr>
          <p:nvPr isPhoto="1"/>
        </p:nvSpPr>
        <p:spPr bwMode="auto">
          <a:xfrm>
            <a:off x="0" y="0"/>
            <a:ext cx="9144000" cy="7315200"/>
          </a:xfrm>
          <a:prstGeom prst="rect">
            <a:avLst/>
          </a:prstGeom>
          <a:blipFill dpi="0" rotWithShape="1">
            <a:blip r:embed="rId5"/>
            <a:srcRect/>
            <a:stretch>
              <a:fillRect r="-2018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3886200" y="5029200"/>
            <a:ext cx="3276600" cy="923330"/>
          </a:xfrm>
          <a:prstGeom prst="rect">
            <a:avLst/>
          </a:prstGeom>
          <a:noFill/>
        </p:spPr>
        <p:txBody>
          <a:bodyPr wrap="square" rtlCol="0">
            <a:spAutoFit/>
          </a:bodyPr>
          <a:lstStyle/>
          <a:p>
            <a:r>
              <a:rPr lang="en-US" dirty="0">
                <a:solidFill>
                  <a:srgbClr val="FFFF00"/>
                </a:solidFill>
              </a:rPr>
              <a:t>Surgical PI in 1979, recurrent angle closure in 1988—How is this possible?</a:t>
            </a:r>
          </a:p>
        </p:txBody>
      </p:sp>
      <p:pic>
        <p:nvPicPr>
          <p:cNvPr id="3" name="Audio 2">
            <a:hlinkClick r:id="" action="ppaction://media"/>
            <a:extLst>
              <a:ext uri="{FF2B5EF4-FFF2-40B4-BE49-F238E27FC236}">
                <a16:creationId xmlns:a16="http://schemas.microsoft.com/office/drawing/2014/main" id="{8E9EA268-EC6B-452F-9899-FF1B630D0C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5148343"/>
      </p:ext>
    </p:extLst>
  </p:cSld>
  <p:clrMapOvr>
    <a:masterClrMapping/>
  </p:clrMapOvr>
  <mc:AlternateContent xmlns:mc="http://schemas.openxmlformats.org/markup-compatibility/2006" xmlns:p14="http://schemas.microsoft.com/office/powerpoint/2010/main">
    <mc:Choice Requires="p14">
      <p:transition spd="slow" p14:dur="2000" advTm="5264"/>
    </mc:Choice>
    <mc:Fallback xmlns="">
      <p:transition spd="slow" advTm="5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pPr eaLnBrk="1" hangingPunct="1"/>
            <a:endParaRPr lang="en-US" altLang="en-US"/>
          </a:p>
        </p:txBody>
      </p:sp>
      <p:sp>
        <p:nvSpPr>
          <p:cNvPr id="36867" name="Rectangle 3" descr="gonioscopy_054"/>
          <p:cNvSpPr>
            <a:spLocks noGrp="1" noChangeAspect="1" noChangeArrowheads="1"/>
          </p:cNvSpPr>
          <p:nvPr isPhoto="1"/>
        </p:nvSpPr>
        <p:spPr bwMode="auto">
          <a:xfrm>
            <a:off x="-6172200" y="-2895600"/>
            <a:ext cx="21947188" cy="14609763"/>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 name="TextBox 1"/>
          <p:cNvSpPr txBox="1"/>
          <p:nvPr/>
        </p:nvSpPr>
        <p:spPr>
          <a:xfrm>
            <a:off x="1371600" y="4724400"/>
            <a:ext cx="2895600" cy="646331"/>
          </a:xfrm>
          <a:prstGeom prst="rect">
            <a:avLst/>
          </a:prstGeom>
          <a:noFill/>
        </p:spPr>
        <p:txBody>
          <a:bodyPr wrap="square" rtlCol="0">
            <a:spAutoFit/>
          </a:bodyPr>
          <a:lstStyle/>
          <a:p>
            <a:pPr algn="ctr"/>
            <a:r>
              <a:rPr lang="en-US" dirty="0">
                <a:solidFill>
                  <a:srgbClr val="FFFF00"/>
                </a:solidFill>
              </a:rPr>
              <a:t>CB processes anterior in plateau iris syndrome</a:t>
            </a:r>
          </a:p>
        </p:txBody>
      </p:sp>
      <p:pic>
        <p:nvPicPr>
          <p:cNvPr id="3" name="Audio 2">
            <a:hlinkClick r:id="" action="ppaction://media"/>
            <a:extLst>
              <a:ext uri="{FF2B5EF4-FFF2-40B4-BE49-F238E27FC236}">
                <a16:creationId xmlns:a16="http://schemas.microsoft.com/office/drawing/2014/main" id="{7BED204B-07FF-4FD5-8327-73A33DF0A5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46809993"/>
      </p:ext>
    </p:extLst>
  </p:cSld>
  <p:clrMapOvr>
    <a:masterClrMapping/>
  </p:clrMapOvr>
  <mc:AlternateContent xmlns:mc="http://schemas.openxmlformats.org/markup-compatibility/2006" xmlns:p14="http://schemas.microsoft.com/office/powerpoint/2010/main">
    <mc:Choice Requires="p14">
      <p:transition spd="slow" p14:dur="2000" advTm="4928"/>
    </mc:Choice>
    <mc:Fallback xmlns="">
      <p:transition spd="slow" advTm="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eaLnBrk="1" hangingPunct="1"/>
            <a:endParaRPr lang="en-US" altLang="en-US"/>
          </a:p>
        </p:txBody>
      </p:sp>
      <p:sp>
        <p:nvSpPr>
          <p:cNvPr id="37891" name="Rectangle 3" descr="gonioscopy_053"/>
          <p:cNvSpPr>
            <a:spLocks noGrp="1" noChangeAspect="1" noChangeArrowheads="1"/>
          </p:cNvSpPr>
          <p:nvPr isPhoto="1"/>
        </p:nvSpPr>
        <p:spPr bwMode="auto">
          <a:xfrm>
            <a:off x="-2362200" y="-1524000"/>
            <a:ext cx="13720763" cy="9132888"/>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2" name="Audio 1">
            <a:hlinkClick r:id="" action="ppaction://media"/>
            <a:extLst>
              <a:ext uri="{FF2B5EF4-FFF2-40B4-BE49-F238E27FC236}">
                <a16:creationId xmlns:a16="http://schemas.microsoft.com/office/drawing/2014/main" id="{2A43F4CA-10AA-43EA-BCA7-2F93F1E0EB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1459177"/>
      </p:ext>
    </p:extLst>
  </p:cSld>
  <p:clrMapOvr>
    <a:masterClrMapping/>
  </p:clrMapOvr>
  <mc:AlternateContent xmlns:mc="http://schemas.openxmlformats.org/markup-compatibility/2006" xmlns:p14="http://schemas.microsoft.com/office/powerpoint/2010/main">
    <mc:Choice Requires="p14">
      <p:transition spd="slow" p14:dur="2000" advTm="4538"/>
    </mc:Choice>
    <mc:Fallback xmlns="">
      <p:transition spd="slow" advTm="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pPr eaLnBrk="1" hangingPunct="1"/>
            <a:endParaRPr lang="en-US" altLang="en-US"/>
          </a:p>
        </p:txBody>
      </p:sp>
      <p:sp>
        <p:nvSpPr>
          <p:cNvPr id="38915" name="Rectangle 3" descr="gonioscopy_058"/>
          <p:cNvSpPr>
            <a:spLocks noGrp="1" noChangeAspect="1" noChangeArrowheads="1"/>
          </p:cNvSpPr>
          <p:nvPr isPhoto="1"/>
        </p:nvSpPr>
        <p:spPr bwMode="auto">
          <a:xfrm>
            <a:off x="-8229600" y="-7239000"/>
            <a:ext cx="29251275" cy="1947227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38916" name="Line 4"/>
          <p:cNvSpPr>
            <a:spLocks noChangeShapeType="1"/>
          </p:cNvSpPr>
          <p:nvPr/>
        </p:nvSpPr>
        <p:spPr bwMode="auto">
          <a:xfrm flipH="1" flipV="1">
            <a:off x="3733800" y="2497137"/>
            <a:ext cx="228600" cy="8382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524000" y="3962400"/>
            <a:ext cx="3505200" cy="646331"/>
          </a:xfrm>
          <a:prstGeom prst="rect">
            <a:avLst/>
          </a:prstGeom>
          <a:noFill/>
        </p:spPr>
        <p:txBody>
          <a:bodyPr wrap="square" rtlCol="0">
            <a:spAutoFit/>
          </a:bodyPr>
          <a:lstStyle/>
          <a:p>
            <a:r>
              <a:rPr lang="en-US" dirty="0">
                <a:solidFill>
                  <a:srgbClr val="FFFF00"/>
                </a:solidFill>
              </a:rPr>
              <a:t>CB Processes are rolled forward prior to indentation </a:t>
            </a:r>
            <a:r>
              <a:rPr lang="en-US" dirty="0" err="1">
                <a:solidFill>
                  <a:srgbClr val="FFFF00"/>
                </a:solidFill>
              </a:rPr>
              <a:t>gonioscopy</a:t>
            </a:r>
            <a:endParaRPr lang="en-US" dirty="0">
              <a:solidFill>
                <a:srgbClr val="FFFF00"/>
              </a:solidFill>
            </a:endParaRPr>
          </a:p>
        </p:txBody>
      </p:sp>
      <p:pic>
        <p:nvPicPr>
          <p:cNvPr id="3" name="Audio 2">
            <a:hlinkClick r:id="" action="ppaction://media"/>
            <a:extLst>
              <a:ext uri="{FF2B5EF4-FFF2-40B4-BE49-F238E27FC236}">
                <a16:creationId xmlns:a16="http://schemas.microsoft.com/office/drawing/2014/main" id="{C30CC214-9B9F-417E-BC51-725033807B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6974225"/>
      </p:ext>
    </p:extLst>
  </p:cSld>
  <p:clrMapOvr>
    <a:masterClrMapping/>
  </p:clrMapOvr>
  <mc:AlternateContent xmlns:mc="http://schemas.openxmlformats.org/markup-compatibility/2006" xmlns:p14="http://schemas.microsoft.com/office/powerpoint/2010/main">
    <mc:Choice Requires="p14">
      <p:transition spd="slow" p14:dur="2000" advTm="4866"/>
    </mc:Choice>
    <mc:Fallback xmlns="">
      <p:transition spd="slow" advTm="4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pPr eaLnBrk="1" hangingPunct="1"/>
            <a:endParaRPr lang="en-US" altLang="en-US"/>
          </a:p>
        </p:txBody>
      </p:sp>
      <p:sp>
        <p:nvSpPr>
          <p:cNvPr id="39939" name="Rectangle 3" descr="gonioscopy_056"/>
          <p:cNvSpPr>
            <a:spLocks noGrp="1" noChangeAspect="1" noChangeArrowheads="1"/>
          </p:cNvSpPr>
          <p:nvPr isPhoto="1"/>
        </p:nvSpPr>
        <p:spPr bwMode="auto">
          <a:xfrm>
            <a:off x="-6781800" y="-9144000"/>
            <a:ext cx="29251275" cy="19472275"/>
          </a:xfrm>
          <a:prstGeom prst="rect">
            <a:avLst/>
          </a:prstGeom>
          <a:blipFill dpi="0" rotWithShape="1">
            <a:blip r:embed="rId5"/>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 name="TextBox 1"/>
          <p:cNvSpPr txBox="1"/>
          <p:nvPr/>
        </p:nvSpPr>
        <p:spPr>
          <a:xfrm>
            <a:off x="2514600" y="4572000"/>
            <a:ext cx="2057400" cy="923330"/>
          </a:xfrm>
          <a:prstGeom prst="rect">
            <a:avLst/>
          </a:prstGeom>
          <a:noFill/>
        </p:spPr>
        <p:txBody>
          <a:bodyPr wrap="square" rtlCol="0">
            <a:spAutoFit/>
          </a:bodyPr>
          <a:lstStyle/>
          <a:p>
            <a:r>
              <a:rPr lang="en-US" dirty="0">
                <a:solidFill>
                  <a:srgbClr val="FFFF00"/>
                </a:solidFill>
              </a:rPr>
              <a:t>CB processes move back with indentation</a:t>
            </a:r>
          </a:p>
        </p:txBody>
      </p:sp>
      <p:pic>
        <p:nvPicPr>
          <p:cNvPr id="3" name="Audio 2">
            <a:hlinkClick r:id="" action="ppaction://media"/>
            <a:extLst>
              <a:ext uri="{FF2B5EF4-FFF2-40B4-BE49-F238E27FC236}">
                <a16:creationId xmlns:a16="http://schemas.microsoft.com/office/drawing/2014/main" id="{D32579CE-A234-423E-B596-7278CAF89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1162404"/>
      </p:ext>
    </p:extLst>
  </p:cSld>
  <p:clrMapOvr>
    <a:masterClrMapping/>
  </p:clrMapOvr>
  <mc:AlternateContent xmlns:mc="http://schemas.openxmlformats.org/markup-compatibility/2006" xmlns:p14="http://schemas.microsoft.com/office/powerpoint/2010/main">
    <mc:Choice Requires="p14">
      <p:transition spd="slow" p14:dur="2000" advTm="5603"/>
    </mc:Choice>
    <mc:Fallback xmlns="">
      <p:transition spd="slow" advTm="5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lstStyle/>
          <a:p>
            <a:pPr eaLnBrk="1" hangingPunct="1"/>
            <a:endParaRPr lang="en-US" altLang="en-US"/>
          </a:p>
        </p:txBody>
      </p:sp>
      <p:sp>
        <p:nvSpPr>
          <p:cNvPr id="40963" name="Rectangle 3"/>
          <p:cNvSpPr>
            <a:spLocks noGrp="1" noChangeAspect="1" noChangeArrowheads="1"/>
          </p:cNvSpPr>
          <p:nvPr isPhoto="1"/>
        </p:nvSpPr>
        <p:spPr bwMode="auto">
          <a:xfrm>
            <a:off x="0"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1600200" y="5715000"/>
            <a:ext cx="3657600" cy="369332"/>
          </a:xfrm>
          <a:prstGeom prst="rect">
            <a:avLst/>
          </a:prstGeom>
          <a:noFill/>
        </p:spPr>
        <p:txBody>
          <a:bodyPr wrap="square" rtlCol="0">
            <a:spAutoFit/>
          </a:bodyPr>
          <a:lstStyle/>
          <a:p>
            <a:r>
              <a:rPr lang="en-US" dirty="0">
                <a:solidFill>
                  <a:srgbClr val="FFFF00"/>
                </a:solidFill>
              </a:rPr>
              <a:t>Normal angle UBM, from Ritch</a:t>
            </a:r>
          </a:p>
        </p:txBody>
      </p:sp>
      <p:pic>
        <p:nvPicPr>
          <p:cNvPr id="3" name="Audio 2">
            <a:hlinkClick r:id="" action="ppaction://media"/>
            <a:extLst>
              <a:ext uri="{FF2B5EF4-FFF2-40B4-BE49-F238E27FC236}">
                <a16:creationId xmlns:a16="http://schemas.microsoft.com/office/drawing/2014/main" id="{5B4C1A03-1BC3-4816-8C64-A449A8CBCE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6433618"/>
      </p:ext>
    </p:extLst>
  </p:cSld>
  <p:clrMapOvr>
    <a:masterClrMapping/>
  </p:clrMapOvr>
  <mc:AlternateContent xmlns:mc="http://schemas.openxmlformats.org/markup-compatibility/2006" xmlns:p14="http://schemas.microsoft.com/office/powerpoint/2010/main">
    <mc:Choice Requires="p14">
      <p:transition spd="slow" p14:dur="2000" advTm="5419"/>
    </mc:Choice>
    <mc:Fallback xmlns="">
      <p:transition spd="slow" advTm="5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lstStyle/>
          <a:p>
            <a:endParaRPr lang="en-US"/>
          </a:p>
        </p:txBody>
      </p:sp>
      <p:sp>
        <p:nvSpPr>
          <p:cNvPr id="21507" name="Rectangle 3" descr="gonioscopy_019"/>
          <p:cNvSpPr>
            <a:spLocks noGrp="1" noChangeAspect="1" noChangeArrowheads="1"/>
          </p:cNvSpPr>
          <p:nvPr isPhoto="1"/>
        </p:nvSpPr>
        <p:spPr bwMode="auto">
          <a:xfrm>
            <a:off x="1600200" y="0"/>
            <a:ext cx="6172200" cy="6858000"/>
          </a:xfrm>
          <a:prstGeom prst="rect">
            <a:avLst/>
          </a:prstGeom>
          <a:blipFill dpi="0" rotWithShape="1">
            <a:blip r:embed="rId4" cstate="print"/>
            <a:srcRect/>
            <a:stretch>
              <a:fillRect b="-35208"/>
            </a:stretch>
          </a:blipFill>
          <a:ln w="9525">
            <a:solidFill>
              <a:schemeClr val="tx1"/>
            </a:solidFill>
            <a:miter lim="800000"/>
            <a:headEnd/>
            <a:tailEnd/>
          </a:ln>
          <a:effectLst/>
        </p:spPr>
        <p:txBody>
          <a:bodyPr/>
          <a:lstStyle/>
          <a:p>
            <a:endParaRPr lang="en-US"/>
          </a:p>
        </p:txBody>
      </p:sp>
      <p:sp>
        <p:nvSpPr>
          <p:cNvPr id="21508" name="Text Box 4"/>
          <p:cNvSpPr txBox="1">
            <a:spLocks noChangeArrowheads="1"/>
          </p:cNvSpPr>
          <p:nvPr/>
        </p:nvSpPr>
        <p:spPr bwMode="auto">
          <a:xfrm>
            <a:off x="685800" y="4114800"/>
            <a:ext cx="5029200" cy="2062163"/>
          </a:xfrm>
          <a:prstGeom prst="rect">
            <a:avLst/>
          </a:prstGeom>
          <a:noFill/>
          <a:ln w="9525">
            <a:noFill/>
            <a:miter lim="800000"/>
            <a:headEnd/>
            <a:tailEnd/>
          </a:ln>
          <a:effectLst/>
        </p:spPr>
        <p:txBody>
          <a:bodyPr>
            <a:spAutoFit/>
          </a:bodyPr>
          <a:lstStyle/>
          <a:p>
            <a:pPr>
              <a:spcBef>
                <a:spcPct val="50000"/>
              </a:spcBef>
            </a:pPr>
            <a:r>
              <a:rPr lang="en-US" sz="4800">
                <a:solidFill>
                  <a:srgbClr val="FFFF00"/>
                </a:solidFill>
              </a:rPr>
              <a:t>Get comfortable</a:t>
            </a:r>
          </a:p>
          <a:p>
            <a:pPr>
              <a:spcBef>
                <a:spcPct val="50000"/>
              </a:spcBef>
              <a:buFontTx/>
              <a:buChar char="•"/>
            </a:pPr>
            <a:r>
              <a:rPr lang="en-US">
                <a:solidFill>
                  <a:srgbClr val="FFFF00"/>
                </a:solidFill>
              </a:rPr>
              <a:t>Both sit upright</a:t>
            </a:r>
          </a:p>
          <a:p>
            <a:pPr>
              <a:spcBef>
                <a:spcPct val="50000"/>
              </a:spcBef>
              <a:buFontTx/>
              <a:buChar char="•"/>
            </a:pPr>
            <a:r>
              <a:rPr lang="en-US">
                <a:solidFill>
                  <a:srgbClr val="FFFF00"/>
                </a:solidFill>
              </a:rPr>
              <a:t>Support your elbow and hand </a:t>
            </a:r>
          </a:p>
          <a:p>
            <a:pPr>
              <a:spcBef>
                <a:spcPct val="50000"/>
              </a:spcBef>
              <a:buFontTx/>
              <a:buChar char="•"/>
            </a:pPr>
            <a:r>
              <a:rPr lang="en-US">
                <a:solidFill>
                  <a:srgbClr val="FFFF00"/>
                </a:solidFill>
              </a:rPr>
              <a:t>Avoids movement and unintended pressure</a:t>
            </a:r>
          </a:p>
        </p:txBody>
      </p:sp>
      <p:sp>
        <p:nvSpPr>
          <p:cNvPr id="21509" name="Text Box 5"/>
          <p:cNvSpPr txBox="1">
            <a:spLocks noChangeArrowheads="1"/>
          </p:cNvSpPr>
          <p:nvPr/>
        </p:nvSpPr>
        <p:spPr bwMode="auto">
          <a:xfrm>
            <a:off x="381000" y="304800"/>
            <a:ext cx="1219200" cy="366713"/>
          </a:xfrm>
          <a:prstGeom prst="rect">
            <a:avLst/>
          </a:prstGeom>
          <a:noFill/>
          <a:ln w="9525">
            <a:noFill/>
            <a:miter lim="800000"/>
            <a:headEnd/>
            <a:tailEnd/>
          </a:ln>
          <a:effectLst/>
        </p:spPr>
        <p:txBody>
          <a:bodyPr>
            <a:spAutoFit/>
          </a:bodyPr>
          <a:lstStyle/>
          <a:p>
            <a:pPr>
              <a:spcBef>
                <a:spcPct val="50000"/>
              </a:spcBef>
            </a:pPr>
            <a:r>
              <a:rPr lang="en-US"/>
              <a:t>#1</a:t>
            </a:r>
          </a:p>
        </p:txBody>
      </p:sp>
      <p:sp>
        <p:nvSpPr>
          <p:cNvPr id="21510" name="Text Box 6"/>
          <p:cNvSpPr txBox="1">
            <a:spLocks noChangeArrowheads="1"/>
          </p:cNvSpPr>
          <p:nvPr/>
        </p:nvSpPr>
        <p:spPr bwMode="auto">
          <a:xfrm>
            <a:off x="228600" y="381000"/>
            <a:ext cx="1524000" cy="1006475"/>
          </a:xfrm>
          <a:prstGeom prst="rect">
            <a:avLst/>
          </a:prstGeom>
          <a:noFill/>
          <a:ln w="9525">
            <a:noFill/>
            <a:miter lim="800000"/>
            <a:headEnd/>
            <a:tailEnd/>
          </a:ln>
          <a:effectLst/>
        </p:spPr>
        <p:txBody>
          <a:bodyPr>
            <a:spAutoFit/>
          </a:bodyPr>
          <a:lstStyle/>
          <a:p>
            <a:pPr>
              <a:spcBef>
                <a:spcPct val="50000"/>
              </a:spcBef>
            </a:pPr>
            <a:r>
              <a:rPr lang="en-US" sz="6000">
                <a:solidFill>
                  <a:srgbClr val="FFFF00"/>
                </a:solidFill>
              </a:rPr>
              <a:t># 1</a:t>
            </a:r>
          </a:p>
        </p:txBody>
      </p:sp>
      <p:pic>
        <p:nvPicPr>
          <p:cNvPr id="2" name="Audio 1">
            <a:hlinkClick r:id="" action="ppaction://media"/>
            <a:extLst>
              <a:ext uri="{FF2B5EF4-FFF2-40B4-BE49-F238E27FC236}">
                <a16:creationId xmlns:a16="http://schemas.microsoft.com/office/drawing/2014/main" id="{0BE576E9-FF5D-444D-83EA-C79A86C7F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17"/>
    </mc:Choice>
    <mc:Fallback xmlns="">
      <p:transition spd="slow" advTm="17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pPr eaLnBrk="1" hangingPunct="1"/>
            <a:endParaRPr lang="en-US" altLang="en-US"/>
          </a:p>
        </p:txBody>
      </p:sp>
      <p:sp>
        <p:nvSpPr>
          <p:cNvPr id="41987" name="Rectangle 3"/>
          <p:cNvSpPr>
            <a:spLocks noGrp="1" noChangeAspect="1" noChangeArrowheads="1"/>
          </p:cNvSpPr>
          <p:nvPr isPhoto="1"/>
        </p:nvSpPr>
        <p:spPr bwMode="auto">
          <a:xfrm>
            <a:off x="0"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1524000" y="5486400"/>
            <a:ext cx="3429000" cy="646331"/>
          </a:xfrm>
          <a:prstGeom prst="rect">
            <a:avLst/>
          </a:prstGeom>
          <a:noFill/>
        </p:spPr>
        <p:txBody>
          <a:bodyPr wrap="square" rtlCol="0">
            <a:spAutoFit/>
          </a:bodyPr>
          <a:lstStyle/>
          <a:p>
            <a:pPr algn="ctr"/>
            <a:r>
              <a:rPr lang="en-US" dirty="0">
                <a:solidFill>
                  <a:srgbClr val="FFFF00"/>
                </a:solidFill>
              </a:rPr>
              <a:t>Pupil block angle closure UBM, from Ritch</a:t>
            </a:r>
          </a:p>
        </p:txBody>
      </p:sp>
      <p:pic>
        <p:nvPicPr>
          <p:cNvPr id="3" name="Audio 2">
            <a:hlinkClick r:id="" action="ppaction://media"/>
            <a:extLst>
              <a:ext uri="{FF2B5EF4-FFF2-40B4-BE49-F238E27FC236}">
                <a16:creationId xmlns:a16="http://schemas.microsoft.com/office/drawing/2014/main" id="{B9E09FC7-B0E0-4565-B701-FA79231732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8173330"/>
      </p:ext>
    </p:extLst>
  </p:cSld>
  <p:clrMapOvr>
    <a:masterClrMapping/>
  </p:clrMapOvr>
  <mc:AlternateContent xmlns:mc="http://schemas.openxmlformats.org/markup-compatibility/2006" xmlns:p14="http://schemas.microsoft.com/office/powerpoint/2010/main">
    <mc:Choice Requires="p14">
      <p:transition spd="slow" p14:dur="2000" advTm="4766"/>
    </mc:Choice>
    <mc:Fallback xmlns="">
      <p:transition spd="slow" advTm="4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pPr eaLnBrk="1" hangingPunct="1"/>
            <a:endParaRPr lang="en-US" altLang="en-US"/>
          </a:p>
        </p:txBody>
      </p:sp>
      <p:sp>
        <p:nvSpPr>
          <p:cNvPr id="43011" name="Rectangle 3"/>
          <p:cNvSpPr>
            <a:spLocks noGrp="1" noChangeAspect="1" noChangeArrowheads="1"/>
          </p:cNvSpPr>
          <p:nvPr isPhoto="1"/>
        </p:nvSpPr>
        <p:spPr bwMode="auto">
          <a:xfrm>
            <a:off x="-685800" y="-1676400"/>
            <a:ext cx="15613063" cy="9504363"/>
          </a:xfrm>
          <a:prstGeom prst="rect">
            <a:avLst/>
          </a:prstGeom>
          <a:blipFill dpi="0" rotWithShape="1">
            <a:blip r:embed="rId5"/>
            <a:srcRect/>
            <a:stretch>
              <a:fillRect b="-9346"/>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43014" name="Line 4"/>
          <p:cNvSpPr>
            <a:spLocks noChangeShapeType="1"/>
          </p:cNvSpPr>
          <p:nvPr/>
        </p:nvSpPr>
        <p:spPr bwMode="auto">
          <a:xfrm>
            <a:off x="1524000" y="3810000"/>
            <a:ext cx="9144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Line 5"/>
          <p:cNvSpPr>
            <a:spLocks noChangeShapeType="1"/>
          </p:cNvSpPr>
          <p:nvPr/>
        </p:nvSpPr>
        <p:spPr bwMode="auto">
          <a:xfrm>
            <a:off x="533400" y="2590800"/>
            <a:ext cx="838200" cy="2286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371600" y="6019801"/>
            <a:ext cx="4953000" cy="646331"/>
          </a:xfrm>
          <a:prstGeom prst="rect">
            <a:avLst/>
          </a:prstGeom>
          <a:noFill/>
        </p:spPr>
        <p:txBody>
          <a:bodyPr wrap="square" rtlCol="0">
            <a:spAutoFit/>
          </a:bodyPr>
          <a:lstStyle/>
          <a:p>
            <a:r>
              <a:rPr lang="en-US" dirty="0">
                <a:solidFill>
                  <a:srgbClr val="FFFF00"/>
                </a:solidFill>
              </a:rPr>
              <a:t>Plateau iris syndrome angle closure, CB processes rolled forward, UBM from Ritch</a:t>
            </a:r>
          </a:p>
        </p:txBody>
      </p:sp>
      <p:pic>
        <p:nvPicPr>
          <p:cNvPr id="3" name="Audio 2">
            <a:hlinkClick r:id="" action="ppaction://media"/>
            <a:extLst>
              <a:ext uri="{FF2B5EF4-FFF2-40B4-BE49-F238E27FC236}">
                <a16:creationId xmlns:a16="http://schemas.microsoft.com/office/drawing/2014/main" id="{7989732E-FD56-4E5A-93D4-57F9E27E5D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7966404"/>
      </p:ext>
    </p:extLst>
  </p:cSld>
  <p:clrMapOvr>
    <a:masterClrMapping/>
  </p:clrMapOvr>
  <mc:AlternateContent xmlns:mc="http://schemas.openxmlformats.org/markup-compatibility/2006" xmlns:p14="http://schemas.microsoft.com/office/powerpoint/2010/main">
    <mc:Choice Requires="p14">
      <p:transition spd="slow" p14:dur="2000" advTm="3234"/>
    </mc:Choice>
    <mc:Fallback xmlns="">
      <p:transition spd="slow" advTm="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lstStyle/>
          <a:p>
            <a:pPr eaLnBrk="1" hangingPunct="1"/>
            <a:endParaRPr lang="en-US" altLang="en-US"/>
          </a:p>
        </p:txBody>
      </p:sp>
      <p:sp>
        <p:nvSpPr>
          <p:cNvPr id="44035" name="Rectangle 3"/>
          <p:cNvSpPr>
            <a:spLocks noGrp="1" noChangeAspect="1" noChangeArrowheads="1"/>
          </p:cNvSpPr>
          <p:nvPr isPhoto="1"/>
        </p:nvSpPr>
        <p:spPr bwMode="auto">
          <a:xfrm>
            <a:off x="0" y="0"/>
            <a:ext cx="9144000" cy="6858000"/>
          </a:xfrm>
          <a:prstGeom prst="rect">
            <a:avLst/>
          </a:prstGeom>
          <a:blipFill dpi="0" rotWithShape="1">
            <a:blip r:embed="rId5"/>
            <a:srcRect/>
            <a:stretch>
              <a:fillRect r="-1267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sp>
        <p:nvSpPr>
          <p:cNvPr id="2" name="TextBox 1"/>
          <p:cNvSpPr txBox="1"/>
          <p:nvPr/>
        </p:nvSpPr>
        <p:spPr>
          <a:xfrm>
            <a:off x="2743200" y="4724400"/>
            <a:ext cx="4114800" cy="369332"/>
          </a:xfrm>
          <a:prstGeom prst="rect">
            <a:avLst/>
          </a:prstGeom>
          <a:noFill/>
        </p:spPr>
        <p:txBody>
          <a:bodyPr wrap="square" rtlCol="0">
            <a:spAutoFit/>
          </a:bodyPr>
          <a:lstStyle/>
          <a:p>
            <a:r>
              <a:rPr lang="en-US" dirty="0">
                <a:solidFill>
                  <a:srgbClr val="FFFF00"/>
                </a:solidFill>
              </a:rPr>
              <a:t>After laser iridoplasty, UBM from Ritch</a:t>
            </a:r>
          </a:p>
        </p:txBody>
      </p:sp>
      <p:pic>
        <p:nvPicPr>
          <p:cNvPr id="3" name="Audio 2">
            <a:hlinkClick r:id="" action="ppaction://media"/>
            <a:extLst>
              <a:ext uri="{FF2B5EF4-FFF2-40B4-BE49-F238E27FC236}">
                <a16:creationId xmlns:a16="http://schemas.microsoft.com/office/drawing/2014/main" id="{4E8B3D00-7354-4047-B88C-591DC8D372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1803677"/>
      </p:ext>
    </p:extLst>
  </p:cSld>
  <p:clrMapOvr>
    <a:masterClrMapping/>
  </p:clrMapOvr>
  <mc:AlternateContent xmlns:mc="http://schemas.openxmlformats.org/markup-compatibility/2006" xmlns:p14="http://schemas.microsoft.com/office/powerpoint/2010/main">
    <mc:Choice Requires="p14">
      <p:transition spd="slow" p14:dur="2000" advTm="6658"/>
    </mc:Choice>
    <mc:Fallback xmlns="">
      <p:transition spd="slow" advTm="6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lstStyle/>
          <a:p>
            <a:pPr eaLnBrk="1" hangingPunct="1"/>
            <a:endParaRPr lang="en-US" altLang="en-US"/>
          </a:p>
        </p:txBody>
      </p:sp>
      <p:sp>
        <p:nvSpPr>
          <p:cNvPr id="12291" name="Rectangle 3"/>
          <p:cNvSpPr>
            <a:spLocks noGrp="1" noChangeAspect="1" noChangeArrowheads="1"/>
          </p:cNvSpPr>
          <p:nvPr isPhoto="1"/>
        </p:nvSpPr>
        <p:spPr bwMode="auto">
          <a:xfrm>
            <a:off x="1219200" y="-228600"/>
            <a:ext cx="6553200" cy="7543800"/>
          </a:xfrm>
          <a:prstGeom prst="rect">
            <a:avLst/>
          </a:prstGeom>
          <a:blipFill dpi="0" rotWithShape="1">
            <a:blip r:embed="rId5"/>
            <a:srcRect/>
            <a:stretch>
              <a:fillRect b="-30504"/>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p>
        </p:txBody>
      </p:sp>
      <p:pic>
        <p:nvPicPr>
          <p:cNvPr id="2" name="Audio 1">
            <a:hlinkClick r:id="" action="ppaction://media"/>
            <a:extLst>
              <a:ext uri="{FF2B5EF4-FFF2-40B4-BE49-F238E27FC236}">
                <a16:creationId xmlns:a16="http://schemas.microsoft.com/office/drawing/2014/main" id="{DD6C8FA9-31A6-4BFC-96EF-8C20172A74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2851420"/>
      </p:ext>
    </p:extLst>
  </p:cSld>
  <p:clrMapOvr>
    <a:masterClrMapping/>
  </p:clrMapOvr>
  <mc:AlternateContent xmlns:mc="http://schemas.openxmlformats.org/markup-compatibility/2006" xmlns:p14="http://schemas.microsoft.com/office/powerpoint/2010/main">
    <mc:Choice Requires="p14">
      <p:transition spd="slow" p14:dur="2000" advTm="6101"/>
    </mc:Choice>
    <mc:Fallback xmlns="">
      <p:transition spd="slow" advTm="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endParaRPr lang="en-US"/>
          </a:p>
        </p:txBody>
      </p:sp>
      <p:sp>
        <p:nvSpPr>
          <p:cNvPr id="41987" name="Rectangle 3" descr="gonioscopy_039"/>
          <p:cNvSpPr>
            <a:spLocks noGrp="1" noChangeAspect="1" noChangeArrowheads="1"/>
          </p:cNvSpPr>
          <p:nvPr isPhoto="1"/>
        </p:nvSpPr>
        <p:spPr bwMode="auto">
          <a:xfrm>
            <a:off x="0" y="385763"/>
            <a:ext cx="4724400" cy="3465512"/>
          </a:xfrm>
          <a:prstGeom prst="rect">
            <a:avLst/>
          </a:prstGeom>
          <a:blipFill dpi="0" rotWithShape="1">
            <a:blip r:embed="rId5" cstate="print"/>
            <a:srcRect/>
            <a:stretch>
              <a:fillRect r="-10200"/>
            </a:stretch>
          </a:blipFill>
          <a:ln w="9525">
            <a:solidFill>
              <a:schemeClr val="tx1"/>
            </a:solidFill>
            <a:miter lim="800000"/>
            <a:headEnd/>
            <a:tailEnd/>
          </a:ln>
          <a:effectLst/>
        </p:spPr>
        <p:txBody>
          <a:bodyPr/>
          <a:lstStyle/>
          <a:p>
            <a:endParaRPr lang="en-US"/>
          </a:p>
        </p:txBody>
      </p:sp>
      <p:sp>
        <p:nvSpPr>
          <p:cNvPr id="41988" name="Rectangle 4" descr="gonioscopy_040"/>
          <p:cNvSpPr>
            <a:spLocks noGrp="1" noChangeAspect="1" noChangeArrowheads="1"/>
          </p:cNvSpPr>
          <p:nvPr isPhoto="1"/>
        </p:nvSpPr>
        <p:spPr bwMode="auto">
          <a:xfrm>
            <a:off x="4267200" y="533400"/>
            <a:ext cx="4038600" cy="3028950"/>
          </a:xfrm>
          <a:prstGeom prst="rect">
            <a:avLst/>
          </a:prstGeom>
          <a:blipFill dpi="0" rotWithShape="1">
            <a:blip r:embed="rId6" cstate="print"/>
            <a:srcRect/>
            <a:stretch>
              <a:fillRect r="-12674"/>
            </a:stretch>
          </a:blipFill>
          <a:ln w="9525">
            <a:solidFill>
              <a:schemeClr val="tx1"/>
            </a:solidFill>
            <a:miter lim="800000"/>
            <a:headEnd/>
            <a:tailEnd/>
          </a:ln>
          <a:effectLst/>
        </p:spPr>
        <p:txBody>
          <a:bodyPr/>
          <a:lstStyle/>
          <a:p>
            <a:endParaRPr lang="en-US"/>
          </a:p>
        </p:txBody>
      </p:sp>
      <p:sp>
        <p:nvSpPr>
          <p:cNvPr id="41989" name="Text Box 5"/>
          <p:cNvSpPr txBox="1">
            <a:spLocks noChangeArrowheads="1"/>
          </p:cNvSpPr>
          <p:nvPr/>
        </p:nvSpPr>
        <p:spPr bwMode="auto">
          <a:xfrm>
            <a:off x="457200" y="3657600"/>
            <a:ext cx="8686800" cy="3254375"/>
          </a:xfrm>
          <a:prstGeom prst="rect">
            <a:avLst/>
          </a:prstGeom>
          <a:noFill/>
          <a:ln w="9525">
            <a:noFill/>
            <a:miter lim="800000"/>
            <a:headEnd/>
            <a:tailEnd/>
          </a:ln>
          <a:effectLst/>
        </p:spPr>
        <p:txBody>
          <a:bodyPr>
            <a:spAutoFit/>
          </a:bodyPr>
          <a:lstStyle/>
          <a:p>
            <a:pPr>
              <a:spcBef>
                <a:spcPct val="50000"/>
              </a:spcBef>
            </a:pPr>
            <a:r>
              <a:rPr lang="en-US" sz="3600">
                <a:solidFill>
                  <a:srgbClr val="FFFF00"/>
                </a:solidFill>
              </a:rPr>
              <a:t>Do it in the dark!</a:t>
            </a:r>
          </a:p>
          <a:p>
            <a:pPr>
              <a:spcBef>
                <a:spcPct val="50000"/>
              </a:spcBef>
              <a:buFontTx/>
              <a:buChar char="•"/>
            </a:pPr>
            <a:r>
              <a:rPr lang="en-US">
                <a:solidFill>
                  <a:srgbClr val="FFFF00"/>
                </a:solidFill>
              </a:rPr>
              <a:t> Light constricts the pupil, opens closed angles</a:t>
            </a:r>
          </a:p>
          <a:p>
            <a:pPr>
              <a:spcBef>
                <a:spcPct val="50000"/>
              </a:spcBef>
              <a:buFontTx/>
              <a:buChar char="•"/>
            </a:pPr>
            <a:r>
              <a:rPr lang="en-US">
                <a:solidFill>
                  <a:srgbClr val="FFFF00"/>
                </a:solidFill>
              </a:rPr>
              <a:t> Palmberg P.  Shedding light on gonioscopy. Arch Ophthalmol 2007; 125:1417 </a:t>
            </a:r>
          </a:p>
          <a:p>
            <a:pPr>
              <a:spcBef>
                <a:spcPct val="50000"/>
              </a:spcBef>
              <a:buFontTx/>
              <a:buChar char="•"/>
            </a:pPr>
            <a:r>
              <a:rPr lang="en-US">
                <a:solidFill>
                  <a:srgbClr val="FFFF00"/>
                </a:solidFill>
              </a:rPr>
              <a:t>Barkana, et al. Agreement between gonioscopy and UBM in detecting iridotrabecular apposition.  Arch Ophthalmol 2007; 125:1331-5</a:t>
            </a:r>
          </a:p>
          <a:p>
            <a:pPr>
              <a:spcBef>
                <a:spcPct val="50000"/>
              </a:spcBef>
              <a:buFontTx/>
              <a:buChar char="•"/>
            </a:pPr>
            <a:r>
              <a:rPr lang="en-US">
                <a:solidFill>
                  <a:srgbClr val="FFFF00"/>
                </a:solidFill>
              </a:rPr>
              <a:t>Gazzard, et al.  Light to dark physiologic variation in irido-trabecular angle width.  Brit J Ophthalmol 2004; 88:1357</a:t>
            </a:r>
          </a:p>
          <a:p>
            <a:pPr>
              <a:spcBef>
                <a:spcPct val="50000"/>
              </a:spcBef>
              <a:buFontTx/>
              <a:buChar char="•"/>
            </a:pPr>
            <a:endParaRPr lang="en-US">
              <a:solidFill>
                <a:srgbClr val="FFFF00"/>
              </a:solidFill>
            </a:endParaRPr>
          </a:p>
        </p:txBody>
      </p:sp>
      <p:sp>
        <p:nvSpPr>
          <p:cNvPr id="41990" name="Text Box 6"/>
          <p:cNvSpPr txBox="1">
            <a:spLocks noChangeArrowheads="1"/>
          </p:cNvSpPr>
          <p:nvPr/>
        </p:nvSpPr>
        <p:spPr bwMode="auto">
          <a:xfrm>
            <a:off x="304800" y="152400"/>
            <a:ext cx="1600200" cy="914400"/>
          </a:xfrm>
          <a:prstGeom prst="rect">
            <a:avLst/>
          </a:prstGeom>
          <a:noFill/>
          <a:ln w="9525">
            <a:noFill/>
            <a:miter lim="800000"/>
            <a:headEnd/>
            <a:tailEnd/>
          </a:ln>
          <a:effectLst/>
        </p:spPr>
        <p:txBody>
          <a:bodyPr>
            <a:spAutoFit/>
          </a:bodyPr>
          <a:lstStyle/>
          <a:p>
            <a:pPr>
              <a:spcBef>
                <a:spcPct val="50000"/>
              </a:spcBef>
            </a:pPr>
            <a:r>
              <a:rPr lang="en-US" sz="5400">
                <a:solidFill>
                  <a:srgbClr val="FFFF00"/>
                </a:solidFill>
              </a:rPr>
              <a:t># 2</a:t>
            </a:r>
          </a:p>
        </p:txBody>
      </p:sp>
      <p:pic>
        <p:nvPicPr>
          <p:cNvPr id="2" name="Audio 1">
            <a:hlinkClick r:id="" action="ppaction://media"/>
            <a:extLst>
              <a:ext uri="{FF2B5EF4-FFF2-40B4-BE49-F238E27FC236}">
                <a16:creationId xmlns:a16="http://schemas.microsoft.com/office/drawing/2014/main" id="{EB6A8FDE-4DD6-4AF4-AA65-5F05E5C92D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83"/>
    </mc:Choice>
    <mc:Fallback xmlns="">
      <p:transition spd="slow" advTm="2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p:txBody>
          <a:bodyPr/>
          <a:lstStyle/>
          <a:p>
            <a:endParaRPr lang="en-US"/>
          </a:p>
        </p:txBody>
      </p:sp>
      <p:pic>
        <p:nvPicPr>
          <p:cNvPr id="95236" name="Picture 4" descr="scan0007"/>
          <p:cNvPicPr>
            <a:picLocks noChangeAspect="1" noChangeArrowheads="1"/>
          </p:cNvPicPr>
          <p:nvPr/>
        </p:nvPicPr>
        <p:blipFill>
          <a:blip r:embed="rId5" cstate="print"/>
          <a:srcRect/>
          <a:stretch>
            <a:fillRect/>
          </a:stretch>
        </p:blipFill>
        <p:spPr bwMode="auto">
          <a:xfrm>
            <a:off x="0" y="1752600"/>
            <a:ext cx="9144000" cy="5105400"/>
          </a:xfrm>
          <a:prstGeom prst="rect">
            <a:avLst/>
          </a:prstGeom>
          <a:noFill/>
        </p:spPr>
      </p:pic>
      <p:sp>
        <p:nvSpPr>
          <p:cNvPr id="95237" name="Text Box 5"/>
          <p:cNvSpPr txBox="1">
            <a:spLocks noChangeArrowheads="1"/>
          </p:cNvSpPr>
          <p:nvPr/>
        </p:nvSpPr>
        <p:spPr bwMode="auto">
          <a:xfrm>
            <a:off x="762000" y="152400"/>
            <a:ext cx="7620000" cy="1555750"/>
          </a:xfrm>
          <a:prstGeom prst="rect">
            <a:avLst/>
          </a:prstGeom>
          <a:noFill/>
          <a:ln w="9525">
            <a:noFill/>
            <a:miter lim="800000"/>
            <a:headEnd/>
            <a:tailEnd/>
          </a:ln>
          <a:effectLst/>
        </p:spPr>
        <p:txBody>
          <a:bodyPr>
            <a:spAutoFit/>
          </a:bodyPr>
          <a:lstStyle/>
          <a:p>
            <a:pPr algn="ctr">
              <a:spcBef>
                <a:spcPct val="50000"/>
              </a:spcBef>
            </a:pPr>
            <a:r>
              <a:rPr lang="en-US" sz="5400">
                <a:solidFill>
                  <a:srgbClr val="FFFF00"/>
                </a:solidFill>
              </a:rPr>
              <a:t>Use the Wedge!</a:t>
            </a:r>
          </a:p>
          <a:p>
            <a:pPr>
              <a:spcBef>
                <a:spcPct val="50000"/>
              </a:spcBef>
            </a:pPr>
            <a:r>
              <a:rPr lang="en-US" sz="2800">
                <a:solidFill>
                  <a:srgbClr val="FFFF00"/>
                </a:solidFill>
              </a:rPr>
              <a:t>Corneal light wedge or “parallelopiped” method</a:t>
            </a:r>
          </a:p>
        </p:txBody>
      </p:sp>
      <p:sp>
        <p:nvSpPr>
          <p:cNvPr id="95238" name="Text Box 6"/>
          <p:cNvSpPr txBox="1">
            <a:spLocks noChangeArrowheads="1"/>
          </p:cNvSpPr>
          <p:nvPr/>
        </p:nvSpPr>
        <p:spPr bwMode="auto">
          <a:xfrm>
            <a:off x="152400" y="228600"/>
            <a:ext cx="1524000" cy="823913"/>
          </a:xfrm>
          <a:prstGeom prst="rect">
            <a:avLst/>
          </a:prstGeom>
          <a:noFill/>
          <a:ln w="9525">
            <a:noFill/>
            <a:miter lim="800000"/>
            <a:headEnd/>
            <a:tailEnd/>
          </a:ln>
          <a:effectLst/>
        </p:spPr>
        <p:txBody>
          <a:bodyPr>
            <a:spAutoFit/>
          </a:bodyPr>
          <a:lstStyle/>
          <a:p>
            <a:pPr>
              <a:spcBef>
                <a:spcPct val="50000"/>
              </a:spcBef>
            </a:pPr>
            <a:r>
              <a:rPr lang="en-US" sz="4800">
                <a:solidFill>
                  <a:srgbClr val="FFFF00"/>
                </a:solidFill>
              </a:rPr>
              <a:t># 3</a:t>
            </a:r>
          </a:p>
        </p:txBody>
      </p:sp>
      <p:pic>
        <p:nvPicPr>
          <p:cNvPr id="2" name="Audio 1">
            <a:hlinkClick r:id="" action="ppaction://media"/>
            <a:extLst>
              <a:ext uri="{FF2B5EF4-FFF2-40B4-BE49-F238E27FC236}">
                <a16:creationId xmlns:a16="http://schemas.microsoft.com/office/drawing/2014/main" id="{82479EC1-4001-4D56-9F9C-D895518B75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416"/>
    </mc:Choice>
    <mc:Fallback xmlns="">
      <p:transition spd="slow" advTm="4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hidden="1"/>
          <p:cNvSpPr>
            <a:spLocks noGrp="1" noChangeArrowheads="1"/>
          </p:cNvSpPr>
          <p:nvPr>
            <p:ph type="title"/>
          </p:nvPr>
        </p:nvSpPr>
        <p:spPr/>
        <p:txBody>
          <a:bodyPr/>
          <a:lstStyle/>
          <a:p>
            <a:endParaRPr lang="en-US"/>
          </a:p>
        </p:txBody>
      </p:sp>
      <p:sp>
        <p:nvSpPr>
          <p:cNvPr id="12291" name="Rectangle 3" descr="gonioscopy_010"/>
          <p:cNvSpPr>
            <a:spLocks noGrp="1" noChangeAspect="1" noChangeArrowheads="1"/>
          </p:cNvSpPr>
          <p:nvPr isPhoto="1"/>
        </p:nvSpPr>
        <p:spPr bwMode="auto">
          <a:xfrm rot="-16200000">
            <a:off x="-190500" y="-2476500"/>
            <a:ext cx="6858000" cy="11811000"/>
          </a:xfrm>
          <a:prstGeom prst="rect">
            <a:avLst/>
          </a:prstGeom>
          <a:blipFill dpi="0" rotWithShape="1">
            <a:blip r:embed="rId5" cstate="print"/>
            <a:srcRect/>
            <a:stretch>
              <a:fillRect r="-14638"/>
            </a:stretch>
          </a:blipFill>
          <a:ln w="9525">
            <a:solidFill>
              <a:schemeClr val="tx1"/>
            </a:solidFill>
            <a:miter lim="800000"/>
            <a:headEnd/>
            <a:tailEnd/>
          </a:ln>
          <a:effectLst/>
        </p:spPr>
        <p:txBody>
          <a:bodyPr/>
          <a:lstStyle/>
          <a:p>
            <a:endParaRPr lang="en-US"/>
          </a:p>
        </p:txBody>
      </p:sp>
      <p:sp>
        <p:nvSpPr>
          <p:cNvPr id="2" name="TextBox 1"/>
          <p:cNvSpPr txBox="1"/>
          <p:nvPr/>
        </p:nvSpPr>
        <p:spPr>
          <a:xfrm>
            <a:off x="1752600" y="3276600"/>
            <a:ext cx="3276600" cy="646331"/>
          </a:xfrm>
          <a:prstGeom prst="rect">
            <a:avLst/>
          </a:prstGeom>
          <a:noFill/>
        </p:spPr>
        <p:txBody>
          <a:bodyPr wrap="square" rtlCol="0">
            <a:spAutoFit/>
          </a:bodyPr>
          <a:lstStyle/>
          <a:p>
            <a:r>
              <a:rPr lang="en-US" dirty="0">
                <a:solidFill>
                  <a:srgbClr val="FFFF00"/>
                </a:solidFill>
              </a:rPr>
              <a:t>Transition from 3D figure of light to 2D at Schwalbe’s line</a:t>
            </a:r>
          </a:p>
        </p:txBody>
      </p:sp>
      <p:pic>
        <p:nvPicPr>
          <p:cNvPr id="3" name="Audio 2">
            <a:hlinkClick r:id="" action="ppaction://media"/>
            <a:extLst>
              <a:ext uri="{FF2B5EF4-FFF2-40B4-BE49-F238E27FC236}">
                <a16:creationId xmlns:a16="http://schemas.microsoft.com/office/drawing/2014/main" id="{2D24A495-E8CD-40F7-8233-44565BA0A9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534"/>
    </mc:Choice>
    <mc:Fallback xmlns="">
      <p:transition spd="slow" advTm="1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endParaRPr lang="en-US"/>
          </a:p>
        </p:txBody>
      </p:sp>
      <p:sp>
        <p:nvSpPr>
          <p:cNvPr id="16387" name="Rectangle 3" descr="gonioscopy_014"/>
          <p:cNvSpPr>
            <a:spLocks noGrp="1" noChangeAspect="1" noChangeArrowheads="1"/>
          </p:cNvSpPr>
          <p:nvPr isPhoto="1"/>
        </p:nvSpPr>
        <p:spPr bwMode="auto">
          <a:xfrm rot="-5400000">
            <a:off x="-7365543" y="-15069343"/>
            <a:ext cx="24306213" cy="33108900"/>
          </a:xfrm>
          <a:prstGeom prst="rect">
            <a:avLst/>
          </a:prstGeom>
          <a:blipFill dpi="0" rotWithShape="1">
            <a:blip r:embed="rId5" cstate="print"/>
            <a:srcRect/>
            <a:stretch>
              <a:fillRect b="-10289"/>
            </a:stretch>
          </a:blipFill>
          <a:ln w="9525">
            <a:solidFill>
              <a:schemeClr val="tx1"/>
            </a:solidFill>
            <a:miter lim="800000"/>
            <a:headEnd/>
            <a:tailEnd/>
          </a:ln>
          <a:effectLst/>
        </p:spPr>
        <p:txBody>
          <a:bodyPr/>
          <a:lstStyle/>
          <a:p>
            <a:endParaRPr lang="en-US"/>
          </a:p>
        </p:txBody>
      </p:sp>
      <p:sp>
        <p:nvSpPr>
          <p:cNvPr id="16388" name="Line 4"/>
          <p:cNvSpPr>
            <a:spLocks noChangeShapeType="1"/>
          </p:cNvSpPr>
          <p:nvPr/>
        </p:nvSpPr>
        <p:spPr bwMode="auto">
          <a:xfrm>
            <a:off x="2057400" y="914400"/>
            <a:ext cx="0" cy="0"/>
          </a:xfrm>
          <a:prstGeom prst="line">
            <a:avLst/>
          </a:prstGeom>
          <a:noFill/>
          <a:ln w="9525">
            <a:solidFill>
              <a:schemeClr val="tx1"/>
            </a:solidFill>
            <a:round/>
            <a:headEnd/>
            <a:tailEnd type="triangle" w="med" len="med"/>
          </a:ln>
          <a:effectLst/>
        </p:spPr>
        <p:txBody>
          <a:bodyPr/>
          <a:lstStyle/>
          <a:p>
            <a:endParaRPr lang="en-US"/>
          </a:p>
        </p:txBody>
      </p:sp>
      <p:sp>
        <p:nvSpPr>
          <p:cNvPr id="16391" name="Line 7"/>
          <p:cNvSpPr>
            <a:spLocks noChangeShapeType="1"/>
          </p:cNvSpPr>
          <p:nvPr/>
        </p:nvSpPr>
        <p:spPr bwMode="auto">
          <a:xfrm>
            <a:off x="2209800" y="990600"/>
            <a:ext cx="0" cy="0"/>
          </a:xfrm>
          <a:prstGeom prst="line">
            <a:avLst/>
          </a:prstGeom>
          <a:noFill/>
          <a:ln w="9525">
            <a:solidFill>
              <a:schemeClr val="tx1"/>
            </a:solidFill>
            <a:round/>
            <a:headEnd/>
            <a:tailEnd type="triangle" w="med" len="med"/>
          </a:ln>
          <a:effectLst/>
        </p:spPr>
        <p:txBody>
          <a:bodyPr/>
          <a:lstStyle/>
          <a:p>
            <a:endParaRPr lang="en-US"/>
          </a:p>
        </p:txBody>
      </p:sp>
      <p:sp>
        <p:nvSpPr>
          <p:cNvPr id="16392" name="AutoShape 8"/>
          <p:cNvSpPr>
            <a:spLocks noChangeArrowheads="1"/>
          </p:cNvSpPr>
          <p:nvPr/>
        </p:nvSpPr>
        <p:spPr bwMode="auto">
          <a:xfrm>
            <a:off x="4787565" y="1905000"/>
            <a:ext cx="685800" cy="304800"/>
          </a:xfrm>
          <a:prstGeom prst="rightArrow">
            <a:avLst>
              <a:gd name="adj1" fmla="val 50000"/>
              <a:gd name="adj2" fmla="val 56250"/>
            </a:avLst>
          </a:prstGeom>
          <a:solidFill>
            <a:schemeClr val="accent1"/>
          </a:solidFill>
          <a:ln w="9525">
            <a:solidFill>
              <a:schemeClr val="tx1"/>
            </a:solidFill>
            <a:miter lim="800000"/>
            <a:headEnd/>
            <a:tailEnd/>
          </a:ln>
          <a:effectLst/>
        </p:spPr>
        <p:txBody>
          <a:bodyPr wrap="none" anchor="ctr"/>
          <a:lstStyle/>
          <a:p>
            <a:endParaRPr lang="en-US"/>
          </a:p>
        </p:txBody>
      </p:sp>
      <p:sp>
        <p:nvSpPr>
          <p:cNvPr id="2" name="TextBox 1"/>
          <p:cNvSpPr txBox="1"/>
          <p:nvPr/>
        </p:nvSpPr>
        <p:spPr>
          <a:xfrm>
            <a:off x="2286000" y="1752600"/>
            <a:ext cx="1981200" cy="1200329"/>
          </a:xfrm>
          <a:prstGeom prst="rect">
            <a:avLst/>
          </a:prstGeom>
          <a:noFill/>
        </p:spPr>
        <p:txBody>
          <a:bodyPr wrap="square" rtlCol="0">
            <a:spAutoFit/>
          </a:bodyPr>
          <a:lstStyle/>
          <a:p>
            <a:r>
              <a:rPr lang="en-US" dirty="0">
                <a:solidFill>
                  <a:srgbClr val="FFFF00"/>
                </a:solidFill>
              </a:rPr>
              <a:t>Transition from 3D figure of light to 2D at Schwalbe’s line</a:t>
            </a:r>
          </a:p>
        </p:txBody>
      </p:sp>
      <p:sp>
        <p:nvSpPr>
          <p:cNvPr id="3" name="TextBox 2"/>
          <p:cNvSpPr txBox="1"/>
          <p:nvPr/>
        </p:nvSpPr>
        <p:spPr>
          <a:xfrm>
            <a:off x="7162800" y="2667000"/>
            <a:ext cx="1981200" cy="369332"/>
          </a:xfrm>
          <a:prstGeom prst="rect">
            <a:avLst/>
          </a:prstGeom>
          <a:noFill/>
        </p:spPr>
        <p:txBody>
          <a:bodyPr wrap="square" rtlCol="0">
            <a:spAutoFit/>
          </a:bodyPr>
          <a:lstStyle/>
          <a:p>
            <a:r>
              <a:rPr lang="en-US" dirty="0">
                <a:solidFill>
                  <a:srgbClr val="FFFF00"/>
                </a:solidFill>
              </a:rPr>
              <a:t>Scleral spur</a:t>
            </a:r>
          </a:p>
        </p:txBody>
      </p:sp>
      <p:sp>
        <p:nvSpPr>
          <p:cNvPr id="4" name="TextBox 3"/>
          <p:cNvSpPr txBox="1"/>
          <p:nvPr/>
        </p:nvSpPr>
        <p:spPr>
          <a:xfrm>
            <a:off x="7239000" y="3036332"/>
            <a:ext cx="1295400" cy="369332"/>
          </a:xfrm>
          <a:prstGeom prst="rect">
            <a:avLst/>
          </a:prstGeom>
          <a:noFill/>
        </p:spPr>
        <p:txBody>
          <a:bodyPr wrap="square" rtlCol="0">
            <a:spAutoFit/>
          </a:bodyPr>
          <a:lstStyle/>
          <a:p>
            <a:r>
              <a:rPr lang="en-US" dirty="0">
                <a:solidFill>
                  <a:srgbClr val="FFFF00"/>
                </a:solidFill>
              </a:rPr>
              <a:t>CB band</a:t>
            </a:r>
          </a:p>
        </p:txBody>
      </p:sp>
      <p:sp>
        <p:nvSpPr>
          <p:cNvPr id="5" name="TextBox 4"/>
          <p:cNvSpPr txBox="1"/>
          <p:nvPr/>
        </p:nvSpPr>
        <p:spPr>
          <a:xfrm>
            <a:off x="7162800" y="1600200"/>
            <a:ext cx="1752600" cy="369332"/>
          </a:xfrm>
          <a:prstGeom prst="rect">
            <a:avLst/>
          </a:prstGeom>
          <a:noFill/>
        </p:spPr>
        <p:txBody>
          <a:bodyPr wrap="square" rtlCol="0">
            <a:spAutoFit/>
          </a:bodyPr>
          <a:lstStyle/>
          <a:p>
            <a:r>
              <a:rPr lang="en-US" dirty="0">
                <a:solidFill>
                  <a:srgbClr val="FFFF00"/>
                </a:solidFill>
              </a:rPr>
              <a:t>Cornea</a:t>
            </a:r>
          </a:p>
        </p:txBody>
      </p:sp>
      <p:sp>
        <p:nvSpPr>
          <p:cNvPr id="6" name="TextBox 5"/>
          <p:cNvSpPr txBox="1"/>
          <p:nvPr/>
        </p:nvSpPr>
        <p:spPr>
          <a:xfrm>
            <a:off x="7178842" y="2168098"/>
            <a:ext cx="1143000" cy="369332"/>
          </a:xfrm>
          <a:prstGeom prst="rect">
            <a:avLst/>
          </a:prstGeom>
          <a:noFill/>
        </p:spPr>
        <p:txBody>
          <a:bodyPr wrap="square" rtlCol="0">
            <a:spAutoFit/>
          </a:bodyPr>
          <a:lstStyle/>
          <a:p>
            <a:r>
              <a:rPr lang="en-US" dirty="0">
                <a:solidFill>
                  <a:srgbClr val="FFFF00"/>
                </a:solidFill>
              </a:rPr>
              <a:t>TM</a:t>
            </a:r>
          </a:p>
        </p:txBody>
      </p:sp>
      <p:pic>
        <p:nvPicPr>
          <p:cNvPr id="7" name="Audio 6">
            <a:hlinkClick r:id="" action="ppaction://media"/>
            <a:extLst>
              <a:ext uri="{FF2B5EF4-FFF2-40B4-BE49-F238E27FC236}">
                <a16:creationId xmlns:a16="http://schemas.microsoft.com/office/drawing/2014/main" id="{728177F3-D7FE-4975-B3AC-7326356A7F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26"/>
    </mc:Choice>
    <mc:Fallback xmlns="">
      <p:transition spd="slow" advTm="41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endParaRPr lang="en-US"/>
          </a:p>
        </p:txBody>
      </p:sp>
      <p:sp>
        <p:nvSpPr>
          <p:cNvPr id="15363" name="Rectangle 3" descr="gonioscopy_013"/>
          <p:cNvSpPr>
            <a:spLocks noGrp="1" noChangeAspect="1" noChangeArrowheads="1"/>
          </p:cNvSpPr>
          <p:nvPr isPhoto="1"/>
        </p:nvSpPr>
        <p:spPr bwMode="auto">
          <a:xfrm rot="-5400000">
            <a:off x="1369219" y="-2740819"/>
            <a:ext cx="8229600" cy="10968038"/>
          </a:xfrm>
          <a:prstGeom prst="rect">
            <a:avLst/>
          </a:prstGeom>
          <a:blipFill dpi="0" rotWithShape="1">
            <a:blip r:embed="rId5" cstate="print"/>
            <a:srcRect/>
            <a:stretch>
              <a:fillRect b="-12723"/>
            </a:stretch>
          </a:blipFill>
          <a:ln w="9525">
            <a:solidFill>
              <a:schemeClr val="tx1"/>
            </a:solidFill>
            <a:miter lim="800000"/>
            <a:headEnd/>
            <a:tailEnd/>
          </a:ln>
          <a:effectLst/>
        </p:spPr>
        <p:txBody>
          <a:bodyPr/>
          <a:lstStyle/>
          <a:p>
            <a:endParaRPr lang="en-US"/>
          </a:p>
        </p:txBody>
      </p:sp>
      <p:sp>
        <p:nvSpPr>
          <p:cNvPr id="15364" name="Line 4"/>
          <p:cNvSpPr>
            <a:spLocks noChangeShapeType="1"/>
          </p:cNvSpPr>
          <p:nvPr/>
        </p:nvSpPr>
        <p:spPr bwMode="auto">
          <a:xfrm>
            <a:off x="3505200" y="2590800"/>
            <a:ext cx="838200" cy="0"/>
          </a:xfrm>
          <a:prstGeom prst="line">
            <a:avLst/>
          </a:prstGeom>
          <a:noFill/>
          <a:ln w="76200">
            <a:solidFill>
              <a:schemeClr val="bg1"/>
            </a:solidFill>
            <a:round/>
            <a:headEnd/>
            <a:tailEnd type="triangle" w="med" len="med"/>
          </a:ln>
          <a:effectLst/>
        </p:spPr>
        <p:txBody>
          <a:bodyPr/>
          <a:lstStyle/>
          <a:p>
            <a:endParaRPr lang="en-US"/>
          </a:p>
        </p:txBody>
      </p:sp>
      <p:sp>
        <p:nvSpPr>
          <p:cNvPr id="15365" name="Line 5"/>
          <p:cNvSpPr>
            <a:spLocks noChangeShapeType="1"/>
          </p:cNvSpPr>
          <p:nvPr/>
        </p:nvSpPr>
        <p:spPr bwMode="auto">
          <a:xfrm>
            <a:off x="3657600" y="1524000"/>
            <a:ext cx="609600" cy="0"/>
          </a:xfrm>
          <a:prstGeom prst="line">
            <a:avLst/>
          </a:prstGeom>
          <a:noFill/>
          <a:ln w="57150">
            <a:solidFill>
              <a:schemeClr val="bg1"/>
            </a:solidFill>
            <a:round/>
            <a:headEnd/>
            <a:tailEnd type="arrow" w="med" len="med"/>
          </a:ln>
          <a:effectLst/>
        </p:spPr>
        <p:txBody>
          <a:bodyPr/>
          <a:lstStyle/>
          <a:p>
            <a:endParaRPr lang="en-US"/>
          </a:p>
        </p:txBody>
      </p:sp>
      <p:sp>
        <p:nvSpPr>
          <p:cNvPr id="15366" name="Text Box 6"/>
          <p:cNvSpPr txBox="1">
            <a:spLocks noChangeArrowheads="1"/>
          </p:cNvSpPr>
          <p:nvPr/>
        </p:nvSpPr>
        <p:spPr bwMode="auto">
          <a:xfrm>
            <a:off x="457200" y="1524000"/>
            <a:ext cx="2362200" cy="1189038"/>
          </a:xfrm>
          <a:prstGeom prst="rect">
            <a:avLst/>
          </a:prstGeom>
          <a:noFill/>
          <a:ln w="9525">
            <a:noFill/>
            <a:miter lim="800000"/>
            <a:headEnd/>
            <a:tailEnd/>
          </a:ln>
          <a:effectLst/>
        </p:spPr>
        <p:txBody>
          <a:bodyPr>
            <a:spAutoFit/>
          </a:bodyPr>
          <a:lstStyle/>
          <a:p>
            <a:pPr>
              <a:spcBef>
                <a:spcPct val="50000"/>
              </a:spcBef>
            </a:pPr>
            <a:r>
              <a:rPr lang="en-US" sz="7200">
                <a:solidFill>
                  <a:srgbClr val="FFFF00"/>
                </a:solidFill>
              </a:rPr>
              <a:t># 4</a:t>
            </a:r>
          </a:p>
        </p:txBody>
      </p:sp>
      <p:sp>
        <p:nvSpPr>
          <p:cNvPr id="15367" name="Text Box 7"/>
          <p:cNvSpPr txBox="1">
            <a:spLocks noChangeArrowheads="1"/>
          </p:cNvSpPr>
          <p:nvPr/>
        </p:nvSpPr>
        <p:spPr bwMode="auto">
          <a:xfrm>
            <a:off x="381000" y="2895600"/>
            <a:ext cx="4114800" cy="2563813"/>
          </a:xfrm>
          <a:prstGeom prst="rect">
            <a:avLst/>
          </a:prstGeom>
          <a:noFill/>
          <a:ln w="9525">
            <a:noFill/>
            <a:miter lim="800000"/>
            <a:headEnd/>
            <a:tailEnd/>
          </a:ln>
          <a:effectLst/>
        </p:spPr>
        <p:txBody>
          <a:bodyPr>
            <a:spAutoFit/>
          </a:bodyPr>
          <a:lstStyle/>
          <a:p>
            <a:pPr>
              <a:spcBef>
                <a:spcPct val="50000"/>
              </a:spcBef>
            </a:pPr>
            <a:r>
              <a:rPr lang="en-US" sz="4800">
                <a:solidFill>
                  <a:srgbClr val="FFFF00"/>
                </a:solidFill>
              </a:rPr>
              <a:t>Think Pig!</a:t>
            </a:r>
          </a:p>
          <a:p>
            <a:pPr>
              <a:spcBef>
                <a:spcPct val="50000"/>
              </a:spcBef>
              <a:buFontTx/>
              <a:buChar char="•"/>
            </a:pPr>
            <a:r>
              <a:rPr lang="en-US">
                <a:solidFill>
                  <a:srgbClr val="FFFF00"/>
                </a:solidFill>
              </a:rPr>
              <a:t>TM = Fine, powdered brown sugar</a:t>
            </a:r>
          </a:p>
          <a:p>
            <a:pPr lvl="1">
              <a:spcBef>
                <a:spcPct val="50000"/>
              </a:spcBef>
            </a:pPr>
            <a:r>
              <a:rPr lang="en-US">
                <a:solidFill>
                  <a:srgbClr val="FFFF00"/>
                </a:solidFill>
              </a:rPr>
              <a:t>In a continuous line</a:t>
            </a:r>
          </a:p>
          <a:p>
            <a:pPr>
              <a:spcBef>
                <a:spcPct val="50000"/>
              </a:spcBef>
              <a:buFontTx/>
              <a:buChar char="•"/>
            </a:pPr>
            <a:r>
              <a:rPr lang="en-US" sz="2000">
                <a:solidFill>
                  <a:srgbClr val="FFFF00"/>
                </a:solidFill>
              </a:rPr>
              <a:t>Sampaolasi line = salt and pepper</a:t>
            </a:r>
          </a:p>
          <a:p>
            <a:pPr lvl="1">
              <a:spcBef>
                <a:spcPct val="50000"/>
              </a:spcBef>
            </a:pPr>
            <a:r>
              <a:rPr lang="en-US" sz="2000">
                <a:solidFill>
                  <a:srgbClr val="FFFF00"/>
                </a:solidFill>
              </a:rPr>
              <a:t>Discontinuous line</a:t>
            </a:r>
          </a:p>
        </p:txBody>
      </p:sp>
      <p:pic>
        <p:nvPicPr>
          <p:cNvPr id="2" name="Audio 1">
            <a:hlinkClick r:id="" action="ppaction://media"/>
            <a:extLst>
              <a:ext uri="{FF2B5EF4-FFF2-40B4-BE49-F238E27FC236}">
                <a16:creationId xmlns:a16="http://schemas.microsoft.com/office/drawing/2014/main" id="{CB669C9B-C6E2-4239-AF09-B51F12D56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01"/>
    </mc:Choice>
    <mc:Fallback xmlns="">
      <p:transition spd="slow" advTm="49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2179</Words>
  <Application>Microsoft Office PowerPoint</Application>
  <PresentationFormat>On-screen Show (4:3)</PresentationFormat>
  <Paragraphs>127</Paragraphs>
  <Slides>32</Slides>
  <Notes>29</Notes>
  <HiddenSlides>0</HiddenSlides>
  <MMClips>33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Default Design</vt:lpstr>
      <vt:lpstr>PowerPoint Presentation</vt:lpstr>
      <vt:lpstr>The speaker sincerely regrets not having any significant financial interest in any of the matters to be discussed.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Mitodoc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Mitodoc</dc:creator>
  <cp:lastModifiedBy>Paul Palmberg</cp:lastModifiedBy>
  <cp:revision>52</cp:revision>
  <dcterms:created xsi:type="dcterms:W3CDTF">2002-02-17T23:03:17Z</dcterms:created>
  <dcterms:modified xsi:type="dcterms:W3CDTF">2020-10-13T23:57:51Z</dcterms:modified>
</cp:coreProperties>
</file>