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537" r:id="rId2"/>
    <p:sldId id="538" r:id="rId3"/>
    <p:sldId id="540" r:id="rId4"/>
    <p:sldId id="695" r:id="rId5"/>
    <p:sldId id="690" r:id="rId6"/>
    <p:sldId id="611" r:id="rId7"/>
    <p:sldId id="272" r:id="rId8"/>
    <p:sldId id="298" r:id="rId9"/>
    <p:sldId id="328" r:id="rId10"/>
    <p:sldId id="340" r:id="rId11"/>
    <p:sldId id="289" r:id="rId12"/>
    <p:sldId id="292" r:id="rId13"/>
    <p:sldId id="283" r:id="rId14"/>
    <p:sldId id="691" r:id="rId15"/>
    <p:sldId id="694" r:id="rId16"/>
    <p:sldId id="299" r:id="rId17"/>
    <p:sldId id="301" r:id="rId18"/>
    <p:sldId id="302" r:id="rId19"/>
    <p:sldId id="371" r:id="rId20"/>
    <p:sldId id="304" r:id="rId21"/>
    <p:sldId id="696" r:id="rId22"/>
    <p:sldId id="698" r:id="rId23"/>
    <p:sldId id="697" r:id="rId24"/>
    <p:sldId id="699" r:id="rId25"/>
    <p:sldId id="362" r:id="rId26"/>
    <p:sldId id="363" r:id="rId27"/>
    <p:sldId id="364" r:id="rId28"/>
    <p:sldId id="365" r:id="rId29"/>
    <p:sldId id="367" r:id="rId30"/>
    <p:sldId id="368" r:id="rId31"/>
    <p:sldId id="539" r:id="rId32"/>
    <p:sldId id="350" r:id="rId33"/>
  </p:sldIdLst>
  <p:sldSz cx="9144000" cy="6858000" type="screen4x3"/>
  <p:notesSz cx="6858000" cy="9144000"/>
  <p:photoAlbum/>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00FF"/>
    <a:srgbClr val="3366FF"/>
    <a:srgbClr val="0066FF"/>
    <a:srgbClr val="0000FF"/>
    <a:srgbClr val="EAEAE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4342" autoAdjust="0"/>
    <p:restoredTop sz="94660" autoAdjust="0"/>
  </p:normalViewPr>
  <p:slideViewPr>
    <p:cSldViewPr>
      <p:cViewPr varScale="1">
        <p:scale>
          <a:sx n="86" d="100"/>
          <a:sy n="86" d="100"/>
        </p:scale>
        <p:origin x="102" y="16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7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7A8B8-385A-4E3A-B1D9-2A9866FA18A7}" type="datetimeFigureOut">
              <a:rPr lang="en-US" smtClean="0"/>
              <a:t>4/23/2025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ECC78-9D39-452D-B46B-5EBB4D7809A9}" type="slidenum">
              <a:rPr lang="en-US" smtClean="0"/>
              <a:t>‹#›</a:t>
            </a:fld>
            <a:endParaRPr lang="en-US"/>
          </a:p>
        </p:txBody>
      </p:sp>
    </p:spTree>
    <p:extLst>
      <p:ext uri="{BB962C8B-B14F-4D97-AF65-F5344CB8AC3E}">
        <p14:creationId xmlns:p14="http://schemas.microsoft.com/office/powerpoint/2010/main" val="391507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2A38-87BC-D04C-88F5-23017363670D}" type="slidenum">
              <a:rPr lang="en-US" smtClean="0"/>
              <a:pPr/>
              <a:t>1</a:t>
            </a:fld>
            <a:endParaRPr lang="en-US" dirty="0"/>
          </a:p>
        </p:txBody>
      </p:sp>
    </p:spTree>
    <p:extLst>
      <p:ext uri="{BB962C8B-B14F-4D97-AF65-F5344CB8AC3E}">
        <p14:creationId xmlns:p14="http://schemas.microsoft.com/office/powerpoint/2010/main" val="4216474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 LPI was placed in this case, the superior angle was still closed.  What now?</a:t>
            </a:r>
          </a:p>
        </p:txBody>
      </p:sp>
      <p:sp>
        <p:nvSpPr>
          <p:cNvPr id="4" name="Slide Number Placeholder 3"/>
          <p:cNvSpPr>
            <a:spLocks noGrp="1"/>
          </p:cNvSpPr>
          <p:nvPr>
            <p:ph type="sldNum" sz="quarter" idx="5"/>
          </p:nvPr>
        </p:nvSpPr>
        <p:spPr/>
        <p:txBody>
          <a:bodyPr/>
          <a:lstStyle/>
          <a:p>
            <a:fld id="{E88ECC78-9D39-452D-B46B-5EBB4D7809A9}" type="slidenum">
              <a:rPr lang="en-US" smtClean="0"/>
              <a:t>17</a:t>
            </a:fld>
            <a:endParaRPr lang="en-US"/>
          </a:p>
        </p:txBody>
      </p:sp>
    </p:spTree>
    <p:extLst>
      <p:ext uri="{BB962C8B-B14F-4D97-AF65-F5344CB8AC3E}">
        <p14:creationId xmlns:p14="http://schemas.microsoft.com/office/powerpoint/2010/main" val="204672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Indentation gonioscopy reveals that there was only appositional angle closure, and a “double hump sign”, with the iris draped in the periphery over a “bicycle tire” of forwardly rotated ciliary body processes, or  a “plateau iris”.</a:t>
            </a:r>
          </a:p>
        </p:txBody>
      </p:sp>
      <p:sp>
        <p:nvSpPr>
          <p:cNvPr id="4" name="Slide Number Placeholder 3"/>
          <p:cNvSpPr>
            <a:spLocks noGrp="1"/>
          </p:cNvSpPr>
          <p:nvPr>
            <p:ph type="sldNum" sz="quarter" idx="5"/>
          </p:nvPr>
        </p:nvSpPr>
        <p:spPr/>
        <p:txBody>
          <a:bodyPr/>
          <a:lstStyle/>
          <a:p>
            <a:fld id="{E88ECC78-9D39-452D-B46B-5EBB4D7809A9}" type="slidenum">
              <a:rPr lang="en-US" smtClean="0"/>
              <a:t>18</a:t>
            </a:fld>
            <a:endParaRPr lang="en-US"/>
          </a:p>
        </p:txBody>
      </p:sp>
    </p:spTree>
    <p:extLst>
      <p:ext uri="{BB962C8B-B14F-4D97-AF65-F5344CB8AC3E}">
        <p14:creationId xmlns:p14="http://schemas.microsoft.com/office/powerpoint/2010/main" val="288923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Argon Laser Peripheral Iridoplasty, video courtesy of Robert Ritch, MD</a:t>
            </a:r>
          </a:p>
        </p:txBody>
      </p:sp>
      <p:sp>
        <p:nvSpPr>
          <p:cNvPr id="4" name="Slide Number Placeholder 3"/>
          <p:cNvSpPr>
            <a:spLocks noGrp="1"/>
          </p:cNvSpPr>
          <p:nvPr>
            <p:ph type="sldNum" sz="quarter" idx="5"/>
          </p:nvPr>
        </p:nvSpPr>
        <p:spPr/>
        <p:txBody>
          <a:bodyPr/>
          <a:lstStyle/>
          <a:p>
            <a:fld id="{E88ECC78-9D39-452D-B46B-5EBB4D7809A9}" type="slidenum">
              <a:rPr lang="en-US" smtClean="0"/>
              <a:t>19</a:t>
            </a:fld>
            <a:endParaRPr lang="en-US"/>
          </a:p>
        </p:txBody>
      </p:sp>
    </p:spTree>
    <p:extLst>
      <p:ext uri="{BB962C8B-B14F-4D97-AF65-F5344CB8AC3E}">
        <p14:creationId xmlns:p14="http://schemas.microsoft.com/office/powerpoint/2010/main" val="807090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still think that in predominantly appositional angle closure due to a plateau iris that peripheral iridoplasty is a highly effective and the least invasive treatment.  Lens removal and </a:t>
            </a:r>
            <a:r>
              <a:rPr lang="en-US" dirty="0" err="1"/>
              <a:t>goniosynechiolysis</a:t>
            </a:r>
            <a:r>
              <a:rPr lang="en-US" dirty="0"/>
              <a:t>, coupled with the use of treatment of the ciliary body processes to shrink them with an </a:t>
            </a:r>
            <a:r>
              <a:rPr lang="en-US" dirty="0" err="1"/>
              <a:t>endolaser</a:t>
            </a:r>
            <a:r>
              <a:rPr lang="en-US" dirty="0"/>
              <a:t> is probably better when there are extensive PAS, and trabeculectomy best when there are very extensive PAS and advanced optic nerve damage, in which case the damage to the trabecular meshwork is more likely to be irreversible and the target pressure hard to reach without </a:t>
            </a:r>
            <a:r>
              <a:rPr lang="en-US" dirty="0" err="1"/>
              <a:t>filteration</a:t>
            </a:r>
            <a:r>
              <a:rPr lang="en-US" dirty="0"/>
              <a:t> surgery.</a:t>
            </a:r>
          </a:p>
        </p:txBody>
      </p:sp>
      <p:sp>
        <p:nvSpPr>
          <p:cNvPr id="4" name="Slide Number Placeholder 3"/>
          <p:cNvSpPr>
            <a:spLocks noGrp="1"/>
          </p:cNvSpPr>
          <p:nvPr>
            <p:ph type="sldNum" sz="quarter" idx="5"/>
          </p:nvPr>
        </p:nvSpPr>
        <p:spPr/>
        <p:txBody>
          <a:bodyPr/>
          <a:lstStyle/>
          <a:p>
            <a:fld id="{E88ECC78-9D39-452D-B46B-5EBB4D7809A9}" type="slidenum">
              <a:rPr lang="en-US" smtClean="0"/>
              <a:t>20</a:t>
            </a:fld>
            <a:endParaRPr lang="en-US"/>
          </a:p>
        </p:txBody>
      </p:sp>
    </p:spTree>
    <p:extLst>
      <p:ext uri="{BB962C8B-B14F-4D97-AF65-F5344CB8AC3E}">
        <p14:creationId xmlns:p14="http://schemas.microsoft.com/office/powerpoint/2010/main" val="163060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 of recurrent angle closure developing 9 years after an adequate (surgical) iridectomy.  How is this possible?</a:t>
            </a:r>
          </a:p>
        </p:txBody>
      </p:sp>
      <p:sp>
        <p:nvSpPr>
          <p:cNvPr id="4" name="Slide Number Placeholder 3"/>
          <p:cNvSpPr>
            <a:spLocks noGrp="1"/>
          </p:cNvSpPr>
          <p:nvPr>
            <p:ph type="sldNum" sz="quarter" idx="5"/>
          </p:nvPr>
        </p:nvSpPr>
        <p:spPr/>
        <p:txBody>
          <a:bodyPr/>
          <a:lstStyle/>
          <a:p>
            <a:fld id="{E88ECC78-9D39-452D-B46B-5EBB4D7809A9}" type="slidenum">
              <a:rPr lang="en-US" smtClean="0"/>
              <a:t>21</a:t>
            </a:fld>
            <a:endParaRPr lang="en-US"/>
          </a:p>
        </p:txBody>
      </p:sp>
    </p:spTree>
    <p:extLst>
      <p:ext uri="{BB962C8B-B14F-4D97-AF65-F5344CB8AC3E}">
        <p14:creationId xmlns:p14="http://schemas.microsoft.com/office/powerpoint/2010/main" val="230280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The ciliary body processes are pushing the iris forward.</a:t>
            </a:r>
          </a:p>
        </p:txBody>
      </p:sp>
      <p:sp>
        <p:nvSpPr>
          <p:cNvPr id="4" name="Slide Number Placeholder 3"/>
          <p:cNvSpPr>
            <a:spLocks noGrp="1"/>
          </p:cNvSpPr>
          <p:nvPr>
            <p:ph type="sldNum" sz="quarter" idx="5"/>
          </p:nvPr>
        </p:nvSpPr>
        <p:spPr/>
        <p:txBody>
          <a:bodyPr/>
          <a:lstStyle/>
          <a:p>
            <a:fld id="{E88ECC78-9D39-452D-B46B-5EBB4D7809A9}" type="slidenum">
              <a:rPr lang="en-US" smtClean="0"/>
              <a:t>22</a:t>
            </a:fld>
            <a:endParaRPr lang="en-US"/>
          </a:p>
        </p:txBody>
      </p:sp>
    </p:spTree>
    <p:extLst>
      <p:ext uri="{BB962C8B-B14F-4D97-AF65-F5344CB8AC3E}">
        <p14:creationId xmlns:p14="http://schemas.microsoft.com/office/powerpoint/2010/main" val="2452586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indentation gonioscopy</a:t>
            </a:r>
          </a:p>
        </p:txBody>
      </p:sp>
      <p:sp>
        <p:nvSpPr>
          <p:cNvPr id="4" name="Slide Number Placeholder 3"/>
          <p:cNvSpPr>
            <a:spLocks noGrp="1"/>
          </p:cNvSpPr>
          <p:nvPr>
            <p:ph type="sldNum" sz="quarter" idx="5"/>
          </p:nvPr>
        </p:nvSpPr>
        <p:spPr/>
        <p:txBody>
          <a:bodyPr/>
          <a:lstStyle/>
          <a:p>
            <a:fld id="{E88ECC78-9D39-452D-B46B-5EBB4D7809A9}" type="slidenum">
              <a:rPr lang="en-US" smtClean="0"/>
              <a:t>23</a:t>
            </a:fld>
            <a:endParaRPr lang="en-US"/>
          </a:p>
        </p:txBody>
      </p:sp>
    </p:spTree>
    <p:extLst>
      <p:ext uri="{BB962C8B-B14F-4D97-AF65-F5344CB8AC3E}">
        <p14:creationId xmlns:p14="http://schemas.microsoft.com/office/powerpoint/2010/main" val="2364310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indentation gonioscopy one sees that the </a:t>
            </a:r>
            <a:r>
              <a:rPr lang="en-US" dirty="0" err="1"/>
              <a:t>appostional</a:t>
            </a:r>
            <a:r>
              <a:rPr lang="en-US" dirty="0"/>
              <a:t> closure is temporarily reversed.  Since there cannot be a pressure gradient between the anterior and posterior chambers in the presence of that surgical </a:t>
            </a:r>
            <a:r>
              <a:rPr lang="en-US" dirty="0" err="1"/>
              <a:t>irdectomy</a:t>
            </a:r>
            <a:r>
              <a:rPr lang="en-US" dirty="0"/>
              <a:t>, the mechanism is that increasing the intraocular pressure by indentation is stretching the corneal-scleral ring, which results in a posterior rotation of the ciliary body processes.  This mechanism also helps to explain why </a:t>
            </a:r>
            <a:r>
              <a:rPr lang="en-US" dirty="0" err="1"/>
              <a:t>Goldmann</a:t>
            </a:r>
            <a:r>
              <a:rPr lang="en-US" dirty="0"/>
              <a:t> gonioscopy, which elevates the intraocular pressure by creating a suction cup effect, artifactually opens </a:t>
            </a:r>
            <a:r>
              <a:rPr lang="en-US" dirty="0" err="1"/>
              <a:t>appositionaly</a:t>
            </a:r>
            <a:r>
              <a:rPr lang="en-US" dirty="0"/>
              <a:t> closed angles, and SHOULD NOT BE USED in evaluating patients for angle closure.</a:t>
            </a:r>
          </a:p>
        </p:txBody>
      </p:sp>
      <p:sp>
        <p:nvSpPr>
          <p:cNvPr id="4" name="Slide Number Placeholder 3"/>
          <p:cNvSpPr>
            <a:spLocks noGrp="1"/>
          </p:cNvSpPr>
          <p:nvPr>
            <p:ph type="sldNum" sz="quarter" idx="5"/>
          </p:nvPr>
        </p:nvSpPr>
        <p:spPr/>
        <p:txBody>
          <a:bodyPr/>
          <a:lstStyle/>
          <a:p>
            <a:fld id="{E88ECC78-9D39-452D-B46B-5EBB4D7809A9}" type="slidenum">
              <a:rPr lang="en-US" smtClean="0"/>
              <a:t>24</a:t>
            </a:fld>
            <a:endParaRPr lang="en-US"/>
          </a:p>
        </p:txBody>
      </p:sp>
    </p:spTree>
    <p:extLst>
      <p:ext uri="{BB962C8B-B14F-4D97-AF65-F5344CB8AC3E}">
        <p14:creationId xmlns:p14="http://schemas.microsoft.com/office/powerpoint/2010/main" val="239181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Ultrasound </a:t>
            </a:r>
            <a:r>
              <a:rPr lang="en-US" dirty="0" err="1"/>
              <a:t>Biomicroscopy</a:t>
            </a:r>
            <a:r>
              <a:rPr lang="en-US" dirty="0"/>
              <a:t> of a normal angle, courtesy of Bob Ritch.</a:t>
            </a:r>
          </a:p>
        </p:txBody>
      </p:sp>
      <p:sp>
        <p:nvSpPr>
          <p:cNvPr id="4" name="Slide Number Placeholder 3"/>
          <p:cNvSpPr>
            <a:spLocks noGrp="1"/>
          </p:cNvSpPr>
          <p:nvPr>
            <p:ph type="sldNum" sz="quarter" idx="5"/>
          </p:nvPr>
        </p:nvSpPr>
        <p:spPr/>
        <p:txBody>
          <a:bodyPr/>
          <a:lstStyle/>
          <a:p>
            <a:fld id="{E88ECC78-9D39-452D-B46B-5EBB4D7809A9}" type="slidenum">
              <a:rPr lang="en-US" smtClean="0"/>
              <a:t>25</a:t>
            </a:fld>
            <a:endParaRPr lang="en-US"/>
          </a:p>
        </p:txBody>
      </p:sp>
    </p:spTree>
    <p:extLst>
      <p:ext uri="{BB962C8B-B14F-4D97-AF65-F5344CB8AC3E}">
        <p14:creationId xmlns:p14="http://schemas.microsoft.com/office/powerpoint/2010/main" val="1944599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UBM of pupil block angle closure, viewed in the dark.</a:t>
            </a:r>
          </a:p>
        </p:txBody>
      </p:sp>
      <p:sp>
        <p:nvSpPr>
          <p:cNvPr id="4" name="Slide Number Placeholder 3"/>
          <p:cNvSpPr>
            <a:spLocks noGrp="1"/>
          </p:cNvSpPr>
          <p:nvPr>
            <p:ph type="sldNum" sz="quarter" idx="5"/>
          </p:nvPr>
        </p:nvSpPr>
        <p:spPr/>
        <p:txBody>
          <a:bodyPr/>
          <a:lstStyle/>
          <a:p>
            <a:fld id="{E88ECC78-9D39-452D-B46B-5EBB4D7809A9}" type="slidenum">
              <a:rPr lang="en-US" smtClean="0"/>
              <a:t>26</a:t>
            </a:fld>
            <a:endParaRPr lang="en-US"/>
          </a:p>
        </p:txBody>
      </p:sp>
    </p:spTree>
    <p:extLst>
      <p:ext uri="{BB962C8B-B14F-4D97-AF65-F5344CB8AC3E}">
        <p14:creationId xmlns:p14="http://schemas.microsoft.com/office/powerpoint/2010/main" val="316606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Goldmann</a:t>
            </a:r>
            <a:r>
              <a:rPr lang="en-US" dirty="0"/>
              <a:t> lens has an outer rim of 13 mm in diameter, that sits on the sclera when applied to the eye, and an 11 mm interior rim.  It is more steeply vaulted than the cornea of patients and so the space between the lens and the cornea must be filled with a clear, viscous solution, such as methyl cellulose.  When  applied quickly to the eye to prevent escape of that fluid, the pressure exerted expels some of the fluid creating a suction cup effect that helps to keep the lens in place, but also distorts the anterior chamber anatomy, which can artifactually open a closed angle.  The Zeiss lens on the other hand has a 9 mm interior rim, which sits on the cornea, and its vault closely approximates most corneas, so that a drop of saline or topical anesthetic solution can achieve optical coupling between this lens and the cornea, without creating any suction cup effect.  Thus, if the lens is applied without any pressure, it allows avoids raising the IOP, which could otherwise open a closed angle.</a:t>
            </a:r>
          </a:p>
        </p:txBody>
      </p:sp>
      <p:sp>
        <p:nvSpPr>
          <p:cNvPr id="4" name="Slide Number Placeholder 3"/>
          <p:cNvSpPr>
            <a:spLocks noGrp="1"/>
          </p:cNvSpPr>
          <p:nvPr>
            <p:ph type="sldNum" sz="quarter" idx="5"/>
          </p:nvPr>
        </p:nvSpPr>
        <p:spPr/>
        <p:txBody>
          <a:bodyPr/>
          <a:lstStyle/>
          <a:p>
            <a:fld id="{E88ECC78-9D39-452D-B46B-5EBB4D7809A9}" type="slidenum">
              <a:rPr lang="en-US" smtClean="0"/>
              <a:t>7</a:t>
            </a:fld>
            <a:endParaRPr lang="en-US"/>
          </a:p>
        </p:txBody>
      </p:sp>
    </p:spTree>
    <p:extLst>
      <p:ext uri="{BB962C8B-B14F-4D97-AF65-F5344CB8AC3E}">
        <p14:creationId xmlns:p14="http://schemas.microsoft.com/office/powerpoint/2010/main" val="585556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UBM of plateau iris angle closure</a:t>
            </a:r>
          </a:p>
        </p:txBody>
      </p:sp>
      <p:sp>
        <p:nvSpPr>
          <p:cNvPr id="4" name="Slide Number Placeholder 3"/>
          <p:cNvSpPr>
            <a:spLocks noGrp="1"/>
          </p:cNvSpPr>
          <p:nvPr>
            <p:ph type="sldNum" sz="quarter" idx="5"/>
          </p:nvPr>
        </p:nvSpPr>
        <p:spPr/>
        <p:txBody>
          <a:bodyPr/>
          <a:lstStyle/>
          <a:p>
            <a:fld id="{E88ECC78-9D39-452D-B46B-5EBB4D7809A9}" type="slidenum">
              <a:rPr lang="en-US" smtClean="0"/>
              <a:t>27</a:t>
            </a:fld>
            <a:endParaRPr lang="en-US"/>
          </a:p>
        </p:txBody>
      </p:sp>
    </p:spTree>
    <p:extLst>
      <p:ext uri="{BB962C8B-B14F-4D97-AF65-F5344CB8AC3E}">
        <p14:creationId xmlns:p14="http://schemas.microsoft.com/office/powerpoint/2010/main" val="249518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UBM of plateau iris after Argon laser peripheral iridoplasty</a:t>
            </a:r>
          </a:p>
        </p:txBody>
      </p:sp>
      <p:sp>
        <p:nvSpPr>
          <p:cNvPr id="4" name="Slide Number Placeholder 3"/>
          <p:cNvSpPr>
            <a:spLocks noGrp="1"/>
          </p:cNvSpPr>
          <p:nvPr>
            <p:ph type="sldNum" sz="quarter" idx="5"/>
          </p:nvPr>
        </p:nvSpPr>
        <p:spPr/>
        <p:txBody>
          <a:bodyPr/>
          <a:lstStyle/>
          <a:p>
            <a:fld id="{E88ECC78-9D39-452D-B46B-5EBB4D7809A9}" type="slidenum">
              <a:rPr lang="en-US" smtClean="0"/>
              <a:t>28</a:t>
            </a:fld>
            <a:endParaRPr lang="en-US"/>
          </a:p>
        </p:txBody>
      </p:sp>
    </p:spTree>
    <p:extLst>
      <p:ext uri="{BB962C8B-B14F-4D97-AF65-F5344CB8AC3E}">
        <p14:creationId xmlns:p14="http://schemas.microsoft.com/office/powerpoint/2010/main" val="2370597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a case of pseudo-plateau iris syndrome.  A patient with an IOP of 12 in the afternoon was dilated for a retinal exam, presented with pupil block angle closure and IOP of 70, not relieved by an LPI.  The cause is ciliary body swelling due to ischemia, producing a temporary second mechanism of angle closure.</a:t>
            </a:r>
          </a:p>
        </p:txBody>
      </p:sp>
      <p:sp>
        <p:nvSpPr>
          <p:cNvPr id="4" name="Slide Number Placeholder 3"/>
          <p:cNvSpPr>
            <a:spLocks noGrp="1"/>
          </p:cNvSpPr>
          <p:nvPr>
            <p:ph type="sldNum" sz="quarter" idx="5"/>
          </p:nvPr>
        </p:nvSpPr>
        <p:spPr/>
        <p:txBody>
          <a:bodyPr/>
          <a:lstStyle/>
          <a:p>
            <a:fld id="{E88ECC78-9D39-452D-B46B-5EBB4D7809A9}" type="slidenum">
              <a:rPr lang="en-US" smtClean="0"/>
              <a:t>29</a:t>
            </a:fld>
            <a:endParaRPr lang="en-US"/>
          </a:p>
        </p:txBody>
      </p:sp>
    </p:spTree>
    <p:extLst>
      <p:ext uri="{BB962C8B-B14F-4D97-AF65-F5344CB8AC3E}">
        <p14:creationId xmlns:p14="http://schemas.microsoft.com/office/powerpoint/2010/main" val="2154256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relieved by some applications of peripheral iridoplasty.</a:t>
            </a:r>
          </a:p>
        </p:txBody>
      </p:sp>
      <p:sp>
        <p:nvSpPr>
          <p:cNvPr id="4" name="Slide Number Placeholder 3"/>
          <p:cNvSpPr>
            <a:spLocks noGrp="1"/>
          </p:cNvSpPr>
          <p:nvPr>
            <p:ph type="sldNum" sz="quarter" idx="5"/>
          </p:nvPr>
        </p:nvSpPr>
        <p:spPr/>
        <p:txBody>
          <a:bodyPr/>
          <a:lstStyle/>
          <a:p>
            <a:fld id="{E88ECC78-9D39-452D-B46B-5EBB4D7809A9}" type="slidenum">
              <a:rPr lang="en-US" smtClean="0"/>
              <a:t>30</a:t>
            </a:fld>
            <a:endParaRPr lang="en-US"/>
          </a:p>
        </p:txBody>
      </p:sp>
    </p:spTree>
    <p:extLst>
      <p:ext uri="{BB962C8B-B14F-4D97-AF65-F5344CB8AC3E}">
        <p14:creationId xmlns:p14="http://schemas.microsoft.com/office/powerpoint/2010/main" val="254031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demonstrate the advantage of the Zeiss-style lens, here is a patient with appositional angle closure documented on Zeiss gonioscopy that on </a:t>
            </a:r>
            <a:r>
              <a:rPr lang="en-US" dirty="0" err="1"/>
              <a:t>Goldmann</a:t>
            </a:r>
            <a:r>
              <a:rPr lang="en-US" dirty="0"/>
              <a:t> lens gonioscopy is seen to have an open angle in some portions between focal Peripheral Anterior Synechiae.  (That was also true with a narrower slit beam.)</a:t>
            </a:r>
          </a:p>
        </p:txBody>
      </p:sp>
      <p:sp>
        <p:nvSpPr>
          <p:cNvPr id="4" name="Slide Number Placeholder 3"/>
          <p:cNvSpPr>
            <a:spLocks noGrp="1"/>
          </p:cNvSpPr>
          <p:nvPr>
            <p:ph type="sldNum" sz="quarter" idx="5"/>
          </p:nvPr>
        </p:nvSpPr>
        <p:spPr/>
        <p:txBody>
          <a:bodyPr/>
          <a:lstStyle/>
          <a:p>
            <a:fld id="{E88ECC78-9D39-452D-B46B-5EBB4D7809A9}" type="slidenum">
              <a:rPr lang="en-US" smtClean="0"/>
              <a:t>8</a:t>
            </a:fld>
            <a:endParaRPr lang="en-US"/>
          </a:p>
        </p:txBody>
      </p:sp>
    </p:spTree>
    <p:extLst>
      <p:ext uri="{BB962C8B-B14F-4D97-AF65-F5344CB8AC3E}">
        <p14:creationId xmlns:p14="http://schemas.microsoft.com/office/powerpoint/2010/main" val="100851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gradient of pressure between the posterior chamber and the anterior chamber causes a forward bowing of the iris one can have the patient look down about 15 degrees to allow a “dive bomber” view into the narrow space between the iris and the trabecular meshwork.  On the other hand, when one is performing laser trabeculoplasty, it helps to have the patient look towards the mirror to obtain a view parallel to the iris, a “cruise missile view” that is more perpendicular to the trabecular meshwork for a better laser application.</a:t>
            </a:r>
          </a:p>
        </p:txBody>
      </p:sp>
      <p:sp>
        <p:nvSpPr>
          <p:cNvPr id="4" name="Slide Number Placeholder 3"/>
          <p:cNvSpPr>
            <a:spLocks noGrp="1"/>
          </p:cNvSpPr>
          <p:nvPr>
            <p:ph type="sldNum" sz="quarter" idx="5"/>
          </p:nvPr>
        </p:nvSpPr>
        <p:spPr/>
        <p:txBody>
          <a:bodyPr/>
          <a:lstStyle/>
          <a:p>
            <a:fld id="{E88ECC78-9D39-452D-B46B-5EBB4D7809A9}" type="slidenum">
              <a:rPr lang="en-US" smtClean="0"/>
              <a:t>9</a:t>
            </a:fld>
            <a:endParaRPr lang="en-US"/>
          </a:p>
        </p:txBody>
      </p:sp>
    </p:spTree>
    <p:extLst>
      <p:ext uri="{BB962C8B-B14F-4D97-AF65-F5344CB8AC3E}">
        <p14:creationId xmlns:p14="http://schemas.microsoft.com/office/powerpoint/2010/main" val="255570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diagrams illustrate that A) a straight ahead eye position may leave the periphery of the iris hidden, while B) having the patient look down 15 degrees lets on look over the peripheral iris to a narrowly open angle, but that C) it is important to NOT press the superior rim of the gonioprism against the cornea as one can artifactually close an angle.</a:t>
            </a:r>
          </a:p>
        </p:txBody>
      </p:sp>
      <p:sp>
        <p:nvSpPr>
          <p:cNvPr id="4" name="Slide Number Placeholder 3"/>
          <p:cNvSpPr>
            <a:spLocks noGrp="1"/>
          </p:cNvSpPr>
          <p:nvPr>
            <p:ph type="sldNum" sz="quarter" idx="5"/>
          </p:nvPr>
        </p:nvSpPr>
        <p:spPr/>
        <p:txBody>
          <a:bodyPr/>
          <a:lstStyle/>
          <a:p>
            <a:fld id="{E88ECC78-9D39-452D-B46B-5EBB4D7809A9}" type="slidenum">
              <a:rPr lang="en-US" smtClean="0"/>
              <a:t>10</a:t>
            </a:fld>
            <a:endParaRPr lang="en-US"/>
          </a:p>
        </p:txBody>
      </p:sp>
    </p:spTree>
    <p:extLst>
      <p:ext uri="{BB962C8B-B14F-4D97-AF65-F5344CB8AC3E}">
        <p14:creationId xmlns:p14="http://schemas.microsoft.com/office/powerpoint/2010/main" val="260113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test case.  Is the angle open or closed?  In brown irides the iris plane may only be slightly bowed forward in cases of appositional closure as the iris is thicker and stiffer than in blue eyes.  Again, there are clues that this might be a closed angle.  Not shown was that the corneal light wedge extended to the iris insertion.  Here one sees that there is some forward bowing of the iris, and also that the character of the pigment is typical of a </a:t>
            </a:r>
            <a:r>
              <a:rPr lang="en-US" dirty="0" err="1"/>
              <a:t>Sampaolasi</a:t>
            </a:r>
            <a:r>
              <a:rPr lang="en-US" dirty="0"/>
              <a:t> line, with a discontinuous line of “salt and pepper”, or clumps of pigment and bare spaces.  SO, we need to perform indentation gonioscopy.</a:t>
            </a:r>
          </a:p>
        </p:txBody>
      </p:sp>
      <p:sp>
        <p:nvSpPr>
          <p:cNvPr id="4" name="Slide Number Placeholder 3"/>
          <p:cNvSpPr>
            <a:spLocks noGrp="1"/>
          </p:cNvSpPr>
          <p:nvPr>
            <p:ph type="sldNum" sz="quarter" idx="5"/>
          </p:nvPr>
        </p:nvSpPr>
        <p:spPr/>
        <p:txBody>
          <a:bodyPr/>
          <a:lstStyle/>
          <a:p>
            <a:fld id="{E88ECC78-9D39-452D-B46B-5EBB4D7809A9}" type="slidenum">
              <a:rPr lang="en-US" smtClean="0"/>
              <a:t>11</a:t>
            </a:fld>
            <a:endParaRPr lang="en-US"/>
          </a:p>
        </p:txBody>
      </p:sp>
    </p:spTree>
    <p:extLst>
      <p:ext uri="{BB962C8B-B14F-4D97-AF65-F5344CB8AC3E}">
        <p14:creationId xmlns:p14="http://schemas.microsoft.com/office/powerpoint/2010/main" val="2420283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indentation gonioscopy, now revealed is the previously hidden true trabecular meshwork with a continuous line of pigment resembling “fine powdered brown sugar”.</a:t>
            </a:r>
          </a:p>
        </p:txBody>
      </p:sp>
      <p:sp>
        <p:nvSpPr>
          <p:cNvPr id="4" name="Slide Number Placeholder 3"/>
          <p:cNvSpPr>
            <a:spLocks noGrp="1"/>
          </p:cNvSpPr>
          <p:nvPr>
            <p:ph type="sldNum" sz="quarter" idx="5"/>
          </p:nvPr>
        </p:nvSpPr>
        <p:spPr/>
        <p:txBody>
          <a:bodyPr/>
          <a:lstStyle/>
          <a:p>
            <a:fld id="{E88ECC78-9D39-452D-B46B-5EBB4D7809A9}" type="slidenum">
              <a:rPr lang="en-US" smtClean="0"/>
              <a:t>12</a:t>
            </a:fld>
            <a:endParaRPr lang="en-US"/>
          </a:p>
        </p:txBody>
      </p:sp>
    </p:spTree>
    <p:extLst>
      <p:ext uri="{BB962C8B-B14F-4D97-AF65-F5344CB8AC3E}">
        <p14:creationId xmlns:p14="http://schemas.microsoft.com/office/powerpoint/2010/main" val="250018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gonioscopy, in which one pushes and releases pressure on the cornea, also helps in distinguishing PAS from iris processes, as PAS will tether the iris in place, while the iris in adjacent areas of appositional closure can move down away and back up.</a:t>
            </a:r>
          </a:p>
        </p:txBody>
      </p:sp>
      <p:sp>
        <p:nvSpPr>
          <p:cNvPr id="4" name="Slide Number Placeholder 3"/>
          <p:cNvSpPr>
            <a:spLocks noGrp="1"/>
          </p:cNvSpPr>
          <p:nvPr>
            <p:ph type="sldNum" sz="quarter" idx="5"/>
          </p:nvPr>
        </p:nvSpPr>
        <p:spPr/>
        <p:txBody>
          <a:bodyPr/>
          <a:lstStyle/>
          <a:p>
            <a:fld id="{E88ECC78-9D39-452D-B46B-5EBB4D7809A9}" type="slidenum">
              <a:rPr lang="en-US" smtClean="0"/>
              <a:t>13</a:t>
            </a:fld>
            <a:endParaRPr lang="en-US"/>
          </a:p>
        </p:txBody>
      </p:sp>
    </p:spTree>
    <p:extLst>
      <p:ext uri="{BB962C8B-B14F-4D97-AF65-F5344CB8AC3E}">
        <p14:creationId xmlns:p14="http://schemas.microsoft.com/office/powerpoint/2010/main" val="313775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iridotomy in my view is still the preferred treatment for predominantly appositional angle closure, while lens extraction with </a:t>
            </a:r>
            <a:r>
              <a:rPr lang="en-US" dirty="0" err="1"/>
              <a:t>goniosynechiolysis</a:t>
            </a:r>
            <a:r>
              <a:rPr lang="en-US" dirty="0"/>
              <a:t> is likely more effective when there are fairly extensive PAS, or trabeculectomy in cases with near total PAS and advanced optic nerve damage (see Palmberg, Journal of Glaucoma: 2019; 28(9):765-766, which is about plateau iris syndrome management, but applies to pupil block angle closure as well).</a:t>
            </a:r>
          </a:p>
          <a:p>
            <a:r>
              <a:rPr lang="en-US" dirty="0"/>
              <a:t>The location of the LPI can be important, and is probably best placed temporally with the patient looking temporally as that avoids light being focused as a line on the retina by light passing through the superior tear film meniscus, causing a distressing line in the vision under certain light conditions, and also avoids bubbles formed from obstructing the view during treatment and also aims any laser light reaching the retina in the far periphery.</a:t>
            </a:r>
          </a:p>
        </p:txBody>
      </p:sp>
      <p:sp>
        <p:nvSpPr>
          <p:cNvPr id="4" name="Slide Number Placeholder 3"/>
          <p:cNvSpPr>
            <a:spLocks noGrp="1"/>
          </p:cNvSpPr>
          <p:nvPr>
            <p:ph type="sldNum" sz="quarter" idx="5"/>
          </p:nvPr>
        </p:nvSpPr>
        <p:spPr/>
        <p:txBody>
          <a:bodyPr/>
          <a:lstStyle/>
          <a:p>
            <a:fld id="{E88ECC78-9D39-452D-B46B-5EBB4D7809A9}" type="slidenum">
              <a:rPr lang="en-US" smtClean="0"/>
              <a:t>16</a:t>
            </a:fld>
            <a:endParaRPr lang="en-US"/>
          </a:p>
        </p:txBody>
      </p:sp>
    </p:spTree>
    <p:extLst>
      <p:ext uri="{BB962C8B-B14F-4D97-AF65-F5344CB8AC3E}">
        <p14:creationId xmlns:p14="http://schemas.microsoft.com/office/powerpoint/2010/main" val="101498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AC7B0-582E-4BAF-AD33-68EAA994CA0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6E4A0E-3D2D-4393-9F27-4AC1A8235E0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EF7681-129D-4F1C-AFD0-A1B5015A376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A980A2-D9D5-418A-A1E4-A25FD7410ED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E87387-CCA1-4539-A03B-2CD2AE89E01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38351B-D8B5-42F7-83FC-43FBC751EAA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789BC21-6720-4275-B3AF-FB7D88C518E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481B734-89AC-48EA-B7EA-6ADA49963F5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691D42D-C894-4BEE-BFD3-C26E11C64FB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E1CE5C4-E2E7-4DE4-98B6-C0311A03981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232E377-A826-465E-8EC5-F2D9971907E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D9E9DA2-859B-44C4-8D9C-903B3C615CC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16.mp4"/><Relationship Id="rId7" Type="http://schemas.openxmlformats.org/officeDocument/2006/relationships/image" Target="../media/image19.png"/><Relationship Id="rId2" Type="http://schemas.microsoft.com/office/2007/relationships/media" Target="../media/media16.mp4"/><Relationship Id="rId1" Type="http://schemas.openxmlformats.org/officeDocument/2006/relationships/tags" Target="../tags/tag1.xml"/><Relationship Id="rId6" Type="http://schemas.openxmlformats.org/officeDocument/2006/relationships/slideLayout" Target="../slideLayouts/slideLayout6.xml"/><Relationship Id="rId5" Type="http://schemas.openxmlformats.org/officeDocument/2006/relationships/audio" Target="../media/media17.m4a"/><Relationship Id="rId4" Type="http://schemas.microsoft.com/office/2007/relationships/media" Target="../media/media17.m4a"/><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2.m4a"/><Relationship Id="rId7" Type="http://schemas.openxmlformats.org/officeDocument/2006/relationships/image" Target="../media/image24.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2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9.png"/><Relationship Id="rId5" Type="http://schemas.openxmlformats.org/officeDocument/2006/relationships/slideLayout" Target="../slideLayouts/slideLayout7.xml"/><Relationship Id="rId4" Type="http://schemas.microsoft.com/office/2007/relationships/media"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374821" y="1867325"/>
            <a:ext cx="6384701" cy="821363"/>
          </a:xfrm>
        </p:spPr>
        <p:txBody>
          <a:bodyPr>
            <a:normAutofit fontScale="90000"/>
          </a:bodyPr>
          <a:lstStyle/>
          <a:p>
            <a:br>
              <a:rPr lang="en-US" dirty="0">
                <a:solidFill>
                  <a:schemeClr val="accent1"/>
                </a:solidFill>
              </a:rPr>
            </a:br>
            <a:endParaRPr lang="en-US" dirty="0">
              <a:solidFill>
                <a:schemeClr val="accent1"/>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031" y="2087320"/>
            <a:ext cx="2155612" cy="242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606" y="2087320"/>
            <a:ext cx="3160547" cy="256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16875" y="1071563"/>
            <a:ext cx="7650218" cy="600164"/>
          </a:xfrm>
          <a:prstGeom prst="rect">
            <a:avLst/>
          </a:prstGeom>
          <a:noFill/>
        </p:spPr>
        <p:txBody>
          <a:bodyPr wrap="square" rtlCol="0">
            <a:spAutoFit/>
          </a:bodyPr>
          <a:lstStyle/>
          <a:p>
            <a:pPr algn="ctr"/>
            <a:r>
              <a:rPr lang="en-US" sz="3300" dirty="0">
                <a:solidFill>
                  <a:srgbClr val="FFFF00"/>
                </a:solidFill>
              </a:rPr>
              <a:t>Laser Treatment in Angle Closure</a:t>
            </a:r>
          </a:p>
        </p:txBody>
      </p:sp>
      <p:sp>
        <p:nvSpPr>
          <p:cNvPr id="4" name="TextBox 3"/>
          <p:cNvSpPr txBox="1"/>
          <p:nvPr/>
        </p:nvSpPr>
        <p:spPr>
          <a:xfrm>
            <a:off x="3276600" y="5065306"/>
            <a:ext cx="3259197" cy="369332"/>
          </a:xfrm>
          <a:prstGeom prst="rect">
            <a:avLst/>
          </a:prstGeom>
          <a:noFill/>
        </p:spPr>
        <p:txBody>
          <a:bodyPr wrap="square" rtlCol="0">
            <a:spAutoFit/>
          </a:bodyPr>
          <a:lstStyle/>
          <a:p>
            <a:r>
              <a:rPr lang="en-US" dirty="0">
                <a:solidFill>
                  <a:srgbClr val="FFFF00"/>
                </a:solidFill>
              </a:rPr>
              <a:t>Paul Palmberg, MD, PhD</a:t>
            </a:r>
          </a:p>
        </p:txBody>
      </p:sp>
      <p:sp>
        <p:nvSpPr>
          <p:cNvPr id="2" name="TextBox 1">
            <a:extLst>
              <a:ext uri="{FF2B5EF4-FFF2-40B4-BE49-F238E27FC236}">
                <a16:creationId xmlns:a16="http://schemas.microsoft.com/office/drawing/2014/main" id="{C589802F-0700-45F8-9AAB-20CDC0F78A37}"/>
              </a:ext>
            </a:extLst>
          </p:cNvPr>
          <p:cNvSpPr txBox="1"/>
          <p:nvPr/>
        </p:nvSpPr>
        <p:spPr>
          <a:xfrm>
            <a:off x="2057400" y="6019800"/>
            <a:ext cx="5029200" cy="646331"/>
          </a:xfrm>
          <a:prstGeom prst="rect">
            <a:avLst/>
          </a:prstGeom>
          <a:noFill/>
        </p:spPr>
        <p:txBody>
          <a:bodyPr wrap="square" rtlCol="0">
            <a:spAutoFit/>
          </a:bodyPr>
          <a:lstStyle/>
          <a:p>
            <a:pPr algn="ctr"/>
            <a:r>
              <a:rPr lang="en-US" dirty="0">
                <a:solidFill>
                  <a:srgbClr val="FFFF00"/>
                </a:solidFill>
              </a:rPr>
              <a:t>I</a:t>
            </a:r>
            <a:r>
              <a:rPr lang="en-US" dirty="0"/>
              <a:t> </a:t>
            </a:r>
            <a:r>
              <a:rPr lang="en-US" dirty="0">
                <a:solidFill>
                  <a:srgbClr val="FFFF00"/>
                </a:solidFill>
              </a:rPr>
              <a:t>sincerely regret not having a financial interest in the subject of this presentation</a:t>
            </a:r>
          </a:p>
        </p:txBody>
      </p:sp>
      <p:pic>
        <p:nvPicPr>
          <p:cNvPr id="8" name="Audio 7">
            <a:hlinkClick r:id="" action="ppaction://media"/>
            <a:extLst>
              <a:ext uri="{FF2B5EF4-FFF2-40B4-BE49-F238E27FC236}">
                <a16:creationId xmlns:a16="http://schemas.microsoft.com/office/drawing/2014/main" id="{C62B2E46-EF98-4CBF-A67C-065E63084D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09257794"/>
      </p:ext>
    </p:extLst>
  </p:cSld>
  <p:clrMapOvr>
    <a:masterClrMapping/>
  </p:clrMapOvr>
  <mc:AlternateContent xmlns:mc="http://schemas.openxmlformats.org/markup-compatibility/2006" xmlns:p14="http://schemas.microsoft.com/office/powerpoint/2010/main">
    <mc:Choice Requires="p14">
      <p:transition spd="slow" p14:dur="2000" advTm="4928"/>
    </mc:Choice>
    <mc:Fallback xmlns="">
      <p:transition spd="slow" advTm="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Zeiss lens  and eye movement"/>
          <p:cNvPicPr>
            <a:picLocks noChangeAspect="1" noChangeArrowheads="1"/>
          </p:cNvPicPr>
          <p:nvPr/>
        </p:nvPicPr>
        <p:blipFill>
          <a:blip r:embed="rId5" cstate="print"/>
          <a:srcRect/>
          <a:stretch>
            <a:fillRect/>
          </a:stretch>
        </p:blipFill>
        <p:spPr bwMode="auto">
          <a:xfrm>
            <a:off x="533400" y="908050"/>
            <a:ext cx="8229600" cy="4833938"/>
          </a:xfrm>
          <a:prstGeom prst="rect">
            <a:avLst/>
          </a:prstGeom>
          <a:noFill/>
        </p:spPr>
      </p:pic>
      <p:sp>
        <p:nvSpPr>
          <p:cNvPr id="90118" name="Text Box 6"/>
          <p:cNvSpPr txBox="1">
            <a:spLocks noChangeArrowheads="1"/>
          </p:cNvSpPr>
          <p:nvPr/>
        </p:nvSpPr>
        <p:spPr bwMode="auto">
          <a:xfrm>
            <a:off x="762000" y="5867400"/>
            <a:ext cx="7772400" cy="946150"/>
          </a:xfrm>
          <a:prstGeom prst="rect">
            <a:avLst/>
          </a:prstGeom>
          <a:noFill/>
          <a:ln w="9525">
            <a:noFill/>
            <a:miter lim="800000"/>
            <a:headEnd/>
            <a:tailEnd/>
          </a:ln>
          <a:effectLst/>
        </p:spPr>
        <p:txBody>
          <a:bodyPr>
            <a:spAutoFit/>
          </a:bodyPr>
          <a:lstStyle/>
          <a:p>
            <a:pPr>
              <a:spcBef>
                <a:spcPct val="50000"/>
              </a:spcBef>
            </a:pPr>
            <a:r>
              <a:rPr lang="en-US" sz="2800">
                <a:solidFill>
                  <a:srgbClr val="FFFF00"/>
                </a:solidFill>
              </a:rPr>
              <a:t>Tell the patient to look down about 15 degrees so you can see “over the hill of iris bombe.</a:t>
            </a:r>
          </a:p>
        </p:txBody>
      </p:sp>
      <p:pic>
        <p:nvPicPr>
          <p:cNvPr id="3" name="Audio 2">
            <a:hlinkClick r:id="" action="ppaction://media"/>
            <a:extLst>
              <a:ext uri="{FF2B5EF4-FFF2-40B4-BE49-F238E27FC236}">
                <a16:creationId xmlns:a16="http://schemas.microsoft.com/office/drawing/2014/main" id="{8E53E139-4082-49DC-9EDF-555ADAE73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85"/>
    </mc:Choice>
    <mc:Fallback xmlns="">
      <p:transition spd="slow" advTm="2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endParaRPr lang="en-US"/>
          </a:p>
        </p:txBody>
      </p:sp>
      <p:sp>
        <p:nvSpPr>
          <p:cNvPr id="35843" name="Rectangle 3" descr="gonioscopy_033"/>
          <p:cNvSpPr>
            <a:spLocks noGrp="1" noChangeAspect="1" noChangeArrowheads="1"/>
          </p:cNvSpPr>
          <p:nvPr isPhoto="1"/>
        </p:nvSpPr>
        <p:spPr bwMode="auto">
          <a:xfrm>
            <a:off x="-45720" y="228600"/>
            <a:ext cx="9235440" cy="6858000"/>
          </a:xfrm>
          <a:prstGeom prst="rect">
            <a:avLst/>
          </a:prstGeom>
          <a:blipFill dpi="0" rotWithShape="1">
            <a:blip r:embed="rId5" cstate="print"/>
            <a:srcRect/>
            <a:stretch>
              <a:fillRect l="5" r="-23731" b="-16468"/>
            </a:stretch>
          </a:blipFill>
          <a:ln w="9525">
            <a:solidFill>
              <a:schemeClr val="bg1"/>
            </a:solidFill>
            <a:miter lim="800000"/>
            <a:headEnd/>
            <a:tailEnd/>
          </a:ln>
          <a:effectLst/>
        </p:spPr>
        <p:txBody>
          <a:bodyPr/>
          <a:lstStyle/>
          <a:p>
            <a:endParaRPr lang="en-US"/>
          </a:p>
        </p:txBody>
      </p:sp>
      <p:sp>
        <p:nvSpPr>
          <p:cNvPr id="35844" name="Line 4"/>
          <p:cNvSpPr>
            <a:spLocks noChangeShapeType="1"/>
          </p:cNvSpPr>
          <p:nvPr/>
        </p:nvSpPr>
        <p:spPr bwMode="auto">
          <a:xfrm>
            <a:off x="4114800" y="3505200"/>
            <a:ext cx="762000" cy="0"/>
          </a:xfrm>
          <a:prstGeom prst="line">
            <a:avLst/>
          </a:prstGeom>
          <a:noFill/>
          <a:ln w="76200">
            <a:solidFill>
              <a:schemeClr val="bg1"/>
            </a:solidFill>
            <a:round/>
            <a:headEnd/>
            <a:tailEnd type="triangle" w="med" len="med"/>
          </a:ln>
          <a:effectLst/>
        </p:spPr>
        <p:txBody>
          <a:bodyPr/>
          <a:lstStyle/>
          <a:p>
            <a:endParaRPr lang="en-US"/>
          </a:p>
        </p:txBody>
      </p:sp>
      <p:sp>
        <p:nvSpPr>
          <p:cNvPr id="7" name="TextBox 6"/>
          <p:cNvSpPr txBox="1"/>
          <p:nvPr/>
        </p:nvSpPr>
        <p:spPr>
          <a:xfrm>
            <a:off x="1676400" y="3276600"/>
            <a:ext cx="2514600" cy="523220"/>
          </a:xfrm>
          <a:prstGeom prst="rect">
            <a:avLst/>
          </a:prstGeom>
          <a:noFill/>
        </p:spPr>
        <p:txBody>
          <a:bodyPr wrap="square" rtlCol="0">
            <a:spAutoFit/>
          </a:bodyPr>
          <a:lstStyle/>
          <a:p>
            <a:r>
              <a:rPr lang="en-US" sz="2800" dirty="0">
                <a:solidFill>
                  <a:schemeClr val="accent3"/>
                </a:solidFill>
              </a:rPr>
              <a:t>Is this the TM?</a:t>
            </a:r>
          </a:p>
        </p:txBody>
      </p:sp>
      <p:sp>
        <p:nvSpPr>
          <p:cNvPr id="8" name="TextBox 7">
            <a:extLst>
              <a:ext uri="{FF2B5EF4-FFF2-40B4-BE49-F238E27FC236}">
                <a16:creationId xmlns:a16="http://schemas.microsoft.com/office/drawing/2014/main" id="{C850F75B-179A-45FF-9A74-B2FDF9785D75}"/>
              </a:ext>
            </a:extLst>
          </p:cNvPr>
          <p:cNvSpPr txBox="1"/>
          <p:nvPr/>
        </p:nvSpPr>
        <p:spPr>
          <a:xfrm>
            <a:off x="990600" y="1524000"/>
            <a:ext cx="7772400"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highlight>
                  <a:srgbClr val="800000"/>
                </a:highlight>
                <a:uLnTx/>
                <a:uFillTx/>
                <a:latin typeface="Arial" charset="0"/>
                <a:ea typeface="+mn-ea"/>
                <a:cs typeface="+mn-cs"/>
              </a:rPr>
              <a:t>Get pushy!  Indentation gonioscopy</a:t>
            </a:r>
          </a:p>
        </p:txBody>
      </p:sp>
      <p:pic>
        <p:nvPicPr>
          <p:cNvPr id="3" name="Audio 2">
            <a:hlinkClick r:id="" action="ppaction://media"/>
            <a:extLst>
              <a:ext uri="{FF2B5EF4-FFF2-40B4-BE49-F238E27FC236}">
                <a16:creationId xmlns:a16="http://schemas.microsoft.com/office/drawing/2014/main" id="{9E1C1500-B255-439B-9A80-96C670D857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09"/>
    </mc:Choice>
    <mc:Fallback xmlns="">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endParaRPr lang="en-US"/>
          </a:p>
        </p:txBody>
      </p:sp>
      <p:sp>
        <p:nvSpPr>
          <p:cNvPr id="38915" name="Rectangle 3" descr="gonioscopy_036"/>
          <p:cNvSpPr>
            <a:spLocks noGrp="1" noChangeAspect="1" noChangeArrowheads="1"/>
          </p:cNvSpPr>
          <p:nvPr isPhoto="1"/>
        </p:nvSpPr>
        <p:spPr bwMode="auto">
          <a:xfrm>
            <a:off x="-381000" y="-533400"/>
            <a:ext cx="9906000" cy="8229600"/>
          </a:xfrm>
          <a:prstGeom prst="rect">
            <a:avLst/>
          </a:prstGeom>
          <a:blipFill dpi="0" rotWithShape="1">
            <a:blip r:embed="rId5" cstate="print"/>
            <a:srcRect/>
            <a:stretch>
              <a:fillRect l="-27707" t="4804" r="2693" b="10574"/>
            </a:stretch>
          </a:blipFill>
          <a:ln w="76200">
            <a:solidFill>
              <a:schemeClr val="bg1"/>
            </a:solidFill>
            <a:miter lim="800000"/>
            <a:headEnd/>
            <a:tailEnd/>
          </a:ln>
          <a:effectLst/>
        </p:spPr>
        <p:txBody>
          <a:bodyPr/>
          <a:lstStyle/>
          <a:p>
            <a:endParaRPr lang="en-US" dirty="0">
              <a:solidFill>
                <a:schemeClr val="bg1"/>
              </a:solidFill>
            </a:endParaRPr>
          </a:p>
        </p:txBody>
      </p:sp>
      <p:sp>
        <p:nvSpPr>
          <p:cNvPr id="38917" name="Line 5"/>
          <p:cNvSpPr>
            <a:spLocks noChangeShapeType="1"/>
          </p:cNvSpPr>
          <p:nvPr/>
        </p:nvSpPr>
        <p:spPr bwMode="auto">
          <a:xfrm>
            <a:off x="2743200" y="2590800"/>
            <a:ext cx="762000" cy="0"/>
          </a:xfrm>
          <a:prstGeom prst="line">
            <a:avLst/>
          </a:prstGeom>
          <a:noFill/>
          <a:ln w="76200">
            <a:solidFill>
              <a:schemeClr val="bg1"/>
            </a:solidFill>
            <a:round/>
            <a:headEnd/>
            <a:tailEnd type="triangle" w="med" len="med"/>
          </a:ln>
          <a:effectLst/>
        </p:spPr>
        <p:txBody>
          <a:bodyPr/>
          <a:lstStyle/>
          <a:p>
            <a:endParaRPr lang="en-US"/>
          </a:p>
        </p:txBody>
      </p:sp>
      <p:sp>
        <p:nvSpPr>
          <p:cNvPr id="7" name="Right Arrow 6"/>
          <p:cNvSpPr/>
          <p:nvPr/>
        </p:nvSpPr>
        <p:spPr>
          <a:xfrm rot="11285155">
            <a:off x="6025854" y="2568932"/>
            <a:ext cx="1227506" cy="36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7200" y="1869527"/>
            <a:ext cx="4343400" cy="461665"/>
          </a:xfrm>
          <a:prstGeom prst="rect">
            <a:avLst/>
          </a:prstGeom>
          <a:noFill/>
        </p:spPr>
        <p:txBody>
          <a:bodyPr wrap="square" rtlCol="0">
            <a:spAutoFit/>
          </a:bodyPr>
          <a:lstStyle/>
          <a:p>
            <a:r>
              <a:rPr lang="en-US" sz="2400" dirty="0" err="1">
                <a:solidFill>
                  <a:schemeClr val="accent3"/>
                </a:solidFill>
                <a:highlight>
                  <a:srgbClr val="800000"/>
                </a:highlight>
              </a:rPr>
              <a:t>Saompaolasi</a:t>
            </a:r>
            <a:r>
              <a:rPr lang="en-US" sz="2400" dirty="0">
                <a:solidFill>
                  <a:schemeClr val="accent3"/>
                </a:solidFill>
                <a:highlight>
                  <a:srgbClr val="800000"/>
                </a:highlight>
              </a:rPr>
              <a:t> line, not the TM</a:t>
            </a:r>
            <a:r>
              <a:rPr lang="en-US" dirty="0">
                <a:solidFill>
                  <a:schemeClr val="accent3"/>
                </a:solidFill>
              </a:rPr>
              <a:t>!</a:t>
            </a:r>
          </a:p>
        </p:txBody>
      </p:sp>
      <p:sp>
        <p:nvSpPr>
          <p:cNvPr id="9" name="TextBox 8"/>
          <p:cNvSpPr txBox="1"/>
          <p:nvPr/>
        </p:nvSpPr>
        <p:spPr>
          <a:xfrm>
            <a:off x="5562600" y="3124200"/>
            <a:ext cx="4114800" cy="523220"/>
          </a:xfrm>
          <a:prstGeom prst="rect">
            <a:avLst/>
          </a:prstGeom>
          <a:noFill/>
        </p:spPr>
        <p:txBody>
          <a:bodyPr wrap="square" rtlCol="0">
            <a:spAutoFit/>
          </a:bodyPr>
          <a:lstStyle/>
          <a:p>
            <a:r>
              <a:rPr lang="en-US" sz="2800" dirty="0">
                <a:solidFill>
                  <a:schemeClr val="accent3"/>
                </a:solidFill>
              </a:rPr>
              <a:t>This is the TM</a:t>
            </a:r>
          </a:p>
        </p:txBody>
      </p:sp>
      <p:sp>
        <p:nvSpPr>
          <p:cNvPr id="2" name="TextBox 1"/>
          <p:cNvSpPr txBox="1"/>
          <p:nvPr/>
        </p:nvSpPr>
        <p:spPr>
          <a:xfrm>
            <a:off x="1295400" y="4648200"/>
            <a:ext cx="6477000" cy="1815882"/>
          </a:xfrm>
          <a:prstGeom prst="rect">
            <a:avLst/>
          </a:prstGeom>
          <a:noFill/>
        </p:spPr>
        <p:txBody>
          <a:bodyPr wrap="square" rtlCol="0">
            <a:spAutoFit/>
          </a:bodyPr>
          <a:lstStyle/>
          <a:p>
            <a:r>
              <a:rPr lang="en-US" sz="3200" dirty="0">
                <a:solidFill>
                  <a:srgbClr val="FFFF00"/>
                </a:solidFill>
              </a:rPr>
              <a:t>During indentation gonioscopy:</a:t>
            </a:r>
          </a:p>
          <a:p>
            <a:endParaRPr lang="en-US" sz="3200" dirty="0">
              <a:solidFill>
                <a:srgbClr val="FFFF00"/>
              </a:solidFill>
            </a:endParaRPr>
          </a:p>
          <a:p>
            <a:r>
              <a:rPr lang="en-US" sz="2400" dirty="0">
                <a:solidFill>
                  <a:srgbClr val="FFFF00"/>
                </a:solidFill>
              </a:rPr>
              <a:t>Lifting while pushing so that the </a:t>
            </a:r>
            <a:r>
              <a:rPr lang="en-US" sz="2400" i="1" u="sng" dirty="0">
                <a:solidFill>
                  <a:srgbClr val="FFFF00"/>
                </a:solidFill>
              </a:rPr>
              <a:t>inferior third of the rim</a:t>
            </a:r>
            <a:r>
              <a:rPr lang="en-US" sz="2400" dirty="0">
                <a:solidFill>
                  <a:srgbClr val="FFFF00"/>
                </a:solidFill>
              </a:rPr>
              <a:t> smoothly indents the inferior cornea</a:t>
            </a:r>
          </a:p>
        </p:txBody>
      </p:sp>
      <p:pic>
        <p:nvPicPr>
          <p:cNvPr id="4" name="Audio 3">
            <a:hlinkClick r:id="" action="ppaction://media"/>
            <a:extLst>
              <a:ext uri="{FF2B5EF4-FFF2-40B4-BE49-F238E27FC236}">
                <a16:creationId xmlns:a16="http://schemas.microsoft.com/office/drawing/2014/main" id="{BE28F10A-5E57-4387-9E5C-E5649E1354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12"/>
    </mc:Choice>
    <mc:Fallback xmlns="">
      <p:transition spd="slow" advTm="3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endParaRPr lang="en-US"/>
          </a:p>
        </p:txBody>
      </p:sp>
      <p:sp>
        <p:nvSpPr>
          <p:cNvPr id="29699" name="Rectangle 3" descr="gonioscopy_027"/>
          <p:cNvSpPr>
            <a:spLocks noGrp="1" noChangeAspect="1" noChangeArrowheads="1"/>
          </p:cNvSpPr>
          <p:nvPr isPhoto="1"/>
        </p:nvSpPr>
        <p:spPr bwMode="auto">
          <a:xfrm>
            <a:off x="-2485445" y="-427383"/>
            <a:ext cx="11612880" cy="7315200"/>
          </a:xfrm>
          <a:prstGeom prst="rect">
            <a:avLst/>
          </a:prstGeom>
          <a:blipFill dpi="0" rotWithShape="1">
            <a:blip r:embed="rId5" cstate="print"/>
            <a:srcRect/>
            <a:stretch>
              <a:fillRect l="20077" t="4291" r="-12993" b="-10536"/>
            </a:stretch>
          </a:blipFill>
          <a:ln w="9525">
            <a:solidFill>
              <a:schemeClr val="bg1"/>
            </a:solidFill>
            <a:miter lim="800000"/>
            <a:headEnd/>
            <a:tailEnd/>
          </a:ln>
          <a:effectLst/>
        </p:spPr>
        <p:txBody>
          <a:bodyPr/>
          <a:lstStyle/>
          <a:p>
            <a:endParaRPr lang="en-US"/>
          </a:p>
        </p:txBody>
      </p:sp>
      <p:sp>
        <p:nvSpPr>
          <p:cNvPr id="29702" name="Line 6"/>
          <p:cNvSpPr>
            <a:spLocks noChangeShapeType="1"/>
          </p:cNvSpPr>
          <p:nvPr/>
        </p:nvSpPr>
        <p:spPr bwMode="auto">
          <a:xfrm>
            <a:off x="4953000" y="3581400"/>
            <a:ext cx="0" cy="609600"/>
          </a:xfrm>
          <a:prstGeom prst="line">
            <a:avLst/>
          </a:prstGeom>
          <a:noFill/>
          <a:ln w="76200">
            <a:solidFill>
              <a:schemeClr val="bg1"/>
            </a:solidFill>
            <a:round/>
            <a:headEnd/>
            <a:tailEnd type="triangle" w="med" len="med"/>
          </a:ln>
          <a:effectLst/>
        </p:spPr>
        <p:txBody>
          <a:bodyPr/>
          <a:lstStyle/>
          <a:p>
            <a:endParaRPr lang="en-US"/>
          </a:p>
        </p:txBody>
      </p:sp>
      <p:sp>
        <p:nvSpPr>
          <p:cNvPr id="29703" name="Line 7"/>
          <p:cNvSpPr>
            <a:spLocks noChangeShapeType="1"/>
          </p:cNvSpPr>
          <p:nvPr/>
        </p:nvSpPr>
        <p:spPr bwMode="auto">
          <a:xfrm>
            <a:off x="3733800" y="2971800"/>
            <a:ext cx="0" cy="609600"/>
          </a:xfrm>
          <a:prstGeom prst="line">
            <a:avLst/>
          </a:prstGeom>
          <a:noFill/>
          <a:ln w="76200">
            <a:solidFill>
              <a:schemeClr val="tx1"/>
            </a:solidFill>
            <a:round/>
            <a:headEnd/>
            <a:tailEnd type="triangle" w="med" len="med"/>
          </a:ln>
          <a:effectLst/>
        </p:spPr>
        <p:txBody>
          <a:bodyPr/>
          <a:lstStyle/>
          <a:p>
            <a:endParaRPr lang="en-US"/>
          </a:p>
        </p:txBody>
      </p:sp>
      <p:sp>
        <p:nvSpPr>
          <p:cNvPr id="29704" name="Text Box 8"/>
          <p:cNvSpPr txBox="1">
            <a:spLocks noChangeArrowheads="1"/>
          </p:cNvSpPr>
          <p:nvPr/>
        </p:nvSpPr>
        <p:spPr bwMode="auto">
          <a:xfrm>
            <a:off x="609602" y="3581400"/>
            <a:ext cx="2819398" cy="1569660"/>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FFFF00"/>
                </a:solidFill>
              </a:rPr>
              <a:t>PAS tethers iris during indentation while adjacent iris moves backwards</a:t>
            </a:r>
          </a:p>
        </p:txBody>
      </p:sp>
      <p:pic>
        <p:nvPicPr>
          <p:cNvPr id="3" name="Audio 2">
            <a:hlinkClick r:id="" action="ppaction://media"/>
            <a:extLst>
              <a:ext uri="{FF2B5EF4-FFF2-40B4-BE49-F238E27FC236}">
                <a16:creationId xmlns:a16="http://schemas.microsoft.com/office/drawing/2014/main" id="{C7ABBAE5-84A2-415A-9D5C-300F7B1963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5580-9489-4735-B96B-92DFE5DF42A8}"/>
              </a:ext>
            </a:extLst>
          </p:cNvPr>
          <p:cNvSpPr>
            <a:spLocks noGrp="1"/>
          </p:cNvSpPr>
          <p:nvPr>
            <p:ph type="title"/>
          </p:nvPr>
        </p:nvSpPr>
        <p:spPr>
          <a:xfrm>
            <a:off x="457200" y="-228600"/>
            <a:ext cx="8229600" cy="1646238"/>
          </a:xfrm>
        </p:spPr>
        <p:txBody>
          <a:bodyPr/>
          <a:lstStyle/>
          <a:p>
            <a:r>
              <a:rPr lang="en-US" dirty="0">
                <a:solidFill>
                  <a:srgbClr val="FFFF00"/>
                </a:solidFill>
              </a:rPr>
              <a:t>Technique of LPI</a:t>
            </a:r>
          </a:p>
        </p:txBody>
      </p:sp>
      <p:sp>
        <p:nvSpPr>
          <p:cNvPr id="3" name="TextBox 2">
            <a:extLst>
              <a:ext uri="{FF2B5EF4-FFF2-40B4-BE49-F238E27FC236}">
                <a16:creationId xmlns:a16="http://schemas.microsoft.com/office/drawing/2014/main" id="{F06B72E0-9E6D-428B-B2C1-E0C2C493AD85}"/>
              </a:ext>
            </a:extLst>
          </p:cNvPr>
          <p:cNvSpPr txBox="1"/>
          <p:nvPr/>
        </p:nvSpPr>
        <p:spPr>
          <a:xfrm>
            <a:off x="457200" y="1295400"/>
            <a:ext cx="8153400" cy="5878532"/>
          </a:xfrm>
          <a:prstGeom prst="rect">
            <a:avLst/>
          </a:prstGeom>
          <a:noFill/>
        </p:spPr>
        <p:txBody>
          <a:bodyPr wrap="square" rtlCol="0">
            <a:spAutoFit/>
          </a:bodyPr>
          <a:lstStyle/>
          <a:p>
            <a:pPr marL="342900" indent="-342900">
              <a:buAutoNum type="arabicParenR"/>
            </a:pPr>
            <a:r>
              <a:rPr lang="en-US" sz="2400" dirty="0">
                <a:solidFill>
                  <a:srgbClr val="FFFF00"/>
                </a:solidFill>
              </a:rPr>
              <a:t>Find a crypt or thin area temporally, with the patient looking temporally, avoid arcus, also avoid LPI at tear meniscus to avoid photopsia</a:t>
            </a:r>
          </a:p>
          <a:p>
            <a:pPr marL="342900" indent="-342900">
              <a:buAutoNum type="arabicParenR"/>
            </a:pPr>
            <a:endParaRPr lang="en-US" sz="2400" dirty="0">
              <a:solidFill>
                <a:srgbClr val="FFFF00"/>
              </a:solidFill>
            </a:endParaRPr>
          </a:p>
          <a:p>
            <a:pPr marL="342900" indent="-342900">
              <a:buAutoNum type="arabicParenR"/>
            </a:pPr>
            <a:r>
              <a:rPr lang="en-US" sz="2400" u="sng" dirty="0">
                <a:solidFill>
                  <a:srgbClr val="FFFF00"/>
                </a:solidFill>
              </a:rPr>
              <a:t>Argon 500 u spot </a:t>
            </a:r>
            <a:r>
              <a:rPr lang="en-US" sz="2400" dirty="0">
                <a:solidFill>
                  <a:srgbClr val="FFFF00"/>
                </a:solidFill>
              </a:rPr>
              <a:t>for 1 sec 0.18-22 w to contract surface, close vessels</a:t>
            </a:r>
          </a:p>
          <a:p>
            <a:pPr marL="342900" indent="-342900">
              <a:buAutoNum type="arabicParenR"/>
            </a:pPr>
            <a:endParaRPr lang="en-US" sz="2400" dirty="0">
              <a:solidFill>
                <a:srgbClr val="FFFF00"/>
              </a:solidFill>
            </a:endParaRPr>
          </a:p>
          <a:p>
            <a:r>
              <a:rPr lang="en-US" sz="2400" dirty="0">
                <a:solidFill>
                  <a:srgbClr val="FFFF00"/>
                </a:solidFill>
              </a:rPr>
              <a:t>3) </a:t>
            </a:r>
            <a:r>
              <a:rPr lang="en-US" sz="2400" u="sng" dirty="0">
                <a:solidFill>
                  <a:srgbClr val="FFFF00"/>
                </a:solidFill>
              </a:rPr>
              <a:t>YAG at 3-5 </a:t>
            </a:r>
            <a:r>
              <a:rPr lang="en-US" sz="2400" u="sng" dirty="0" err="1">
                <a:solidFill>
                  <a:srgbClr val="FFFF00"/>
                </a:solidFill>
              </a:rPr>
              <a:t>mJ</a:t>
            </a:r>
            <a:r>
              <a:rPr lang="en-US" sz="2400" u="sng" dirty="0">
                <a:solidFill>
                  <a:srgbClr val="FFFF00"/>
                </a:solidFill>
              </a:rPr>
              <a:t> </a:t>
            </a:r>
            <a:r>
              <a:rPr lang="en-US" sz="2400" dirty="0">
                <a:solidFill>
                  <a:srgbClr val="FFFF00"/>
                </a:solidFill>
              </a:rPr>
              <a:t>to penetrate, aim deep to surface</a:t>
            </a:r>
          </a:p>
          <a:p>
            <a:pPr marL="457200" indent="-457200">
              <a:buAutoNum type="arabicParenR" startAt="4"/>
            </a:pPr>
            <a:r>
              <a:rPr lang="en-US" sz="2400" u="sng" dirty="0">
                <a:solidFill>
                  <a:srgbClr val="FFFF00"/>
                </a:solidFill>
              </a:rPr>
              <a:t>“Shuffle technique”, </a:t>
            </a:r>
            <a:r>
              <a:rPr lang="en-US" sz="2400" dirty="0">
                <a:solidFill>
                  <a:srgbClr val="FFFF00"/>
                </a:solidFill>
              </a:rPr>
              <a:t>pushing laser lens in and out to create </a:t>
            </a:r>
            <a:r>
              <a:rPr lang="en-US" sz="2400" u="sng" dirty="0">
                <a:solidFill>
                  <a:srgbClr val="FFFF00"/>
                </a:solidFill>
              </a:rPr>
              <a:t>to and </a:t>
            </a:r>
            <a:r>
              <a:rPr lang="en-US" sz="2400" u="sng" dirty="0" err="1">
                <a:solidFill>
                  <a:srgbClr val="FFFF00"/>
                </a:solidFill>
              </a:rPr>
              <a:t>fro</a:t>
            </a:r>
            <a:r>
              <a:rPr lang="en-US" sz="2400" u="sng" dirty="0">
                <a:solidFill>
                  <a:srgbClr val="FFFF00"/>
                </a:solidFill>
              </a:rPr>
              <a:t> flow</a:t>
            </a:r>
            <a:r>
              <a:rPr lang="en-US" sz="2400" dirty="0">
                <a:solidFill>
                  <a:srgbClr val="FFFF00"/>
                </a:solidFill>
              </a:rPr>
              <a:t>, bring any pigment clumps forward in order to remove them, avoid later closure of the LPI</a:t>
            </a:r>
          </a:p>
          <a:p>
            <a:endParaRPr lang="en-US" sz="2400" dirty="0">
              <a:solidFill>
                <a:srgbClr val="FFFF00"/>
              </a:solidFill>
            </a:endParaRPr>
          </a:p>
          <a:p>
            <a:pPr marR="228600" lvl="0">
              <a:spcBef>
                <a:spcPts val="0"/>
              </a:spcBef>
              <a:spcAft>
                <a:spcPts val="0"/>
              </a:spcAft>
              <a:tabLst>
                <a:tab pos="-228600" algn="l"/>
                <a:tab pos="0" algn="l"/>
                <a:tab pos="228600" algn="l"/>
                <a:tab pos="457200" algn="l"/>
                <a:tab pos="2331720" algn="l"/>
                <a:tab pos="2971800" algn="l"/>
                <a:tab pos="5486400" algn="l"/>
              </a:tabLst>
            </a:pPr>
            <a:r>
              <a:rPr lang="en-US" sz="2000" dirty="0">
                <a:solidFill>
                  <a:srgbClr val="FFFF00"/>
                </a:solidFill>
                <a:effectLst/>
                <a:latin typeface="Times New Roman" panose="02020603050405020304" pitchFamily="18" charset="0"/>
                <a:ea typeface="Times New Roman" panose="02020603050405020304" pitchFamily="18" charset="0"/>
              </a:rPr>
              <a:t>Ritch, R. and </a:t>
            </a:r>
            <a:r>
              <a:rPr lang="en-US" sz="2000" u="sng" dirty="0">
                <a:solidFill>
                  <a:srgbClr val="FFFF00"/>
                </a:solidFill>
                <a:effectLst/>
                <a:latin typeface="Times New Roman" panose="02020603050405020304" pitchFamily="18" charset="0"/>
                <a:ea typeface="Times New Roman" panose="02020603050405020304" pitchFamily="18" charset="0"/>
              </a:rPr>
              <a:t>Palmberg PF</a:t>
            </a:r>
            <a:r>
              <a:rPr lang="en-US" sz="2000" dirty="0">
                <a:solidFill>
                  <a:srgbClr val="FFFF00"/>
                </a:solidFill>
                <a:effectLst/>
                <a:latin typeface="Times New Roman" panose="02020603050405020304" pitchFamily="18" charset="0"/>
                <a:ea typeface="Times New Roman" panose="02020603050405020304" pitchFamily="18" charset="0"/>
              </a:rPr>
              <a:t>:  Argon laser iridectomy in densely pigmented irides. Am J. Ophthalmol. 93:800‑801, 1982.  (My shuffle technique)</a:t>
            </a:r>
            <a:endParaRPr lang="en-US" sz="1400" dirty="0">
              <a:solidFill>
                <a:srgbClr val="FFFF00"/>
              </a:solidFill>
              <a:effectLst/>
              <a:latin typeface="Times New Roman" panose="02020603050405020304" pitchFamily="18" charset="0"/>
              <a:ea typeface="Times New Roman" panose="02020603050405020304" pitchFamily="18" charset="0"/>
            </a:endParaRPr>
          </a:p>
          <a:p>
            <a:endParaRPr lang="en-US" sz="2400" dirty="0">
              <a:solidFill>
                <a:srgbClr val="FFFF00"/>
              </a:solidFill>
            </a:endParaRPr>
          </a:p>
        </p:txBody>
      </p:sp>
      <p:pic>
        <p:nvPicPr>
          <p:cNvPr id="5" name="Audio 4">
            <a:hlinkClick r:id="" action="ppaction://media"/>
            <a:extLst>
              <a:ext uri="{FF2B5EF4-FFF2-40B4-BE49-F238E27FC236}">
                <a16:creationId xmlns:a16="http://schemas.microsoft.com/office/drawing/2014/main" id="{D73B34ED-32AB-496C-86B3-6A4D7CD33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1802143"/>
      </p:ext>
    </p:extLst>
  </p:cSld>
  <p:clrMapOvr>
    <a:masterClrMapping/>
  </p:clrMapOvr>
  <mc:AlternateContent xmlns:mc="http://schemas.openxmlformats.org/markup-compatibility/2006" xmlns:p14="http://schemas.microsoft.com/office/powerpoint/2010/main">
    <mc:Choice Requires="p14">
      <p:transition spd="slow" p14:dur="2000" advTm="106673"/>
    </mc:Choice>
    <mc:Fallback xmlns="">
      <p:transition spd="slow" advTm="10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1F5C8-6D04-4C0B-9E3C-D25041B0F270}"/>
              </a:ext>
            </a:extLst>
          </p:cNvPr>
          <p:cNvPicPr>
            <a:picLocks noChangeAspect="1"/>
          </p:cNvPicPr>
          <p:nvPr/>
        </p:nvPicPr>
        <p:blipFill>
          <a:blip r:embed="rId7"/>
          <a:stretch>
            <a:fillRect/>
          </a:stretch>
        </p:blipFill>
        <p:spPr>
          <a:xfrm>
            <a:off x="4057985" y="0"/>
            <a:ext cx="1028029" cy="6858000"/>
          </a:xfrm>
          <a:prstGeom prst="rect">
            <a:avLst/>
          </a:prstGeom>
        </p:spPr>
      </p:pic>
      <p:pic>
        <p:nvPicPr>
          <p:cNvPr id="20" name="New video">
            <a:hlinkClick r:id="" action="ppaction://media"/>
            <a:extLst>
              <a:ext uri="{FF2B5EF4-FFF2-40B4-BE49-F238E27FC236}">
                <a16:creationId xmlns:a16="http://schemas.microsoft.com/office/drawing/2014/main" id="{11EA829D-D155-4662-B541-C26CBB0077F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23000" r="-23000"/>
          <a:stretch/>
        </p:blipFill>
        <p:spPr>
          <a:xfrm>
            <a:off x="1981200" y="2043113"/>
            <a:ext cx="5943600" cy="3343275"/>
          </a:xfrm>
          <a:prstGeom prst="rect">
            <a:avLst/>
          </a:prstGeom>
        </p:spPr>
      </p:pic>
      <p:sp>
        <p:nvSpPr>
          <p:cNvPr id="21" name="TextBox 20">
            <a:extLst>
              <a:ext uri="{FF2B5EF4-FFF2-40B4-BE49-F238E27FC236}">
                <a16:creationId xmlns:a16="http://schemas.microsoft.com/office/drawing/2014/main" id="{AF416B95-2917-409F-9C8A-A46C180143FC}"/>
              </a:ext>
            </a:extLst>
          </p:cNvPr>
          <p:cNvSpPr txBox="1"/>
          <p:nvPr/>
        </p:nvSpPr>
        <p:spPr>
          <a:xfrm>
            <a:off x="685800" y="304800"/>
            <a:ext cx="5943600" cy="369332"/>
          </a:xfrm>
          <a:prstGeom prst="rect">
            <a:avLst/>
          </a:prstGeom>
          <a:noFill/>
        </p:spPr>
        <p:txBody>
          <a:bodyPr wrap="square" rtlCol="0">
            <a:spAutoFit/>
          </a:bodyPr>
          <a:lstStyle/>
          <a:p>
            <a:r>
              <a:rPr lang="en-US" dirty="0">
                <a:solidFill>
                  <a:srgbClr val="FFFF00"/>
                </a:solidFill>
              </a:rPr>
              <a:t>Modified from Miguel </a:t>
            </a:r>
            <a:r>
              <a:rPr lang="en-US" dirty="0" err="1">
                <a:solidFill>
                  <a:srgbClr val="FFFF00"/>
                </a:solidFill>
              </a:rPr>
              <a:t>Rechichi</a:t>
            </a:r>
            <a:r>
              <a:rPr lang="en-US" dirty="0">
                <a:solidFill>
                  <a:srgbClr val="FFFF00"/>
                </a:solidFill>
              </a:rPr>
              <a:t>, MD, PhD  </a:t>
            </a:r>
            <a:r>
              <a:rPr lang="en-US" dirty="0" err="1">
                <a:solidFill>
                  <a:srgbClr val="FFFF00"/>
                </a:solidFill>
              </a:rPr>
              <a:t>EyeTube</a:t>
            </a:r>
            <a:r>
              <a:rPr lang="en-US" dirty="0">
                <a:solidFill>
                  <a:srgbClr val="FFFF00"/>
                </a:solidFill>
              </a:rPr>
              <a:t> 2014</a:t>
            </a:r>
          </a:p>
        </p:txBody>
      </p:sp>
      <p:sp>
        <p:nvSpPr>
          <p:cNvPr id="2" name="TextBox 1">
            <a:extLst>
              <a:ext uri="{FF2B5EF4-FFF2-40B4-BE49-F238E27FC236}">
                <a16:creationId xmlns:a16="http://schemas.microsoft.com/office/drawing/2014/main" id="{62024011-EA0B-4AA2-B0EB-107784077ADF}"/>
              </a:ext>
            </a:extLst>
          </p:cNvPr>
          <p:cNvSpPr txBox="1"/>
          <p:nvPr/>
        </p:nvSpPr>
        <p:spPr>
          <a:xfrm>
            <a:off x="6781800" y="2438400"/>
            <a:ext cx="2362200" cy="646331"/>
          </a:xfrm>
          <a:prstGeom prst="rect">
            <a:avLst/>
          </a:prstGeom>
          <a:noFill/>
        </p:spPr>
        <p:txBody>
          <a:bodyPr wrap="square" rtlCol="0">
            <a:spAutoFit/>
          </a:bodyPr>
          <a:lstStyle/>
          <a:p>
            <a:r>
              <a:rPr lang="en-US" dirty="0">
                <a:highlight>
                  <a:srgbClr val="FFFF00"/>
                </a:highlight>
              </a:rPr>
              <a:t>Watch for the gush of fluid and pigment.</a:t>
            </a:r>
          </a:p>
        </p:txBody>
      </p:sp>
      <p:pic>
        <p:nvPicPr>
          <p:cNvPr id="4" name="Audio 3">
            <a:hlinkClick r:id="" action="ppaction://media"/>
            <a:extLst>
              <a:ext uri="{FF2B5EF4-FFF2-40B4-BE49-F238E27FC236}">
                <a16:creationId xmlns:a16="http://schemas.microsoft.com/office/drawing/2014/main" id="{5947F18D-9533-4BD0-84CF-03BBD3ABD4A3}"/>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59728611"/>
      </p:ext>
    </p:extLst>
  </p:cSld>
  <p:clrMapOvr>
    <a:masterClrMapping/>
  </p:clrMapOvr>
  <mc:AlternateContent xmlns:mc="http://schemas.openxmlformats.org/markup-compatibility/2006" xmlns:p14="http://schemas.microsoft.com/office/powerpoint/2010/main">
    <mc:Choice Requires="p14">
      <p:transition spd="slow" p14:dur="2000" advTm="31603"/>
    </mc:Choice>
    <mc:Fallback xmlns="">
      <p:transition spd="slow" advTm="3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66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0"/>
                </p:tgtEl>
              </p:cMediaNode>
            </p:video>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26" objId="20"/>
        <p14:stopEvt time="27119"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endParaRPr lang="en-US"/>
          </a:p>
        </p:txBody>
      </p:sp>
      <p:sp>
        <p:nvSpPr>
          <p:cNvPr id="46083" name="Rectangle 3" descr="gonioscopy_043"/>
          <p:cNvSpPr>
            <a:spLocks noGrp="1" noChangeAspect="1" noChangeArrowheads="1"/>
          </p:cNvSpPr>
          <p:nvPr isPhoto="1"/>
        </p:nvSpPr>
        <p:spPr bwMode="auto">
          <a:xfrm>
            <a:off x="-228600" y="0"/>
            <a:ext cx="11426825" cy="7910512"/>
          </a:xfrm>
          <a:prstGeom prst="rect">
            <a:avLst/>
          </a:prstGeom>
          <a:blipFill dpi="0" rotWithShape="1">
            <a:blip r:embed="rId5" cstate="print"/>
            <a:srcRect/>
            <a:stretch>
              <a:fillRect b="-6"/>
            </a:stretch>
          </a:blipFill>
          <a:ln w="9525">
            <a:solidFill>
              <a:schemeClr val="tx1"/>
            </a:solidFill>
            <a:miter lim="800000"/>
            <a:headEnd/>
            <a:tailEnd/>
          </a:ln>
          <a:effectLst/>
        </p:spPr>
        <p:txBody>
          <a:bodyPr/>
          <a:lstStyle/>
          <a:p>
            <a:endParaRPr lang="en-US"/>
          </a:p>
        </p:txBody>
      </p:sp>
      <p:sp>
        <p:nvSpPr>
          <p:cNvPr id="2" name="TextBox 1"/>
          <p:cNvSpPr txBox="1"/>
          <p:nvPr/>
        </p:nvSpPr>
        <p:spPr>
          <a:xfrm>
            <a:off x="3124200" y="5791200"/>
            <a:ext cx="4648200" cy="523220"/>
          </a:xfrm>
          <a:prstGeom prst="rect">
            <a:avLst/>
          </a:prstGeom>
          <a:noFill/>
        </p:spPr>
        <p:txBody>
          <a:bodyPr wrap="square" rtlCol="0">
            <a:spAutoFit/>
          </a:bodyPr>
          <a:lstStyle/>
          <a:p>
            <a:r>
              <a:rPr lang="en-US" sz="2800" dirty="0">
                <a:solidFill>
                  <a:srgbClr val="FFFF00"/>
                </a:solidFill>
              </a:rPr>
              <a:t>Next case:  LPI performed</a:t>
            </a:r>
          </a:p>
        </p:txBody>
      </p:sp>
      <p:pic>
        <p:nvPicPr>
          <p:cNvPr id="4" name="Audio 3">
            <a:hlinkClick r:id="" action="ppaction://media"/>
            <a:extLst>
              <a:ext uri="{FF2B5EF4-FFF2-40B4-BE49-F238E27FC236}">
                <a16:creationId xmlns:a16="http://schemas.microsoft.com/office/drawing/2014/main" id="{7D8A893E-7B58-4AA3-9D4A-6F45334A9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31"/>
    </mc:Choice>
    <mc:Fallback xmlns="">
      <p:transition spd="slow" advTm="1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endParaRPr lang="en-US"/>
          </a:p>
        </p:txBody>
      </p:sp>
      <p:sp>
        <p:nvSpPr>
          <p:cNvPr id="48131" name="Rectangle 3" descr="gonioscopy_045"/>
          <p:cNvSpPr>
            <a:spLocks noGrp="1" noChangeAspect="1" noChangeArrowheads="1"/>
          </p:cNvSpPr>
          <p:nvPr isPhoto="1"/>
        </p:nvSpPr>
        <p:spPr bwMode="auto">
          <a:xfrm>
            <a:off x="0" y="0"/>
            <a:ext cx="11426825" cy="7991475"/>
          </a:xfrm>
          <a:prstGeom prst="rect">
            <a:avLst/>
          </a:prstGeom>
          <a:blipFill dpi="0" rotWithShape="1">
            <a:blip r:embed="rId5" cstate="print"/>
            <a:srcRect/>
            <a:stretch>
              <a:fillRect b="-6"/>
            </a:stretch>
          </a:blipFill>
          <a:ln w="9525">
            <a:solidFill>
              <a:schemeClr val="tx1"/>
            </a:solidFill>
            <a:miter lim="800000"/>
            <a:headEnd/>
            <a:tailEnd/>
          </a:ln>
          <a:effectLst/>
        </p:spPr>
        <p:txBody>
          <a:bodyPr/>
          <a:lstStyle/>
          <a:p>
            <a:endParaRPr lang="en-US"/>
          </a:p>
        </p:txBody>
      </p:sp>
      <p:sp>
        <p:nvSpPr>
          <p:cNvPr id="2" name="TextBox 1"/>
          <p:cNvSpPr txBox="1"/>
          <p:nvPr/>
        </p:nvSpPr>
        <p:spPr>
          <a:xfrm>
            <a:off x="1371600" y="4191000"/>
            <a:ext cx="3657600" cy="1815882"/>
          </a:xfrm>
          <a:prstGeom prst="rect">
            <a:avLst/>
          </a:prstGeom>
          <a:noFill/>
        </p:spPr>
        <p:txBody>
          <a:bodyPr wrap="square" rtlCol="0">
            <a:spAutoFit/>
          </a:bodyPr>
          <a:lstStyle/>
          <a:p>
            <a:r>
              <a:rPr lang="en-US" sz="2800" dirty="0">
                <a:solidFill>
                  <a:srgbClr val="FFFF00"/>
                </a:solidFill>
              </a:rPr>
              <a:t>No angle structures visible after LPI:  Synechial or appositional closure?</a:t>
            </a:r>
          </a:p>
        </p:txBody>
      </p:sp>
      <p:pic>
        <p:nvPicPr>
          <p:cNvPr id="4" name="Audio 3">
            <a:hlinkClick r:id="" action="ppaction://media"/>
            <a:extLst>
              <a:ext uri="{FF2B5EF4-FFF2-40B4-BE49-F238E27FC236}">
                <a16:creationId xmlns:a16="http://schemas.microsoft.com/office/drawing/2014/main" id="{DA656D82-7E84-4308-BD73-D7E011CAD5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39"/>
    </mc:Choice>
    <mc:Fallback xmlns="">
      <p:transition spd="slow" advTm="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endParaRPr lang="en-US"/>
          </a:p>
        </p:txBody>
      </p:sp>
      <p:sp>
        <p:nvSpPr>
          <p:cNvPr id="49155" name="Rectangle 3" descr="gonioscopy_046"/>
          <p:cNvSpPr>
            <a:spLocks noGrp="1" noChangeAspect="1" noChangeArrowheads="1"/>
          </p:cNvSpPr>
          <p:nvPr isPhoto="1"/>
        </p:nvSpPr>
        <p:spPr bwMode="auto">
          <a:xfrm>
            <a:off x="-3810000" y="-304800"/>
            <a:ext cx="15887700" cy="12736513"/>
          </a:xfrm>
          <a:prstGeom prst="rect">
            <a:avLst/>
          </a:prstGeom>
          <a:blipFill dpi="0" rotWithShape="1">
            <a:blip r:embed="rId5" cstate="print"/>
            <a:srcRect/>
            <a:stretch>
              <a:fillRect r="-20434"/>
            </a:stretch>
          </a:blipFill>
          <a:ln w="9525">
            <a:solidFill>
              <a:schemeClr val="bg1"/>
            </a:solidFill>
            <a:miter lim="800000"/>
            <a:headEnd/>
            <a:tailEnd/>
          </a:ln>
          <a:effectLst/>
        </p:spPr>
        <p:txBody>
          <a:bodyPr/>
          <a:lstStyle/>
          <a:p>
            <a:endParaRPr lang="en-US"/>
          </a:p>
        </p:txBody>
      </p:sp>
      <p:sp>
        <p:nvSpPr>
          <p:cNvPr id="49156" name="Line 4"/>
          <p:cNvSpPr>
            <a:spLocks noChangeShapeType="1"/>
          </p:cNvSpPr>
          <p:nvPr/>
        </p:nvSpPr>
        <p:spPr bwMode="auto">
          <a:xfrm flipV="1">
            <a:off x="4133850" y="3276600"/>
            <a:ext cx="838200" cy="76200"/>
          </a:xfrm>
          <a:prstGeom prst="line">
            <a:avLst/>
          </a:prstGeom>
          <a:noFill/>
          <a:ln w="76200">
            <a:solidFill>
              <a:schemeClr val="bg1"/>
            </a:solidFill>
            <a:round/>
            <a:headEnd/>
            <a:tailEnd type="triangle" w="med" len="med"/>
          </a:ln>
          <a:effectLst/>
        </p:spPr>
        <p:txBody>
          <a:bodyPr/>
          <a:lstStyle/>
          <a:p>
            <a:endParaRPr lang="en-US"/>
          </a:p>
        </p:txBody>
      </p:sp>
      <p:sp>
        <p:nvSpPr>
          <p:cNvPr id="2" name="TextBox 1"/>
          <p:cNvSpPr txBox="1"/>
          <p:nvPr/>
        </p:nvSpPr>
        <p:spPr>
          <a:xfrm>
            <a:off x="2133600" y="4114800"/>
            <a:ext cx="3124200" cy="646331"/>
          </a:xfrm>
          <a:prstGeom prst="rect">
            <a:avLst/>
          </a:prstGeom>
          <a:noFill/>
        </p:spPr>
        <p:txBody>
          <a:bodyPr wrap="square" rtlCol="0">
            <a:spAutoFit/>
          </a:bodyPr>
          <a:lstStyle/>
          <a:p>
            <a:r>
              <a:rPr lang="en-US" dirty="0">
                <a:solidFill>
                  <a:srgbClr val="FFFF00"/>
                </a:solidFill>
              </a:rPr>
              <a:t>With indentation </a:t>
            </a:r>
            <a:r>
              <a:rPr lang="en-US" dirty="0" err="1">
                <a:solidFill>
                  <a:srgbClr val="FFFF00"/>
                </a:solidFill>
              </a:rPr>
              <a:t>gonioscopy</a:t>
            </a:r>
            <a:r>
              <a:rPr lang="en-US" dirty="0">
                <a:solidFill>
                  <a:srgbClr val="FFFF00"/>
                </a:solidFill>
              </a:rPr>
              <a:t>: double hump sign</a:t>
            </a:r>
          </a:p>
        </p:txBody>
      </p:sp>
      <p:sp>
        <p:nvSpPr>
          <p:cNvPr id="3" name="Right Arrow 2"/>
          <p:cNvSpPr/>
          <p:nvPr/>
        </p:nvSpPr>
        <p:spPr>
          <a:xfrm rot="18794062">
            <a:off x="5144801" y="3762081"/>
            <a:ext cx="1203378" cy="210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24199" y="3029634"/>
            <a:ext cx="1333501" cy="646331"/>
          </a:xfrm>
          <a:prstGeom prst="rect">
            <a:avLst/>
          </a:prstGeom>
          <a:noFill/>
        </p:spPr>
        <p:txBody>
          <a:bodyPr wrap="square" rtlCol="0">
            <a:spAutoFit/>
          </a:bodyPr>
          <a:lstStyle/>
          <a:p>
            <a:r>
              <a:rPr lang="en-US" dirty="0">
                <a:solidFill>
                  <a:srgbClr val="FFFF00"/>
                </a:solidFill>
              </a:rPr>
              <a:t>TM now revealed</a:t>
            </a:r>
          </a:p>
        </p:txBody>
      </p:sp>
      <p:pic>
        <p:nvPicPr>
          <p:cNvPr id="6" name="Audio 5">
            <a:hlinkClick r:id="" action="ppaction://media"/>
            <a:extLst>
              <a:ext uri="{FF2B5EF4-FFF2-40B4-BE49-F238E27FC236}">
                <a16:creationId xmlns:a16="http://schemas.microsoft.com/office/drawing/2014/main" id="{C2756592-D131-47E5-9E23-705EB5FC1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60"/>
    </mc:Choice>
    <mc:Fallback xmlns="">
      <p:transition spd="slow" advTm="15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PI Video - Ritch.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209800" y="2220278"/>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47800" y="4419600"/>
            <a:ext cx="2133600" cy="923330"/>
          </a:xfrm>
          <a:prstGeom prst="rect">
            <a:avLst/>
          </a:prstGeom>
          <a:noFill/>
        </p:spPr>
        <p:txBody>
          <a:bodyPr wrap="square" rtlCol="0">
            <a:spAutoFit/>
          </a:bodyPr>
          <a:lstStyle/>
          <a:p>
            <a:pPr algn="ctr"/>
            <a:r>
              <a:rPr lang="en-US" dirty="0">
                <a:solidFill>
                  <a:srgbClr val="FFFF00"/>
                </a:solidFill>
              </a:rPr>
              <a:t>Laser Iridoplasty, courtesy of Robert Ritch, MD</a:t>
            </a:r>
          </a:p>
        </p:txBody>
      </p:sp>
      <p:sp>
        <p:nvSpPr>
          <p:cNvPr id="3" name="TextBox 2">
            <a:extLst>
              <a:ext uri="{FF2B5EF4-FFF2-40B4-BE49-F238E27FC236}">
                <a16:creationId xmlns:a16="http://schemas.microsoft.com/office/drawing/2014/main" id="{8B112E61-B059-4EB4-9AE3-6088BA7A2227}"/>
              </a:ext>
            </a:extLst>
          </p:cNvPr>
          <p:cNvSpPr txBox="1"/>
          <p:nvPr/>
        </p:nvSpPr>
        <p:spPr>
          <a:xfrm>
            <a:off x="990600" y="457200"/>
            <a:ext cx="5486400" cy="1477328"/>
          </a:xfrm>
          <a:prstGeom prst="rect">
            <a:avLst/>
          </a:prstGeom>
          <a:noFill/>
        </p:spPr>
        <p:txBody>
          <a:bodyPr wrap="square" rtlCol="0">
            <a:spAutoFit/>
          </a:bodyPr>
          <a:lstStyle/>
          <a:p>
            <a:r>
              <a:rPr lang="en-US" dirty="0">
                <a:solidFill>
                  <a:srgbClr val="FFFF00"/>
                </a:solidFill>
              </a:rPr>
              <a:t>500 micron spot applied 0.5-1.0 sec in far periphery, </a:t>
            </a:r>
          </a:p>
          <a:p>
            <a:r>
              <a:rPr lang="en-US" dirty="0">
                <a:solidFill>
                  <a:srgbClr val="FFFF00"/>
                </a:solidFill>
              </a:rPr>
              <a:t>0.18-0.22 watts, 24-36 applications, watching for contraction of adjacent iris.  </a:t>
            </a:r>
          </a:p>
          <a:p>
            <a:r>
              <a:rPr lang="en-US" dirty="0">
                <a:solidFill>
                  <a:srgbClr val="FFFF00"/>
                </a:solidFill>
              </a:rPr>
              <a:t>Patient gaze adjusted to allow shots to angle more peripherally. </a:t>
            </a:r>
            <a:r>
              <a:rPr lang="en-US" dirty="0"/>
              <a:t>Argon</a:t>
            </a:r>
          </a:p>
        </p:txBody>
      </p:sp>
      <p:pic>
        <p:nvPicPr>
          <p:cNvPr id="6" name="Audio 5">
            <a:hlinkClick r:id="" action="ppaction://media"/>
            <a:extLst>
              <a:ext uri="{FF2B5EF4-FFF2-40B4-BE49-F238E27FC236}">
                <a16:creationId xmlns:a16="http://schemas.microsoft.com/office/drawing/2014/main" id="{903FE3C5-A8EA-4DF9-930B-ADF3745B879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5425723"/>
      </p:ext>
    </p:extLst>
  </p:cSld>
  <p:clrMapOvr>
    <a:masterClrMapping/>
  </p:clrMapOvr>
  <p:transition spd="slow" advTm="311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2" objId="2"/>
        <p14:stopEvt time="3110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F7F-66FE-4D85-B738-EC5E1142D21B}"/>
              </a:ext>
            </a:extLst>
          </p:cNvPr>
          <p:cNvSpPr>
            <a:spLocks noGrp="1"/>
          </p:cNvSpPr>
          <p:nvPr>
            <p:ph type="title"/>
          </p:nvPr>
        </p:nvSpPr>
        <p:spPr/>
        <p:txBody>
          <a:bodyPr/>
          <a:lstStyle/>
          <a:p>
            <a:r>
              <a:rPr lang="en-US" dirty="0">
                <a:solidFill>
                  <a:srgbClr val="FFFF00"/>
                </a:solidFill>
              </a:rPr>
              <a:t>Confirm Angle Closure and Determine the Type</a:t>
            </a:r>
          </a:p>
        </p:txBody>
      </p:sp>
      <p:sp>
        <p:nvSpPr>
          <p:cNvPr id="3" name="Content Placeholder 2">
            <a:extLst>
              <a:ext uri="{FF2B5EF4-FFF2-40B4-BE49-F238E27FC236}">
                <a16:creationId xmlns:a16="http://schemas.microsoft.com/office/drawing/2014/main" id="{B0E41B31-BAF7-4C6B-A458-7152F7B1F8D2}"/>
              </a:ext>
            </a:extLst>
          </p:cNvPr>
          <p:cNvSpPr>
            <a:spLocks noGrp="1"/>
          </p:cNvSpPr>
          <p:nvPr>
            <p:ph idx="1"/>
          </p:nvPr>
        </p:nvSpPr>
        <p:spPr>
          <a:xfrm>
            <a:off x="457200" y="1905000"/>
            <a:ext cx="8229600" cy="4221163"/>
          </a:xfrm>
        </p:spPr>
        <p:txBody>
          <a:bodyPr/>
          <a:lstStyle/>
          <a:p>
            <a:pPr marL="0" indent="0">
              <a:buNone/>
            </a:pPr>
            <a:r>
              <a:rPr lang="en-US" dirty="0">
                <a:solidFill>
                  <a:srgbClr val="FFFF00"/>
                </a:solidFill>
              </a:rPr>
              <a:t>Relative </a:t>
            </a:r>
            <a:r>
              <a:rPr lang="en-US" dirty="0" err="1">
                <a:solidFill>
                  <a:srgbClr val="FFFF00"/>
                </a:solidFill>
              </a:rPr>
              <a:t>Pupilary</a:t>
            </a:r>
            <a:r>
              <a:rPr lang="en-US" dirty="0">
                <a:solidFill>
                  <a:srgbClr val="FFFF00"/>
                </a:solidFill>
              </a:rPr>
              <a:t> Block</a:t>
            </a:r>
          </a:p>
          <a:p>
            <a:pPr marL="0" indent="0">
              <a:buNone/>
            </a:pPr>
            <a:r>
              <a:rPr lang="en-US" dirty="0">
                <a:solidFill>
                  <a:srgbClr val="FFFF00"/>
                </a:solidFill>
              </a:rPr>
              <a:t>	-Appositional Closure</a:t>
            </a:r>
          </a:p>
          <a:p>
            <a:pPr marL="0" indent="0">
              <a:buNone/>
            </a:pPr>
            <a:r>
              <a:rPr lang="en-US" dirty="0">
                <a:solidFill>
                  <a:srgbClr val="FFFF00"/>
                </a:solidFill>
              </a:rPr>
              <a:t>	-Synechial Closure</a:t>
            </a:r>
          </a:p>
          <a:p>
            <a:pPr marL="0" indent="0">
              <a:buNone/>
            </a:pPr>
            <a:r>
              <a:rPr lang="en-US" dirty="0">
                <a:solidFill>
                  <a:srgbClr val="FFFF00"/>
                </a:solidFill>
              </a:rPr>
              <a:t>Plateau Iris Angle Closure</a:t>
            </a:r>
          </a:p>
          <a:p>
            <a:pPr marL="0" indent="0">
              <a:buNone/>
            </a:pPr>
            <a:r>
              <a:rPr lang="en-US" dirty="0">
                <a:solidFill>
                  <a:srgbClr val="FFFF00"/>
                </a:solidFill>
              </a:rPr>
              <a:t>	</a:t>
            </a:r>
          </a:p>
          <a:p>
            <a:pPr marL="0" indent="0">
              <a:buNone/>
            </a:pPr>
            <a:r>
              <a:rPr lang="en-US" dirty="0">
                <a:solidFill>
                  <a:srgbClr val="FFFF00"/>
                </a:solidFill>
              </a:rPr>
              <a:t>Other mechanisms:  </a:t>
            </a:r>
          </a:p>
          <a:p>
            <a:pPr marL="0" indent="0">
              <a:buNone/>
            </a:pPr>
            <a:r>
              <a:rPr lang="en-US" dirty="0">
                <a:solidFill>
                  <a:srgbClr val="FFFF00"/>
                </a:solidFill>
              </a:rPr>
              <a:t>	Aqueous misdirection, ICE, 	Neovascular, </a:t>
            </a:r>
            <a:r>
              <a:rPr lang="en-US" dirty="0" err="1">
                <a:solidFill>
                  <a:srgbClr val="FFFF00"/>
                </a:solidFill>
              </a:rPr>
              <a:t>Uveitic</a:t>
            </a:r>
            <a:endParaRPr lang="en-US" dirty="0">
              <a:solidFill>
                <a:srgbClr val="FFFF00"/>
              </a:solidFill>
            </a:endParaRPr>
          </a:p>
        </p:txBody>
      </p:sp>
      <p:pic>
        <p:nvPicPr>
          <p:cNvPr id="6" name="Audio 5">
            <a:hlinkClick r:id="" action="ppaction://media"/>
            <a:extLst>
              <a:ext uri="{FF2B5EF4-FFF2-40B4-BE49-F238E27FC236}">
                <a16:creationId xmlns:a16="http://schemas.microsoft.com/office/drawing/2014/main" id="{9CF3D7CA-3C68-4811-A00C-16F7A8B369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2730850"/>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endParaRPr lang="en-US"/>
          </a:p>
        </p:txBody>
      </p:sp>
      <p:sp>
        <p:nvSpPr>
          <p:cNvPr id="51203" name="Rectangle 3" descr="gonioscopy_048"/>
          <p:cNvSpPr>
            <a:spLocks noGrp="1" noChangeAspect="1" noChangeArrowheads="1"/>
          </p:cNvSpPr>
          <p:nvPr isPhoto="1"/>
        </p:nvSpPr>
        <p:spPr bwMode="auto">
          <a:xfrm>
            <a:off x="-3352800" y="-3276600"/>
            <a:ext cx="13106400" cy="10294938"/>
          </a:xfrm>
          <a:prstGeom prst="rect">
            <a:avLst/>
          </a:prstGeom>
          <a:blipFill dpi="0" rotWithShape="1">
            <a:blip r:embed="rId5" cstate="print"/>
            <a:srcRect/>
            <a:stretch>
              <a:fillRect r="-18005"/>
            </a:stretch>
          </a:blipFill>
          <a:ln w="9525">
            <a:solidFill>
              <a:schemeClr val="tx1"/>
            </a:solidFill>
            <a:miter lim="800000"/>
            <a:headEnd/>
            <a:tailEnd/>
          </a:ln>
          <a:effectLst/>
        </p:spPr>
        <p:txBody>
          <a:bodyPr/>
          <a:lstStyle/>
          <a:p>
            <a:endParaRPr lang="en-US"/>
          </a:p>
        </p:txBody>
      </p:sp>
      <p:sp>
        <p:nvSpPr>
          <p:cNvPr id="2" name="TextBox 1"/>
          <p:cNvSpPr txBox="1"/>
          <p:nvPr/>
        </p:nvSpPr>
        <p:spPr>
          <a:xfrm>
            <a:off x="2209800" y="4953000"/>
            <a:ext cx="5334000" cy="523220"/>
          </a:xfrm>
          <a:prstGeom prst="rect">
            <a:avLst/>
          </a:prstGeom>
          <a:noFill/>
        </p:spPr>
        <p:txBody>
          <a:bodyPr wrap="square" rtlCol="0">
            <a:spAutoFit/>
          </a:bodyPr>
          <a:lstStyle/>
          <a:p>
            <a:r>
              <a:rPr lang="en-US" sz="2800" dirty="0">
                <a:solidFill>
                  <a:srgbClr val="FFFF00"/>
                </a:solidFill>
              </a:rPr>
              <a:t>After Laser iridoplasty</a:t>
            </a:r>
          </a:p>
        </p:txBody>
      </p:sp>
      <p:pic>
        <p:nvPicPr>
          <p:cNvPr id="4" name="Audio 3">
            <a:hlinkClick r:id="" action="ppaction://media"/>
            <a:extLst>
              <a:ext uri="{FF2B5EF4-FFF2-40B4-BE49-F238E27FC236}">
                <a16:creationId xmlns:a16="http://schemas.microsoft.com/office/drawing/2014/main" id="{59775413-93C6-47A9-ABE6-503C87124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9"/>
    </mc:Choice>
    <mc:Fallback xmlns="">
      <p:transition spd="slow" advTm="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pPr eaLnBrk="1" hangingPunct="1"/>
            <a:endParaRPr lang="en-US" altLang="en-US"/>
          </a:p>
        </p:txBody>
      </p:sp>
      <p:sp>
        <p:nvSpPr>
          <p:cNvPr id="35843" name="Rectangle 3"/>
          <p:cNvSpPr>
            <a:spLocks noGrp="1" noChangeAspect="1" noChangeArrowheads="1"/>
          </p:cNvSpPr>
          <p:nvPr isPhoto="1"/>
        </p:nvSpPr>
        <p:spPr bwMode="auto">
          <a:xfrm>
            <a:off x="0" y="0"/>
            <a:ext cx="9144000" cy="7315200"/>
          </a:xfrm>
          <a:prstGeom prst="rect">
            <a:avLst/>
          </a:prstGeom>
          <a:blipFill dpi="0" rotWithShape="1">
            <a:blip r:embed="rId5"/>
            <a:srcRect/>
            <a:stretch>
              <a:fillRect r="-2018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3886200" y="5029200"/>
            <a:ext cx="3276600" cy="923330"/>
          </a:xfrm>
          <a:prstGeom prst="rect">
            <a:avLst/>
          </a:prstGeom>
          <a:noFill/>
        </p:spPr>
        <p:txBody>
          <a:bodyPr wrap="square" rtlCol="0">
            <a:spAutoFit/>
          </a:bodyPr>
          <a:lstStyle/>
          <a:p>
            <a:r>
              <a:rPr lang="en-US" dirty="0">
                <a:solidFill>
                  <a:srgbClr val="FFFF00"/>
                </a:solidFill>
              </a:rPr>
              <a:t>Surgical PI in 1979, recurrent angle closure in 1988—How is this possible?</a:t>
            </a:r>
          </a:p>
        </p:txBody>
      </p:sp>
      <p:pic>
        <p:nvPicPr>
          <p:cNvPr id="3" name="Audio 2">
            <a:hlinkClick r:id="" action="ppaction://media"/>
            <a:extLst>
              <a:ext uri="{FF2B5EF4-FFF2-40B4-BE49-F238E27FC236}">
                <a16:creationId xmlns:a16="http://schemas.microsoft.com/office/drawing/2014/main" id="{8E9EA268-EC6B-452F-9899-FF1B630D0C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9900819"/>
      </p:ext>
    </p:extLst>
  </p:cSld>
  <p:clrMapOvr>
    <a:masterClrMapping/>
  </p:clrMapOvr>
  <mc:AlternateContent xmlns:mc="http://schemas.openxmlformats.org/markup-compatibility/2006" xmlns:p14="http://schemas.microsoft.com/office/powerpoint/2010/main">
    <mc:Choice Requires="p14">
      <p:transition spd="slow" p14:dur="2000" advTm="5264"/>
    </mc:Choice>
    <mc:Fallback xmlns="">
      <p:transition spd="slow" advTm="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endParaRPr lang="en-US" altLang="en-US"/>
          </a:p>
        </p:txBody>
      </p:sp>
      <p:sp>
        <p:nvSpPr>
          <p:cNvPr id="37891" name="Rectangle 3" descr="gonioscopy_053"/>
          <p:cNvSpPr>
            <a:spLocks noGrp="1" noChangeAspect="1" noChangeArrowheads="1"/>
          </p:cNvSpPr>
          <p:nvPr isPhoto="1"/>
        </p:nvSpPr>
        <p:spPr bwMode="auto">
          <a:xfrm>
            <a:off x="-2362200" y="-1524000"/>
            <a:ext cx="13720763" cy="9132888"/>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 name="Audio 1">
            <a:hlinkClick r:id="" action="ppaction://media"/>
            <a:extLst>
              <a:ext uri="{FF2B5EF4-FFF2-40B4-BE49-F238E27FC236}">
                <a16:creationId xmlns:a16="http://schemas.microsoft.com/office/drawing/2014/main" id="{2A43F4CA-10AA-43EA-BCA7-2F93F1E0E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7697158"/>
      </p:ext>
    </p:extLst>
  </p:cSld>
  <p:clrMapOvr>
    <a:masterClrMapping/>
  </p:clrMapOvr>
  <mc:AlternateContent xmlns:mc="http://schemas.openxmlformats.org/markup-compatibility/2006" xmlns:p14="http://schemas.microsoft.com/office/powerpoint/2010/main">
    <mc:Choice Requires="p14">
      <p:transition spd="slow" p14:dur="2000" advTm="4538"/>
    </mc:Choice>
    <mc:Fallback xmlns="">
      <p:transition spd="slow" advTm="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pPr eaLnBrk="1" hangingPunct="1"/>
            <a:endParaRPr lang="en-US" altLang="en-US"/>
          </a:p>
        </p:txBody>
      </p:sp>
      <p:sp>
        <p:nvSpPr>
          <p:cNvPr id="38915" name="Rectangle 3" descr="gonioscopy_058"/>
          <p:cNvSpPr>
            <a:spLocks noGrp="1" noChangeAspect="1" noChangeArrowheads="1"/>
          </p:cNvSpPr>
          <p:nvPr isPhoto="1"/>
        </p:nvSpPr>
        <p:spPr bwMode="auto">
          <a:xfrm>
            <a:off x="-8229600" y="-7239001"/>
            <a:ext cx="29251275" cy="1947227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38916" name="Line 4"/>
          <p:cNvSpPr>
            <a:spLocks noChangeShapeType="1"/>
          </p:cNvSpPr>
          <p:nvPr/>
        </p:nvSpPr>
        <p:spPr bwMode="auto">
          <a:xfrm flipH="1" flipV="1">
            <a:off x="3733800" y="2497137"/>
            <a:ext cx="228600" cy="8382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524000" y="3962400"/>
            <a:ext cx="3505200" cy="1938992"/>
          </a:xfrm>
          <a:prstGeom prst="rect">
            <a:avLst/>
          </a:prstGeom>
          <a:noFill/>
        </p:spPr>
        <p:txBody>
          <a:bodyPr wrap="square" rtlCol="0">
            <a:spAutoFit/>
          </a:bodyPr>
          <a:lstStyle/>
          <a:p>
            <a:r>
              <a:rPr lang="en-US" sz="2400" dirty="0">
                <a:solidFill>
                  <a:srgbClr val="FFFF00"/>
                </a:solidFill>
              </a:rPr>
              <a:t>CB Processes are rolled forward prior to indentation gonioscopy in a case of plateau iris syndrome</a:t>
            </a:r>
          </a:p>
        </p:txBody>
      </p:sp>
      <p:pic>
        <p:nvPicPr>
          <p:cNvPr id="3" name="Audio 2">
            <a:hlinkClick r:id="" action="ppaction://media"/>
            <a:extLst>
              <a:ext uri="{FF2B5EF4-FFF2-40B4-BE49-F238E27FC236}">
                <a16:creationId xmlns:a16="http://schemas.microsoft.com/office/drawing/2014/main" id="{C30CC214-9B9F-417E-BC51-725033807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8530712"/>
      </p:ext>
    </p:extLst>
  </p:cSld>
  <p:clrMapOvr>
    <a:masterClrMapping/>
  </p:clrMapOvr>
  <mc:AlternateContent xmlns:mc="http://schemas.openxmlformats.org/markup-compatibility/2006" xmlns:p14="http://schemas.microsoft.com/office/powerpoint/2010/main">
    <mc:Choice Requires="p14">
      <p:transition spd="slow" p14:dur="2000" advTm="4866"/>
    </mc:Choice>
    <mc:Fallback xmlns="">
      <p:transition spd="slow" advTm="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pPr eaLnBrk="1" hangingPunct="1"/>
            <a:endParaRPr lang="en-US" altLang="en-US"/>
          </a:p>
        </p:txBody>
      </p:sp>
      <p:sp>
        <p:nvSpPr>
          <p:cNvPr id="39939" name="Rectangle 3" descr="gonioscopy_056"/>
          <p:cNvSpPr>
            <a:spLocks noGrp="1" noChangeAspect="1" noChangeArrowheads="1"/>
          </p:cNvSpPr>
          <p:nvPr isPhoto="1"/>
        </p:nvSpPr>
        <p:spPr bwMode="auto">
          <a:xfrm>
            <a:off x="-6781800" y="-9144000"/>
            <a:ext cx="29251275" cy="1947227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 name="TextBox 1"/>
          <p:cNvSpPr txBox="1"/>
          <p:nvPr/>
        </p:nvSpPr>
        <p:spPr>
          <a:xfrm>
            <a:off x="2514600" y="4572000"/>
            <a:ext cx="2057400" cy="923330"/>
          </a:xfrm>
          <a:prstGeom prst="rect">
            <a:avLst/>
          </a:prstGeom>
          <a:noFill/>
        </p:spPr>
        <p:txBody>
          <a:bodyPr wrap="square" rtlCol="0">
            <a:spAutoFit/>
          </a:bodyPr>
          <a:lstStyle/>
          <a:p>
            <a:r>
              <a:rPr lang="en-US" dirty="0">
                <a:solidFill>
                  <a:srgbClr val="FFFF00"/>
                </a:solidFill>
              </a:rPr>
              <a:t>CB processes move back with indentation</a:t>
            </a:r>
          </a:p>
        </p:txBody>
      </p:sp>
      <p:pic>
        <p:nvPicPr>
          <p:cNvPr id="3" name="Audio 2">
            <a:hlinkClick r:id="" action="ppaction://media"/>
            <a:extLst>
              <a:ext uri="{FF2B5EF4-FFF2-40B4-BE49-F238E27FC236}">
                <a16:creationId xmlns:a16="http://schemas.microsoft.com/office/drawing/2014/main" id="{D32579CE-A234-423E-B596-7278CAF89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295994"/>
      </p:ext>
    </p:extLst>
  </p:cSld>
  <p:clrMapOvr>
    <a:masterClrMapping/>
  </p:clrMapOvr>
  <mc:AlternateContent xmlns:mc="http://schemas.openxmlformats.org/markup-compatibility/2006" xmlns:p14="http://schemas.microsoft.com/office/powerpoint/2010/main">
    <mc:Choice Requires="p14">
      <p:transition spd="slow" p14:dur="2000" advTm="5603"/>
    </mc:Choice>
    <mc:Fallback xmlns="">
      <p:transition spd="slow" advTm="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pPr eaLnBrk="1" hangingPunct="1"/>
            <a:endParaRPr lang="en-US" altLang="en-US"/>
          </a:p>
        </p:txBody>
      </p:sp>
      <p:sp>
        <p:nvSpPr>
          <p:cNvPr id="40963"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1600200" y="5715000"/>
            <a:ext cx="4419600" cy="461665"/>
          </a:xfrm>
          <a:prstGeom prst="rect">
            <a:avLst/>
          </a:prstGeom>
          <a:noFill/>
        </p:spPr>
        <p:txBody>
          <a:bodyPr wrap="square" rtlCol="0">
            <a:spAutoFit/>
          </a:bodyPr>
          <a:lstStyle/>
          <a:p>
            <a:r>
              <a:rPr lang="en-US" sz="2400" dirty="0">
                <a:solidFill>
                  <a:srgbClr val="FFFF00"/>
                </a:solidFill>
              </a:rPr>
              <a:t>Normal angle UBM, from Ritch</a:t>
            </a:r>
          </a:p>
        </p:txBody>
      </p:sp>
      <p:pic>
        <p:nvPicPr>
          <p:cNvPr id="4" name="Audio 3">
            <a:hlinkClick r:id="" action="ppaction://media"/>
            <a:extLst>
              <a:ext uri="{FF2B5EF4-FFF2-40B4-BE49-F238E27FC236}">
                <a16:creationId xmlns:a16="http://schemas.microsoft.com/office/drawing/2014/main" id="{0C7D3A58-DC24-4034-A3C9-4D73D74C06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46433618"/>
      </p:ext>
    </p:extLst>
  </p:cSld>
  <p:clrMapOvr>
    <a:masterClrMapping/>
  </p:clrMapOvr>
  <mc:AlternateContent xmlns:mc="http://schemas.openxmlformats.org/markup-compatibility/2006" xmlns:p14="http://schemas.microsoft.com/office/powerpoint/2010/main">
    <mc:Choice Requires="p14">
      <p:transition spd="slow" p14:dur="2000" advTm="8382"/>
    </mc:Choice>
    <mc:Fallback xmlns="">
      <p:transition spd="slow" advTm="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endParaRPr lang="en-US" altLang="en-US"/>
          </a:p>
        </p:txBody>
      </p:sp>
      <p:sp>
        <p:nvSpPr>
          <p:cNvPr id="41987"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762000" y="5486400"/>
            <a:ext cx="4800600" cy="830997"/>
          </a:xfrm>
          <a:prstGeom prst="rect">
            <a:avLst/>
          </a:prstGeom>
          <a:noFill/>
        </p:spPr>
        <p:txBody>
          <a:bodyPr wrap="square" rtlCol="0">
            <a:spAutoFit/>
          </a:bodyPr>
          <a:lstStyle/>
          <a:p>
            <a:pPr algn="ctr"/>
            <a:r>
              <a:rPr lang="en-US" sz="2400" dirty="0">
                <a:solidFill>
                  <a:srgbClr val="FFFF00"/>
                </a:solidFill>
              </a:rPr>
              <a:t>Pupil block angle closure UBM from Ritch</a:t>
            </a:r>
          </a:p>
        </p:txBody>
      </p:sp>
      <p:pic>
        <p:nvPicPr>
          <p:cNvPr id="4" name="Audio 3">
            <a:hlinkClick r:id="" action="ppaction://media"/>
            <a:extLst>
              <a:ext uri="{FF2B5EF4-FFF2-40B4-BE49-F238E27FC236}">
                <a16:creationId xmlns:a16="http://schemas.microsoft.com/office/drawing/2014/main" id="{E1E68EC8-EFC2-4546-B688-0DA6DD0F1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8173330"/>
      </p:ext>
    </p:extLst>
  </p:cSld>
  <p:clrMapOvr>
    <a:masterClrMapping/>
  </p:clrMapOvr>
  <mc:AlternateContent xmlns:mc="http://schemas.openxmlformats.org/markup-compatibility/2006" xmlns:p14="http://schemas.microsoft.com/office/powerpoint/2010/main">
    <mc:Choice Requires="p14">
      <p:transition spd="slow" p14:dur="2000" advTm="6222"/>
    </mc:Choice>
    <mc:Fallback xmlns="">
      <p:transition spd="slow" advTm="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pPr eaLnBrk="1" hangingPunct="1"/>
            <a:endParaRPr lang="en-US" altLang="en-US"/>
          </a:p>
        </p:txBody>
      </p:sp>
      <p:sp>
        <p:nvSpPr>
          <p:cNvPr id="43011" name="Rectangle 3"/>
          <p:cNvSpPr>
            <a:spLocks noGrp="1" noChangeAspect="1" noChangeArrowheads="1"/>
          </p:cNvSpPr>
          <p:nvPr isPhoto="1"/>
        </p:nvSpPr>
        <p:spPr bwMode="auto">
          <a:xfrm>
            <a:off x="-685800" y="-1676400"/>
            <a:ext cx="15613063" cy="9504363"/>
          </a:xfrm>
          <a:prstGeom prst="rect">
            <a:avLst/>
          </a:prstGeom>
          <a:blipFill dpi="0" rotWithShape="1">
            <a:blip r:embed="rId5"/>
            <a:srcRect/>
            <a:stretch>
              <a:fillRect b="-934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3014" name="Line 4"/>
          <p:cNvSpPr>
            <a:spLocks noChangeShapeType="1"/>
          </p:cNvSpPr>
          <p:nvPr/>
        </p:nvSpPr>
        <p:spPr bwMode="auto">
          <a:xfrm>
            <a:off x="1371600" y="4495800"/>
            <a:ext cx="914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Line 5"/>
          <p:cNvSpPr>
            <a:spLocks noChangeShapeType="1"/>
          </p:cNvSpPr>
          <p:nvPr/>
        </p:nvSpPr>
        <p:spPr bwMode="auto">
          <a:xfrm>
            <a:off x="762000" y="3175000"/>
            <a:ext cx="838200" cy="2286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371600" y="6019801"/>
            <a:ext cx="6934200" cy="830997"/>
          </a:xfrm>
          <a:prstGeom prst="rect">
            <a:avLst/>
          </a:prstGeom>
          <a:noFill/>
        </p:spPr>
        <p:txBody>
          <a:bodyPr wrap="square" rtlCol="0">
            <a:spAutoFit/>
          </a:bodyPr>
          <a:lstStyle/>
          <a:p>
            <a:r>
              <a:rPr lang="en-US" sz="2400" dirty="0">
                <a:solidFill>
                  <a:srgbClr val="FFFF00"/>
                </a:solidFill>
              </a:rPr>
              <a:t>Plateau iris syndrome angle closure, CB processes rolled forward, UBM from Ritch</a:t>
            </a:r>
          </a:p>
        </p:txBody>
      </p:sp>
      <p:pic>
        <p:nvPicPr>
          <p:cNvPr id="4" name="Audio 3">
            <a:hlinkClick r:id="" action="ppaction://media"/>
            <a:extLst>
              <a:ext uri="{FF2B5EF4-FFF2-40B4-BE49-F238E27FC236}">
                <a16:creationId xmlns:a16="http://schemas.microsoft.com/office/drawing/2014/main" id="{2DED00BE-9610-4C39-AC18-DA06347983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7966404"/>
      </p:ext>
    </p:extLst>
  </p:cSld>
  <p:clrMapOvr>
    <a:masterClrMapping/>
  </p:clrMapOvr>
  <mc:AlternateContent xmlns:mc="http://schemas.openxmlformats.org/markup-compatibility/2006" xmlns:p14="http://schemas.microsoft.com/office/powerpoint/2010/main">
    <mc:Choice Requires="p14">
      <p:transition spd="slow" p14:dur="2000" advTm="5363"/>
    </mc:Choice>
    <mc:Fallback xmlns="">
      <p:transition spd="slow" advTm="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endParaRPr lang="en-US" altLang="en-US"/>
          </a:p>
        </p:txBody>
      </p:sp>
      <p:sp>
        <p:nvSpPr>
          <p:cNvPr id="44035"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2438400" y="5105400"/>
            <a:ext cx="5334000" cy="461665"/>
          </a:xfrm>
          <a:prstGeom prst="rect">
            <a:avLst/>
          </a:prstGeom>
          <a:noFill/>
        </p:spPr>
        <p:txBody>
          <a:bodyPr wrap="square" rtlCol="0">
            <a:spAutoFit/>
          </a:bodyPr>
          <a:lstStyle/>
          <a:p>
            <a:r>
              <a:rPr lang="en-US" sz="2400" dirty="0">
                <a:solidFill>
                  <a:srgbClr val="FFFF00"/>
                </a:solidFill>
              </a:rPr>
              <a:t>After laser iridoplasty, UBM from Ritch</a:t>
            </a:r>
          </a:p>
        </p:txBody>
      </p:sp>
      <p:pic>
        <p:nvPicPr>
          <p:cNvPr id="4" name="Audio 3">
            <a:hlinkClick r:id="" action="ppaction://media"/>
            <a:extLst>
              <a:ext uri="{FF2B5EF4-FFF2-40B4-BE49-F238E27FC236}">
                <a16:creationId xmlns:a16="http://schemas.microsoft.com/office/drawing/2014/main" id="{800721FD-BBA9-4531-8C73-C51A30C1AA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61803677"/>
      </p:ext>
    </p:extLst>
  </p:cSld>
  <p:clrMapOvr>
    <a:masterClrMapping/>
  </p:clrMapOvr>
  <mc:AlternateContent xmlns:mc="http://schemas.openxmlformats.org/markup-compatibility/2006" xmlns:p14="http://schemas.microsoft.com/office/powerpoint/2010/main">
    <mc:Choice Requires="p14">
      <p:transition spd="slow" p14:dur="2000" advTm="6385"/>
    </mc:Choice>
    <mc:Fallback xmlns="">
      <p:transition spd="slow" advTm="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lstStyle/>
          <a:p>
            <a:pPr eaLnBrk="1" hangingPunct="1"/>
            <a:endParaRPr lang="en-US" altLang="en-US"/>
          </a:p>
        </p:txBody>
      </p:sp>
      <p:sp>
        <p:nvSpPr>
          <p:cNvPr id="47107"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304800" y="3810000"/>
            <a:ext cx="2819400" cy="1631216"/>
          </a:xfrm>
          <a:prstGeom prst="rect">
            <a:avLst/>
          </a:prstGeom>
          <a:noFill/>
        </p:spPr>
        <p:txBody>
          <a:bodyPr wrap="square" rtlCol="0">
            <a:spAutoFit/>
          </a:bodyPr>
          <a:lstStyle/>
          <a:p>
            <a:r>
              <a:rPr lang="en-US" sz="2000" dirty="0">
                <a:solidFill>
                  <a:srgbClr val="FFFF00"/>
                </a:solidFill>
              </a:rPr>
              <a:t>Patient had IOP of 12 before dilation, then 70 that evening, still 40 after LPI, Why?  What should you do?</a:t>
            </a:r>
          </a:p>
        </p:txBody>
      </p:sp>
      <p:pic>
        <p:nvPicPr>
          <p:cNvPr id="4" name="Audio 3">
            <a:hlinkClick r:id="" action="ppaction://media"/>
            <a:extLst>
              <a:ext uri="{FF2B5EF4-FFF2-40B4-BE49-F238E27FC236}">
                <a16:creationId xmlns:a16="http://schemas.microsoft.com/office/drawing/2014/main" id="{1B014EDE-67D4-4FAA-964D-1D3C001E24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6208647"/>
      </p:ext>
    </p:extLst>
  </p:cSld>
  <p:clrMapOvr>
    <a:masterClrMapping/>
  </p:clrMapOvr>
  <mc:AlternateContent xmlns:mc="http://schemas.openxmlformats.org/markup-compatibility/2006" xmlns:p14="http://schemas.microsoft.com/office/powerpoint/2010/main">
    <mc:Choice Requires="p14">
      <p:transition spd="slow" p14:dur="2000" advTm="19411"/>
    </mc:Choice>
    <mc:Fallback xmlns="">
      <p:transition spd="slow" advTm="1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69C07F-CE90-4847-9A76-B43579E0103D}"/>
              </a:ext>
            </a:extLst>
          </p:cNvPr>
          <p:cNvSpPr txBox="1"/>
          <p:nvPr/>
        </p:nvSpPr>
        <p:spPr>
          <a:xfrm>
            <a:off x="609600" y="2133600"/>
            <a:ext cx="8382000" cy="4401205"/>
          </a:xfrm>
          <a:prstGeom prst="rect">
            <a:avLst/>
          </a:prstGeom>
          <a:noFill/>
        </p:spPr>
        <p:txBody>
          <a:bodyPr wrap="square" rtlCol="0">
            <a:spAutoFit/>
          </a:bodyPr>
          <a:lstStyle/>
          <a:p>
            <a:r>
              <a:rPr lang="en-US" sz="2800" dirty="0">
                <a:solidFill>
                  <a:srgbClr val="FFFF00"/>
                </a:solidFill>
              </a:rPr>
              <a:t>What to tell the patient</a:t>
            </a:r>
          </a:p>
          <a:p>
            <a:endParaRPr lang="en-US" sz="2800" dirty="0">
              <a:solidFill>
                <a:srgbClr val="FFFF00"/>
              </a:solidFill>
            </a:endParaRPr>
          </a:p>
          <a:p>
            <a:r>
              <a:rPr lang="en-US" sz="2800" dirty="0">
                <a:solidFill>
                  <a:srgbClr val="FFFF00"/>
                </a:solidFill>
              </a:rPr>
              <a:t>There is a blockage of fluid inside your eye causing the pressure to build up.  That causes blurred vision and pain.  Let’s treat it.</a:t>
            </a:r>
          </a:p>
          <a:p>
            <a:endParaRPr lang="en-US" sz="2800" dirty="0">
              <a:solidFill>
                <a:srgbClr val="FFFF00"/>
              </a:solidFill>
            </a:endParaRPr>
          </a:p>
          <a:p>
            <a:r>
              <a:rPr lang="en-US" sz="2800" dirty="0">
                <a:solidFill>
                  <a:srgbClr val="FFFF00"/>
                </a:solidFill>
              </a:rPr>
              <a:t>“First, we need to let a little fluid out, and then examine your eye again.”  </a:t>
            </a:r>
          </a:p>
          <a:p>
            <a:endParaRPr lang="en-US" sz="2800" dirty="0">
              <a:solidFill>
                <a:srgbClr val="FFFF00"/>
              </a:solidFill>
            </a:endParaRPr>
          </a:p>
          <a:p>
            <a:r>
              <a:rPr lang="en-US" sz="2800" dirty="0">
                <a:solidFill>
                  <a:srgbClr val="FFFF00"/>
                </a:solidFill>
              </a:rPr>
              <a:t>Probably we will recommend a laser treatment</a:t>
            </a:r>
            <a:r>
              <a:rPr lang="en-US" sz="2800" dirty="0"/>
              <a:t>:</a:t>
            </a:r>
          </a:p>
        </p:txBody>
      </p:sp>
      <p:sp>
        <p:nvSpPr>
          <p:cNvPr id="5" name="Title 4">
            <a:extLst>
              <a:ext uri="{FF2B5EF4-FFF2-40B4-BE49-F238E27FC236}">
                <a16:creationId xmlns:a16="http://schemas.microsoft.com/office/drawing/2014/main" id="{9A567B94-BD5B-417A-985C-DC1E66125CA5}"/>
              </a:ext>
            </a:extLst>
          </p:cNvPr>
          <p:cNvSpPr>
            <a:spLocks noGrp="1"/>
          </p:cNvSpPr>
          <p:nvPr>
            <p:ph type="title"/>
          </p:nvPr>
        </p:nvSpPr>
        <p:spPr>
          <a:xfrm>
            <a:off x="457200" y="609600"/>
            <a:ext cx="8229600" cy="808038"/>
          </a:xfrm>
        </p:spPr>
        <p:txBody>
          <a:bodyPr/>
          <a:lstStyle/>
          <a:p>
            <a:pPr>
              <a:lnSpc>
                <a:spcPct val="150000"/>
              </a:lnSpc>
            </a:pPr>
            <a:r>
              <a:rPr lang="en-US" sz="3200" dirty="0">
                <a:solidFill>
                  <a:srgbClr val="FFFF00"/>
                </a:solidFill>
              </a:rPr>
              <a:t>Consider 30g needle paracentesis </a:t>
            </a:r>
            <a:br>
              <a:rPr lang="en-US" sz="3200" dirty="0">
                <a:solidFill>
                  <a:srgbClr val="FFFF00"/>
                </a:solidFill>
              </a:rPr>
            </a:br>
            <a:r>
              <a:rPr lang="en-US" sz="3200" dirty="0">
                <a:solidFill>
                  <a:srgbClr val="FFFF00"/>
                </a:solidFill>
              </a:rPr>
              <a:t>(</a:t>
            </a:r>
            <a:r>
              <a:rPr lang="en-US" sz="2400" dirty="0">
                <a:solidFill>
                  <a:srgbClr val="FFFF00"/>
                </a:solidFill>
              </a:rPr>
              <a:t>if needed to </a:t>
            </a:r>
            <a:r>
              <a:rPr lang="en-US" sz="2400" u="sng" dirty="0">
                <a:solidFill>
                  <a:srgbClr val="FFFF00"/>
                </a:solidFill>
              </a:rPr>
              <a:t>clear the cornea </a:t>
            </a:r>
            <a:r>
              <a:rPr lang="en-US" sz="2400" dirty="0">
                <a:solidFill>
                  <a:srgbClr val="FFFF00"/>
                </a:solidFill>
              </a:rPr>
              <a:t>and </a:t>
            </a:r>
            <a:r>
              <a:rPr lang="en-US" sz="2400" u="sng" dirty="0">
                <a:solidFill>
                  <a:srgbClr val="FFFF00"/>
                </a:solidFill>
              </a:rPr>
              <a:t>relieve the pain)</a:t>
            </a:r>
          </a:p>
        </p:txBody>
      </p:sp>
      <p:pic>
        <p:nvPicPr>
          <p:cNvPr id="6" name="Audio 5">
            <a:hlinkClick r:id="" action="ppaction://media"/>
            <a:extLst>
              <a:ext uri="{FF2B5EF4-FFF2-40B4-BE49-F238E27FC236}">
                <a16:creationId xmlns:a16="http://schemas.microsoft.com/office/drawing/2014/main" id="{0EE92D02-4B62-4106-8EE7-BA47D412F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6674216"/>
      </p:ext>
    </p:extLst>
  </p:cSld>
  <p:clrMapOvr>
    <a:masterClrMapping/>
  </p:clrMapOvr>
  <mc:AlternateContent xmlns:mc="http://schemas.openxmlformats.org/markup-compatibility/2006" xmlns:p14="http://schemas.microsoft.com/office/powerpoint/2010/main">
    <mc:Choice Requires="p14">
      <p:transition spd="slow" p14:dur="2000" advTm="29303"/>
    </mc:Choice>
    <mc:Fallback xmlns="">
      <p:transition spd="slow" advTm="2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pPr eaLnBrk="1" hangingPunct="1"/>
            <a:endParaRPr lang="en-US" altLang="en-US"/>
          </a:p>
        </p:txBody>
      </p:sp>
      <p:sp>
        <p:nvSpPr>
          <p:cNvPr id="48131" name="Rectangle 3"/>
          <p:cNvSpPr>
            <a:spLocks noGrp="1" noChangeAspect="1" noChangeArrowheads="1"/>
          </p:cNvSpPr>
          <p:nvPr isPhoto="1"/>
        </p:nvSpPr>
        <p:spPr bwMode="auto">
          <a:xfrm>
            <a:off x="36095"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381000" y="838200"/>
            <a:ext cx="3505200" cy="2246769"/>
          </a:xfrm>
          <a:prstGeom prst="rect">
            <a:avLst/>
          </a:prstGeom>
          <a:noFill/>
        </p:spPr>
        <p:txBody>
          <a:bodyPr wrap="square" rtlCol="0">
            <a:spAutoFit/>
          </a:bodyPr>
          <a:lstStyle/>
          <a:p>
            <a:pPr algn="ctr"/>
            <a:r>
              <a:rPr lang="en-US" sz="2000" dirty="0">
                <a:solidFill>
                  <a:srgbClr val="FFFF00"/>
                </a:solidFill>
              </a:rPr>
              <a:t>Received Laser iridoplasty, 500u, 1 sec, 0.18w, </a:t>
            </a:r>
          </a:p>
          <a:p>
            <a:pPr algn="ctr"/>
            <a:r>
              <a:rPr lang="en-US" sz="2000" dirty="0">
                <a:solidFill>
                  <a:srgbClr val="FFFF00"/>
                </a:solidFill>
              </a:rPr>
              <a:t>first shot slightly away from periphery, rest in periphery, 36 applications, for </a:t>
            </a:r>
            <a:r>
              <a:rPr lang="en-US" sz="2000" i="1" u="sng" dirty="0">
                <a:solidFill>
                  <a:srgbClr val="FFFF00"/>
                </a:solidFill>
              </a:rPr>
              <a:t>pseudo plateau iris syndrome due to ciliary body congestion</a:t>
            </a:r>
          </a:p>
        </p:txBody>
      </p:sp>
      <p:pic>
        <p:nvPicPr>
          <p:cNvPr id="4" name="Audio 3">
            <a:hlinkClick r:id="" action="ppaction://media"/>
            <a:extLst>
              <a:ext uri="{FF2B5EF4-FFF2-40B4-BE49-F238E27FC236}">
                <a16:creationId xmlns:a16="http://schemas.microsoft.com/office/drawing/2014/main" id="{EC47894D-19E4-442F-94BD-27C442FEB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5977292"/>
      </p:ext>
    </p:extLst>
  </p:cSld>
  <p:clrMapOvr>
    <a:masterClrMapping/>
  </p:clrMapOvr>
  <mc:AlternateContent xmlns:mc="http://schemas.openxmlformats.org/markup-compatibility/2006" xmlns:p14="http://schemas.microsoft.com/office/powerpoint/2010/main">
    <mc:Choice Requires="p14">
      <p:transition spd="slow" p14:dur="2000" advTm="21154"/>
    </mc:Choice>
    <mc:Fallback xmlns="">
      <p:transition spd="slow" advTm="2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7AD8-D3E9-4057-AB80-BADE1B9CF6A8}"/>
              </a:ext>
            </a:extLst>
          </p:cNvPr>
          <p:cNvSpPr>
            <a:spLocks noGrp="1"/>
          </p:cNvSpPr>
          <p:nvPr>
            <p:ph type="title"/>
          </p:nvPr>
        </p:nvSpPr>
        <p:spPr/>
        <p:txBody>
          <a:bodyPr/>
          <a:lstStyle/>
          <a:p>
            <a:r>
              <a:rPr lang="en-US" dirty="0">
                <a:solidFill>
                  <a:srgbClr val="FFFF00"/>
                </a:solidFill>
              </a:rPr>
              <a:t>Staging Angle Closure </a:t>
            </a:r>
            <a:br>
              <a:rPr lang="en-US" dirty="0">
                <a:solidFill>
                  <a:srgbClr val="FFFF00"/>
                </a:solidFill>
              </a:rPr>
            </a:br>
            <a:r>
              <a:rPr lang="en-US" dirty="0">
                <a:solidFill>
                  <a:srgbClr val="FFFF00"/>
                </a:solidFill>
              </a:rPr>
              <a:t>to Decide What to Do</a:t>
            </a:r>
          </a:p>
        </p:txBody>
      </p:sp>
      <p:pic>
        <p:nvPicPr>
          <p:cNvPr id="8" name="Picture 7">
            <a:extLst>
              <a:ext uri="{FF2B5EF4-FFF2-40B4-BE49-F238E27FC236}">
                <a16:creationId xmlns:a16="http://schemas.microsoft.com/office/drawing/2014/main" id="{4B84ACFA-1386-4F35-8AAA-25B0C95934E9}"/>
              </a:ext>
            </a:extLst>
          </p:cNvPr>
          <p:cNvPicPr>
            <a:picLocks noChangeAspect="1"/>
          </p:cNvPicPr>
          <p:nvPr/>
        </p:nvPicPr>
        <p:blipFill rotWithShape="1">
          <a:blip r:embed="rId4"/>
          <a:srcRect l="6863" t="18919" r="6863" b="10810"/>
          <a:stretch/>
        </p:blipFill>
        <p:spPr>
          <a:xfrm>
            <a:off x="1295400" y="1676401"/>
            <a:ext cx="6705600" cy="2133600"/>
          </a:xfrm>
          <a:prstGeom prst="rect">
            <a:avLst/>
          </a:prstGeom>
        </p:spPr>
      </p:pic>
      <p:sp>
        <p:nvSpPr>
          <p:cNvPr id="13" name="TextBox 12">
            <a:extLst>
              <a:ext uri="{FF2B5EF4-FFF2-40B4-BE49-F238E27FC236}">
                <a16:creationId xmlns:a16="http://schemas.microsoft.com/office/drawing/2014/main" id="{C56DE0A2-EF9F-4A2E-B4E6-E34569976F29}"/>
              </a:ext>
            </a:extLst>
          </p:cNvPr>
          <p:cNvSpPr txBox="1"/>
          <p:nvPr/>
        </p:nvSpPr>
        <p:spPr>
          <a:xfrm>
            <a:off x="3276600" y="6400800"/>
            <a:ext cx="3733800" cy="369332"/>
          </a:xfrm>
          <a:prstGeom prst="rect">
            <a:avLst/>
          </a:prstGeom>
          <a:noFill/>
        </p:spPr>
        <p:txBody>
          <a:bodyPr wrap="square" rtlCol="0">
            <a:spAutoFit/>
          </a:bodyPr>
          <a:lstStyle/>
          <a:p>
            <a:r>
              <a:rPr lang="en-US" dirty="0">
                <a:solidFill>
                  <a:srgbClr val="FFFF00"/>
                </a:solidFill>
              </a:rPr>
              <a:t>J Glaucoma 2019:28(9):765</a:t>
            </a:r>
          </a:p>
        </p:txBody>
      </p:sp>
      <p:sp>
        <p:nvSpPr>
          <p:cNvPr id="14" name="TextBox 13">
            <a:extLst>
              <a:ext uri="{FF2B5EF4-FFF2-40B4-BE49-F238E27FC236}">
                <a16:creationId xmlns:a16="http://schemas.microsoft.com/office/drawing/2014/main" id="{373BD40D-9711-4282-9DD4-84AF05E05073}"/>
              </a:ext>
            </a:extLst>
          </p:cNvPr>
          <p:cNvSpPr txBox="1"/>
          <p:nvPr/>
        </p:nvSpPr>
        <p:spPr>
          <a:xfrm>
            <a:off x="838200" y="4008437"/>
            <a:ext cx="7620000" cy="21185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FFFF00"/>
                </a:solidFill>
              </a:rPr>
              <a:t>I recommend </a:t>
            </a:r>
            <a:r>
              <a:rPr lang="en-US" b="1" u="sng" dirty="0">
                <a:solidFill>
                  <a:srgbClr val="FFFF00"/>
                </a:solidFill>
              </a:rPr>
              <a:t>the same strategy for staging</a:t>
            </a:r>
            <a:r>
              <a:rPr lang="en-US" dirty="0">
                <a:solidFill>
                  <a:srgbClr val="FFFF00"/>
                </a:solidFill>
              </a:rPr>
              <a:t> pupil block and plateau iris syndrome:</a:t>
            </a:r>
          </a:p>
          <a:p>
            <a:pPr marL="285750" indent="-285750">
              <a:lnSpc>
                <a:spcPct val="150000"/>
              </a:lnSpc>
              <a:buFont typeface="Arial" panose="020B0604020202020204" pitchFamily="34" charset="0"/>
              <a:buChar char="•"/>
            </a:pPr>
            <a:r>
              <a:rPr lang="en-US" dirty="0">
                <a:solidFill>
                  <a:srgbClr val="FFFF00"/>
                </a:solidFill>
              </a:rPr>
              <a:t>For</a:t>
            </a:r>
            <a:r>
              <a:rPr lang="en-US" u="sng" dirty="0">
                <a:solidFill>
                  <a:srgbClr val="FFFF00"/>
                </a:solidFill>
              </a:rPr>
              <a:t> appositional </a:t>
            </a:r>
            <a:r>
              <a:rPr lang="en-US" dirty="0">
                <a:solidFill>
                  <a:srgbClr val="FFFF00"/>
                </a:solidFill>
              </a:rPr>
              <a:t>closure:  laser iridotomy and/or iridoplasty</a:t>
            </a:r>
          </a:p>
          <a:p>
            <a:pPr marL="285750" indent="-285750">
              <a:lnSpc>
                <a:spcPct val="150000"/>
              </a:lnSpc>
              <a:buFont typeface="Arial" panose="020B0604020202020204" pitchFamily="34" charset="0"/>
              <a:buChar char="•"/>
            </a:pPr>
            <a:r>
              <a:rPr lang="en-US" dirty="0">
                <a:solidFill>
                  <a:srgbClr val="FFFF00"/>
                </a:solidFill>
              </a:rPr>
              <a:t>For </a:t>
            </a:r>
            <a:r>
              <a:rPr lang="en-US" u="sng" dirty="0">
                <a:solidFill>
                  <a:srgbClr val="FFFF00"/>
                </a:solidFill>
              </a:rPr>
              <a:t>mixed appositional and synechial</a:t>
            </a:r>
            <a:r>
              <a:rPr lang="en-US" dirty="0">
                <a:solidFill>
                  <a:srgbClr val="FFFF00"/>
                </a:solidFill>
              </a:rPr>
              <a:t>—maybe lens extraction</a:t>
            </a:r>
          </a:p>
          <a:p>
            <a:pPr marL="285750" indent="-285750">
              <a:lnSpc>
                <a:spcPct val="150000"/>
              </a:lnSpc>
              <a:buFont typeface="Arial" panose="020B0604020202020204" pitchFamily="34" charset="0"/>
              <a:buChar char="•"/>
            </a:pPr>
            <a:r>
              <a:rPr lang="en-US" dirty="0">
                <a:solidFill>
                  <a:srgbClr val="FFFF00"/>
                </a:solidFill>
              </a:rPr>
              <a:t>For </a:t>
            </a:r>
            <a:r>
              <a:rPr lang="en-US" u="sng" dirty="0">
                <a:solidFill>
                  <a:srgbClr val="FFFF00"/>
                </a:solidFill>
              </a:rPr>
              <a:t>complete synechial closure or advanced damage</a:t>
            </a:r>
            <a:r>
              <a:rPr lang="en-US" dirty="0">
                <a:solidFill>
                  <a:srgbClr val="FFFF00"/>
                </a:solidFill>
              </a:rPr>
              <a:t>—filter!</a:t>
            </a:r>
          </a:p>
        </p:txBody>
      </p:sp>
      <p:pic>
        <p:nvPicPr>
          <p:cNvPr id="4" name="Audio 3">
            <a:hlinkClick r:id="" action="ppaction://media"/>
            <a:extLst>
              <a:ext uri="{FF2B5EF4-FFF2-40B4-BE49-F238E27FC236}">
                <a16:creationId xmlns:a16="http://schemas.microsoft.com/office/drawing/2014/main" id="{CF60CB56-7AA8-42C0-A417-C7B010D75C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8642163"/>
      </p:ext>
    </p:extLst>
  </p:cSld>
  <p:clrMapOvr>
    <a:masterClrMapping/>
  </p:clrMapOvr>
  <mc:AlternateContent xmlns:mc="http://schemas.openxmlformats.org/markup-compatibility/2006" xmlns:p14="http://schemas.microsoft.com/office/powerpoint/2010/main">
    <mc:Choice Requires="p14">
      <p:transition spd="slow" p14:dur="2000" advTm="27678"/>
    </mc:Choice>
    <mc:Fallback xmlns="">
      <p:transition spd="slow" advTm="2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en-US"/>
          </a:p>
        </p:txBody>
      </p:sp>
      <p:pic>
        <p:nvPicPr>
          <p:cNvPr id="101379" name="Picture 3" descr="bush_057"/>
          <p:cNvPicPr>
            <a:picLocks noGrp="1" noChangeAspect="1" noChangeArrowheads="1"/>
          </p:cNvPicPr>
          <p:nvPr>
            <p:ph idx="1"/>
          </p:nvPr>
        </p:nvPicPr>
        <p:blipFill>
          <a:blip r:embed="rId4" cstate="print"/>
          <a:srcRect/>
          <a:stretch>
            <a:fillRect/>
          </a:stretch>
        </p:blipFill>
        <p:spPr>
          <a:xfrm>
            <a:off x="0" y="38100"/>
            <a:ext cx="9144000" cy="6858000"/>
          </a:xfrm>
          <a:noFill/>
          <a:ln/>
        </p:spPr>
      </p:pic>
      <p:sp>
        <p:nvSpPr>
          <p:cNvPr id="101380" name="Text Box 4"/>
          <p:cNvSpPr txBox="1">
            <a:spLocks noChangeArrowheads="1"/>
          </p:cNvSpPr>
          <p:nvPr/>
        </p:nvSpPr>
        <p:spPr bwMode="auto">
          <a:xfrm>
            <a:off x="609600" y="1676400"/>
            <a:ext cx="4495800" cy="2289175"/>
          </a:xfrm>
          <a:prstGeom prst="rect">
            <a:avLst/>
          </a:prstGeom>
          <a:noFill/>
          <a:ln w="9525">
            <a:noFill/>
            <a:miter lim="800000"/>
            <a:headEnd/>
            <a:tailEnd/>
          </a:ln>
          <a:effectLst/>
        </p:spPr>
        <p:txBody>
          <a:bodyPr>
            <a:spAutoFit/>
          </a:bodyPr>
          <a:lstStyle/>
          <a:p>
            <a:pPr algn="ctr">
              <a:spcBef>
                <a:spcPct val="50000"/>
              </a:spcBef>
            </a:pPr>
            <a:r>
              <a:rPr lang="en-US" sz="3600" dirty="0">
                <a:solidFill>
                  <a:srgbClr val="FF9900"/>
                </a:solidFill>
                <a:highlight>
                  <a:srgbClr val="000000"/>
                </a:highlight>
              </a:rPr>
              <a:t>I will be tough on angle closure, and use of the Zeiss lens is no more taxing</a:t>
            </a:r>
          </a:p>
        </p:txBody>
      </p:sp>
      <p:pic>
        <p:nvPicPr>
          <p:cNvPr id="3" name="Audio 2">
            <a:hlinkClick r:id="" action="ppaction://media"/>
            <a:extLst>
              <a:ext uri="{FF2B5EF4-FFF2-40B4-BE49-F238E27FC236}">
                <a16:creationId xmlns:a16="http://schemas.microsoft.com/office/drawing/2014/main" id="{8311D5D9-4E50-4AAB-820C-77B145CDBD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53"/>
    </mc:Choice>
    <mc:Fallback xmlns="">
      <p:transition spd="slow" advTm="8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Prep for Slit Lamp Procedure</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4665" t="23680" r="28108" b="6143"/>
          <a:stretch/>
        </p:blipFill>
        <p:spPr>
          <a:xfrm rot="5400000">
            <a:off x="1241274" y="1069671"/>
            <a:ext cx="3666657" cy="4221480"/>
          </a:xfrm>
        </p:spPr>
      </p:pic>
      <p:pic>
        <p:nvPicPr>
          <p:cNvPr id="6" name="Picture 5">
            <a:extLst>
              <a:ext uri="{FF2B5EF4-FFF2-40B4-BE49-F238E27FC236}">
                <a16:creationId xmlns:a16="http://schemas.microsoft.com/office/drawing/2014/main" id="{89D5EC47-2825-41A1-B9E4-8D0D280F8D90}"/>
              </a:ext>
            </a:extLst>
          </p:cNvPr>
          <p:cNvPicPr>
            <a:picLocks noChangeAspect="1"/>
          </p:cNvPicPr>
          <p:nvPr/>
        </p:nvPicPr>
        <p:blipFill>
          <a:blip r:embed="rId5"/>
          <a:stretch>
            <a:fillRect/>
          </a:stretch>
        </p:blipFill>
        <p:spPr>
          <a:xfrm rot="16200000">
            <a:off x="5430916" y="2314879"/>
            <a:ext cx="3337345" cy="2060379"/>
          </a:xfrm>
          <a:prstGeom prst="rect">
            <a:avLst/>
          </a:prstGeom>
        </p:spPr>
      </p:pic>
      <p:sp>
        <p:nvSpPr>
          <p:cNvPr id="7" name="TextBox 6">
            <a:extLst>
              <a:ext uri="{FF2B5EF4-FFF2-40B4-BE49-F238E27FC236}">
                <a16:creationId xmlns:a16="http://schemas.microsoft.com/office/drawing/2014/main" id="{B1C896E7-0655-48BD-B14F-27E6EDD1E3A1}"/>
              </a:ext>
            </a:extLst>
          </p:cNvPr>
          <p:cNvSpPr txBox="1"/>
          <p:nvPr/>
        </p:nvSpPr>
        <p:spPr>
          <a:xfrm>
            <a:off x="2209800" y="5638800"/>
            <a:ext cx="26670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Arial" charset="0"/>
                <a:ea typeface="+mn-ea"/>
                <a:cs typeface="+mn-cs"/>
              </a:rPr>
              <a:t>Apraclonidine 0.5%</a:t>
            </a:r>
          </a:p>
        </p:txBody>
      </p:sp>
      <p:sp>
        <p:nvSpPr>
          <p:cNvPr id="8" name="TextBox 7">
            <a:extLst>
              <a:ext uri="{FF2B5EF4-FFF2-40B4-BE49-F238E27FC236}">
                <a16:creationId xmlns:a16="http://schemas.microsoft.com/office/drawing/2014/main" id="{AFD43FC5-200D-408F-AFE5-3D9CB96C1BA2}"/>
              </a:ext>
            </a:extLst>
          </p:cNvPr>
          <p:cNvSpPr txBox="1"/>
          <p:nvPr/>
        </p:nvSpPr>
        <p:spPr>
          <a:xfrm>
            <a:off x="3048001" y="6086184"/>
            <a:ext cx="302139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Arial" charset="0"/>
                <a:ea typeface="+mn-ea"/>
                <a:cs typeface="+mn-cs"/>
              </a:rPr>
              <a:t>Povidone Iodide 5% drop</a:t>
            </a:r>
          </a:p>
        </p:txBody>
      </p:sp>
      <p:sp>
        <p:nvSpPr>
          <p:cNvPr id="10" name="TextBox 9">
            <a:extLst>
              <a:ext uri="{FF2B5EF4-FFF2-40B4-BE49-F238E27FC236}">
                <a16:creationId xmlns:a16="http://schemas.microsoft.com/office/drawing/2014/main" id="{24EAF292-9A60-4114-B25E-5C7F6E796501}"/>
              </a:ext>
            </a:extLst>
          </p:cNvPr>
          <p:cNvSpPr txBox="1"/>
          <p:nvPr/>
        </p:nvSpPr>
        <p:spPr>
          <a:xfrm>
            <a:off x="1447800" y="5181600"/>
            <a:ext cx="16002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Arial" charset="0"/>
                <a:ea typeface="+mn-ea"/>
                <a:cs typeface="+mn-cs"/>
              </a:rPr>
              <a:t>Proparacaine</a:t>
            </a:r>
          </a:p>
        </p:txBody>
      </p:sp>
      <p:sp>
        <p:nvSpPr>
          <p:cNvPr id="12" name="TextBox 11">
            <a:extLst>
              <a:ext uri="{FF2B5EF4-FFF2-40B4-BE49-F238E27FC236}">
                <a16:creationId xmlns:a16="http://schemas.microsoft.com/office/drawing/2014/main" id="{2D5BEC27-3A0E-4B6C-B4E7-137F70CF4FC7}"/>
              </a:ext>
            </a:extLst>
          </p:cNvPr>
          <p:cNvSpPr txBox="1"/>
          <p:nvPr/>
        </p:nvSpPr>
        <p:spPr>
          <a:xfrm>
            <a:off x="6324600" y="5272500"/>
            <a:ext cx="1805178"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Arial" charset="0"/>
                <a:ea typeface="+mn-ea"/>
                <a:cs typeface="+mn-cs"/>
              </a:rPr>
              <a:t>Solid Bladed Speculum</a:t>
            </a: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Audio 4">
            <a:hlinkClick r:id="" action="ppaction://media"/>
            <a:extLst>
              <a:ext uri="{FF2B5EF4-FFF2-40B4-BE49-F238E27FC236}">
                <a16:creationId xmlns:a16="http://schemas.microsoft.com/office/drawing/2014/main" id="{1B3D797E-559F-4602-97BF-828F4E036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26517665"/>
      </p:ext>
    </p:extLst>
  </p:cSld>
  <p:clrMapOvr>
    <a:masterClrMapping/>
  </p:clrMapOvr>
  <mc:AlternateContent xmlns:mc="http://schemas.openxmlformats.org/markup-compatibility/2006" xmlns:p14="http://schemas.microsoft.com/office/powerpoint/2010/main">
    <mc:Choice Requires="p14">
      <p:transition p14:dur="10" advTm="7732"/>
    </mc:Choice>
    <mc:Fallback xmlns="">
      <p:transition advTm="7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85900" y="1063228"/>
            <a:ext cx="6172200" cy="765572"/>
          </a:xfrm>
        </p:spPr>
        <p:txBody>
          <a:bodyPr>
            <a:normAutofit fontScale="90000"/>
          </a:bodyPr>
          <a:lstStyle/>
          <a:p>
            <a:pPr algn="ctr" eaLnBrk="1" hangingPunct="1"/>
            <a:r>
              <a:rPr lang="en-US" sz="3000" b="1" dirty="0">
                <a:solidFill>
                  <a:srgbClr val="FFFF00"/>
                </a:solidFill>
              </a:rPr>
              <a:t> Half inch 30 g needle paracentesis (held by hub) to clear the cornea prior to laser treatments</a:t>
            </a:r>
            <a:r>
              <a:rPr lang="en-US" sz="3000" dirty="0"/>
              <a:t> </a:t>
            </a:r>
          </a:p>
        </p:txBody>
      </p:sp>
      <p:pic>
        <p:nvPicPr>
          <p:cNvPr id="7171" name="Picture 3" descr="Relieving Pressure with a 30 Gauge Needle_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165747"/>
            <a:ext cx="3028950" cy="193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Relieving Pressure with a 30 Gauge Needle_0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2057399"/>
            <a:ext cx="2857500" cy="20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lieving Pressure with a 30 Gauge Needle_0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4437460"/>
            <a:ext cx="2743200" cy="156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p:cNvSpPr txBox="1">
            <a:spLocks noChangeArrowheads="1"/>
          </p:cNvSpPr>
          <p:nvPr/>
        </p:nvSpPr>
        <p:spPr bwMode="auto">
          <a:xfrm>
            <a:off x="1714501" y="4108847"/>
            <a:ext cx="16978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endParaRPr lang="en-US" sz="2100"/>
          </a:p>
        </p:txBody>
      </p:sp>
      <p:sp>
        <p:nvSpPr>
          <p:cNvPr id="7175" name="Text Box 7"/>
          <p:cNvSpPr txBox="1">
            <a:spLocks noChangeArrowheads="1"/>
          </p:cNvSpPr>
          <p:nvPr/>
        </p:nvSpPr>
        <p:spPr bwMode="auto">
          <a:xfrm>
            <a:off x="1485900" y="3543301"/>
            <a:ext cx="24003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r>
              <a:rPr lang="en-US" sz="2100" dirty="0"/>
              <a:t>a) Entry in peripheral cornea, </a:t>
            </a:r>
            <a:r>
              <a:rPr lang="en-US" sz="2100" u="sng" dirty="0"/>
              <a:t>bevel parallel </a:t>
            </a:r>
            <a:r>
              <a:rPr lang="en-US" sz="2100" dirty="0"/>
              <a:t>to surface and aimed </a:t>
            </a:r>
            <a:r>
              <a:rPr lang="en-US" sz="2100" u="sng" dirty="0"/>
              <a:t>away from lens</a:t>
            </a:r>
          </a:p>
        </p:txBody>
      </p:sp>
      <p:sp>
        <p:nvSpPr>
          <p:cNvPr id="7176" name="Text Box 8"/>
          <p:cNvSpPr txBox="1">
            <a:spLocks noChangeArrowheads="1"/>
          </p:cNvSpPr>
          <p:nvPr/>
        </p:nvSpPr>
        <p:spPr bwMode="auto">
          <a:xfrm>
            <a:off x="4629151" y="3820716"/>
            <a:ext cx="264080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endParaRPr lang="en-US" sz="2100"/>
          </a:p>
        </p:txBody>
      </p:sp>
      <p:sp>
        <p:nvSpPr>
          <p:cNvPr id="7177" name="Text Box 9"/>
          <p:cNvSpPr txBox="1">
            <a:spLocks noChangeArrowheads="1"/>
          </p:cNvSpPr>
          <p:nvPr/>
        </p:nvSpPr>
        <p:spPr bwMode="auto">
          <a:xfrm>
            <a:off x="4000500" y="3886201"/>
            <a:ext cx="40005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r>
              <a:rPr lang="en-US" sz="2100"/>
              <a:t>b) Turn to iris parallel and enter</a:t>
            </a:r>
          </a:p>
        </p:txBody>
      </p:sp>
      <p:sp>
        <p:nvSpPr>
          <p:cNvPr id="7178" name="Text Box 10"/>
          <p:cNvSpPr txBox="1">
            <a:spLocks noChangeArrowheads="1"/>
          </p:cNvSpPr>
          <p:nvPr/>
        </p:nvSpPr>
        <p:spPr bwMode="auto">
          <a:xfrm>
            <a:off x="1485900" y="5845197"/>
            <a:ext cx="7429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r>
              <a:rPr lang="en-US" sz="2400" dirty="0"/>
              <a:t>c) In </a:t>
            </a:r>
            <a:r>
              <a:rPr lang="en-US" sz="2400" dirty="0">
                <a:solidFill>
                  <a:srgbClr val="FF9900"/>
                </a:solidFill>
              </a:rPr>
              <a:t>10 seconds</a:t>
            </a:r>
            <a:r>
              <a:rPr lang="en-US" sz="2400" dirty="0"/>
              <a:t> Ta 12 +/- 2  Hg, cornea now clearer</a:t>
            </a:r>
          </a:p>
        </p:txBody>
      </p:sp>
      <p:pic>
        <p:nvPicPr>
          <p:cNvPr id="3" name="Audio 2">
            <a:hlinkClick r:id="" action="ppaction://media"/>
            <a:extLst>
              <a:ext uri="{FF2B5EF4-FFF2-40B4-BE49-F238E27FC236}">
                <a16:creationId xmlns:a16="http://schemas.microsoft.com/office/drawing/2014/main" id="{0F154C8E-5771-4670-BF6D-A681F7249D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1718045"/>
      </p:ext>
    </p:extLst>
  </p:cSld>
  <p:clrMapOvr>
    <a:masterClrMapping/>
  </p:clrMapOvr>
  <mc:AlternateContent xmlns:mc="http://schemas.openxmlformats.org/markup-compatibility/2006" xmlns:p14="http://schemas.microsoft.com/office/powerpoint/2010/main">
    <mc:Choice Requires="p14">
      <p:transition spd="slow" p14:dur="2000" advTm="48761"/>
    </mc:Choice>
    <mc:Fallback xmlns="">
      <p:transition spd="slow" advTm="4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g needle paracentesi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2253" y="990600"/>
            <a:ext cx="7315201" cy="4876800"/>
          </a:xfrm>
          <a:prstGeom prst="rect">
            <a:avLst/>
          </a:prstGeom>
        </p:spPr>
      </p:pic>
      <p:pic>
        <p:nvPicPr>
          <p:cNvPr id="3" name="Audio 2">
            <a:hlinkClick r:id="" action="ppaction://media"/>
            <a:extLst>
              <a:ext uri="{FF2B5EF4-FFF2-40B4-BE49-F238E27FC236}">
                <a16:creationId xmlns:a16="http://schemas.microsoft.com/office/drawing/2014/main" id="{3DFF5E18-AD9E-4CE3-8269-CE29A633B5AF}"/>
              </a:ext>
            </a:extLst>
          </p:cNvPr>
          <p:cNvPicPr>
            <a:picLocks noChangeAspect="1"/>
          </p:cNvPicPr>
          <p:nvPr>
            <a:audioFile r:link="rId3"/>
            <p:extLst>
              <p:ext uri="{DAA4B4D4-6D71-4841-9C94-3DE7FCFB9230}">
                <p14:media xmlns:p14="http://schemas.microsoft.com/office/powerpoint/2010/main" r:embed="rId4">
                  <p14:trim end="0.6961"/>
                </p14:media>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90126214"/>
      </p:ext>
    </p:extLst>
  </p:cSld>
  <p:clrMapOvr>
    <a:masterClrMapping/>
  </p:clrMapOvr>
  <p:transition spd="slow" advTm="19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0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7" objId="4"/>
        <p14:stopEvt time="19826"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endParaRPr lang="en-US"/>
          </a:p>
        </p:txBody>
      </p:sp>
      <p:sp>
        <p:nvSpPr>
          <p:cNvPr id="18435" name="Rectangle 3" descr="gonioscopy_016"/>
          <p:cNvSpPr>
            <a:spLocks noGrp="1" noChangeAspect="1" noChangeArrowheads="1"/>
          </p:cNvSpPr>
          <p:nvPr isPhoto="1"/>
        </p:nvSpPr>
        <p:spPr bwMode="auto">
          <a:xfrm rot="-10800000">
            <a:off x="152398" y="228598"/>
            <a:ext cx="9067801" cy="7154645"/>
          </a:xfrm>
          <a:prstGeom prst="rect">
            <a:avLst/>
          </a:prstGeom>
          <a:blipFill dpi="0" rotWithShape="1">
            <a:blip r:embed="rId5" cstate="print"/>
            <a:srcRect/>
            <a:stretch>
              <a:fillRect r="-25193"/>
            </a:stretch>
          </a:blipFill>
          <a:ln w="9525">
            <a:solidFill>
              <a:schemeClr val="tx1"/>
            </a:solidFill>
            <a:miter lim="800000"/>
            <a:headEnd/>
            <a:tailEnd/>
          </a:ln>
          <a:effectLst/>
        </p:spPr>
        <p:txBody>
          <a:bodyPr/>
          <a:lstStyle/>
          <a:p>
            <a:endParaRPr lang="en-US" dirty="0"/>
          </a:p>
        </p:txBody>
      </p:sp>
      <p:sp>
        <p:nvSpPr>
          <p:cNvPr id="18436" name="Text Box 4"/>
          <p:cNvSpPr txBox="1">
            <a:spLocks noChangeArrowheads="1"/>
          </p:cNvSpPr>
          <p:nvPr/>
        </p:nvSpPr>
        <p:spPr bwMode="auto">
          <a:xfrm>
            <a:off x="914400" y="5410200"/>
            <a:ext cx="3352800" cy="1552575"/>
          </a:xfrm>
          <a:prstGeom prst="rect">
            <a:avLst/>
          </a:prstGeom>
          <a:noFill/>
          <a:ln w="9525">
            <a:noFill/>
            <a:miter lim="800000"/>
            <a:headEnd/>
            <a:tailEnd/>
          </a:ln>
          <a:effectLst/>
        </p:spPr>
        <p:txBody>
          <a:bodyPr>
            <a:spAutoFit/>
          </a:bodyPr>
          <a:lstStyle/>
          <a:p>
            <a:pPr>
              <a:spcBef>
                <a:spcPct val="50000"/>
              </a:spcBef>
            </a:pPr>
            <a:r>
              <a:rPr lang="en-US" sz="2400" b="1"/>
              <a:t>Goldmann Lens</a:t>
            </a:r>
          </a:p>
          <a:p>
            <a:pPr>
              <a:spcBef>
                <a:spcPct val="50000"/>
              </a:spcBef>
            </a:pPr>
            <a:r>
              <a:rPr lang="en-US" sz="2400" b="1"/>
              <a:t>11 mm interior rim</a:t>
            </a:r>
          </a:p>
          <a:p>
            <a:pPr>
              <a:spcBef>
                <a:spcPct val="50000"/>
              </a:spcBef>
            </a:pPr>
            <a:r>
              <a:rPr lang="en-US" sz="2400" b="1"/>
              <a:t>13 mm exterior rim</a:t>
            </a:r>
          </a:p>
        </p:txBody>
      </p:sp>
      <p:sp>
        <p:nvSpPr>
          <p:cNvPr id="18437" name="Text Box 5"/>
          <p:cNvSpPr txBox="1">
            <a:spLocks noChangeArrowheads="1"/>
          </p:cNvSpPr>
          <p:nvPr/>
        </p:nvSpPr>
        <p:spPr bwMode="auto">
          <a:xfrm>
            <a:off x="6172200" y="4876800"/>
            <a:ext cx="2819400" cy="1004888"/>
          </a:xfrm>
          <a:prstGeom prst="rect">
            <a:avLst/>
          </a:prstGeom>
          <a:noFill/>
          <a:ln w="9525">
            <a:noFill/>
            <a:miter lim="800000"/>
            <a:headEnd/>
            <a:tailEnd/>
          </a:ln>
          <a:effectLst/>
        </p:spPr>
        <p:txBody>
          <a:bodyPr>
            <a:spAutoFit/>
          </a:bodyPr>
          <a:lstStyle/>
          <a:p>
            <a:pPr>
              <a:spcBef>
                <a:spcPct val="50000"/>
              </a:spcBef>
            </a:pPr>
            <a:r>
              <a:rPr lang="en-US" sz="2400" b="1"/>
              <a:t>Zeiss Lens</a:t>
            </a:r>
          </a:p>
          <a:p>
            <a:pPr>
              <a:spcBef>
                <a:spcPct val="50000"/>
              </a:spcBef>
            </a:pPr>
            <a:r>
              <a:rPr lang="en-US" sz="2400" b="1"/>
              <a:t>9 mm interior rim</a:t>
            </a:r>
          </a:p>
        </p:txBody>
      </p:sp>
      <p:sp>
        <p:nvSpPr>
          <p:cNvPr id="18439" name="Text Box 7"/>
          <p:cNvSpPr txBox="1">
            <a:spLocks noChangeArrowheads="1"/>
          </p:cNvSpPr>
          <p:nvPr/>
        </p:nvSpPr>
        <p:spPr bwMode="auto">
          <a:xfrm>
            <a:off x="1524000" y="728841"/>
            <a:ext cx="6858000" cy="646331"/>
          </a:xfrm>
          <a:prstGeom prst="rect">
            <a:avLst/>
          </a:prstGeom>
          <a:solidFill>
            <a:schemeClr val="bg1"/>
          </a:solidFill>
          <a:ln w="9525">
            <a:noFill/>
            <a:miter lim="800000"/>
            <a:headEnd/>
            <a:tailEnd/>
          </a:ln>
          <a:effectLst/>
        </p:spPr>
        <p:txBody>
          <a:bodyPr wrap="square">
            <a:spAutoFit/>
          </a:bodyPr>
          <a:lstStyle/>
          <a:p>
            <a:pPr>
              <a:spcBef>
                <a:spcPct val="50000"/>
              </a:spcBef>
            </a:pPr>
            <a:r>
              <a:rPr lang="en-US" sz="3600" dirty="0" err="1">
                <a:solidFill>
                  <a:srgbClr val="CC9900"/>
                </a:solidFill>
              </a:rPr>
              <a:t>Goldmann</a:t>
            </a:r>
            <a:r>
              <a:rPr lang="en-US" sz="3600" dirty="0">
                <a:solidFill>
                  <a:srgbClr val="CC9900"/>
                </a:solidFill>
              </a:rPr>
              <a:t> lens sucks on cornea!</a:t>
            </a:r>
          </a:p>
        </p:txBody>
      </p:sp>
      <p:pic>
        <p:nvPicPr>
          <p:cNvPr id="3" name="Audio 2">
            <a:hlinkClick r:id="" action="ppaction://media"/>
            <a:extLst>
              <a:ext uri="{FF2B5EF4-FFF2-40B4-BE49-F238E27FC236}">
                <a16:creationId xmlns:a16="http://schemas.microsoft.com/office/drawing/2014/main" id="{407ABD24-BDCA-425E-B9CA-636926BAB738}"/>
              </a:ext>
            </a:extLst>
          </p:cNvPr>
          <p:cNvPicPr>
            <a:picLocks noChangeAspect="1"/>
          </p:cNvPicPr>
          <p:nvPr>
            <a:audioFile r:link="rId1"/>
            <p:extLst>
              <p:ext uri="{DAA4B4D4-6D71-4841-9C94-3DE7FCFB9230}">
                <p14:media xmlns:p14="http://schemas.microsoft.com/office/powerpoint/2010/main" r:embed="rId2">
                  <p14:trim st="1800"/>
                </p14:media>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25"/>
    </mc:Choice>
    <mc:Fallback xmlns="">
      <p:transition spd="slow" advTm="2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endParaRPr lang="en-US"/>
          </a:p>
        </p:txBody>
      </p:sp>
      <p:sp>
        <p:nvSpPr>
          <p:cNvPr id="45059" name="Rectangle 3" descr="gonioscopy_042"/>
          <p:cNvSpPr>
            <a:spLocks noGrp="1" noChangeAspect="1" noChangeArrowheads="1"/>
          </p:cNvSpPr>
          <p:nvPr isPhoto="1"/>
        </p:nvSpPr>
        <p:spPr bwMode="auto">
          <a:xfrm>
            <a:off x="4343400" y="2057400"/>
            <a:ext cx="4572000" cy="3476625"/>
          </a:xfrm>
          <a:prstGeom prst="rect">
            <a:avLst/>
          </a:prstGeom>
          <a:blipFill dpi="0" rotWithShape="1">
            <a:blip r:embed="rId5" cstate="print"/>
            <a:srcRect/>
            <a:stretch>
              <a:fillRect r="-14239"/>
            </a:stretch>
          </a:blipFill>
          <a:ln w="9525">
            <a:solidFill>
              <a:schemeClr val="tx1"/>
            </a:solidFill>
            <a:miter lim="800000"/>
            <a:headEnd/>
            <a:tailEnd/>
          </a:ln>
          <a:effectLst/>
        </p:spPr>
        <p:txBody>
          <a:bodyPr/>
          <a:lstStyle/>
          <a:p>
            <a:endParaRPr lang="en-US"/>
          </a:p>
        </p:txBody>
      </p:sp>
      <p:sp>
        <p:nvSpPr>
          <p:cNvPr id="45060" name="Rectangle 4" descr="gonioscopy_039"/>
          <p:cNvSpPr>
            <a:spLocks noGrp="1" noChangeAspect="1" noChangeArrowheads="1"/>
          </p:cNvSpPr>
          <p:nvPr isPhoto="1"/>
        </p:nvSpPr>
        <p:spPr bwMode="auto">
          <a:xfrm>
            <a:off x="0" y="2057400"/>
            <a:ext cx="4953000" cy="3633788"/>
          </a:xfrm>
          <a:prstGeom prst="rect">
            <a:avLst/>
          </a:prstGeom>
          <a:blipFill dpi="0" rotWithShape="1">
            <a:blip r:embed="rId6" cstate="print"/>
            <a:srcRect/>
            <a:stretch>
              <a:fillRect r="-10218"/>
            </a:stretch>
          </a:blipFill>
          <a:ln w="9525">
            <a:solidFill>
              <a:schemeClr val="tx1"/>
            </a:solidFill>
            <a:miter lim="800000"/>
            <a:headEnd/>
            <a:tailEnd/>
          </a:ln>
          <a:effectLst/>
        </p:spPr>
        <p:txBody>
          <a:bodyPr/>
          <a:lstStyle/>
          <a:p>
            <a:endParaRPr lang="en-US"/>
          </a:p>
        </p:txBody>
      </p:sp>
      <p:sp>
        <p:nvSpPr>
          <p:cNvPr id="45061" name="Text Box 5"/>
          <p:cNvSpPr txBox="1">
            <a:spLocks noChangeArrowheads="1"/>
          </p:cNvSpPr>
          <p:nvPr/>
        </p:nvSpPr>
        <p:spPr bwMode="auto">
          <a:xfrm>
            <a:off x="609600" y="1066800"/>
            <a:ext cx="3581400" cy="64135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Appositional angle closure on Zeiss gonioscopy!</a:t>
            </a:r>
          </a:p>
        </p:txBody>
      </p:sp>
      <p:sp>
        <p:nvSpPr>
          <p:cNvPr id="45062" name="Text Box 6"/>
          <p:cNvSpPr txBox="1">
            <a:spLocks noChangeArrowheads="1"/>
          </p:cNvSpPr>
          <p:nvPr/>
        </p:nvSpPr>
        <p:spPr bwMode="auto">
          <a:xfrm>
            <a:off x="4648200" y="990600"/>
            <a:ext cx="3886200" cy="915988"/>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Goldmann lens suction opens a closed angle, resulting in a missed diagnosis of angle closure!</a:t>
            </a:r>
          </a:p>
        </p:txBody>
      </p:sp>
      <p:pic>
        <p:nvPicPr>
          <p:cNvPr id="3" name="Audio 2">
            <a:hlinkClick r:id="" action="ppaction://media"/>
            <a:extLst>
              <a:ext uri="{FF2B5EF4-FFF2-40B4-BE49-F238E27FC236}">
                <a16:creationId xmlns:a16="http://schemas.microsoft.com/office/drawing/2014/main" id="{27AEE2C1-D751-4559-A375-300F985C75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79"/>
    </mc:Choice>
    <mc:Fallback xmlns="">
      <p:transition spd="slow" advTm="23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p:cNvSpPr>
            <a:spLocks noGrp="1" noChangeArrowheads="1"/>
          </p:cNvSpPr>
          <p:nvPr>
            <p:ph type="title"/>
          </p:nvPr>
        </p:nvSpPr>
        <p:spPr/>
        <p:txBody>
          <a:bodyPr/>
          <a:lstStyle/>
          <a:p>
            <a:endParaRPr lang="en-US"/>
          </a:p>
        </p:txBody>
      </p:sp>
      <p:sp>
        <p:nvSpPr>
          <p:cNvPr id="75779" name="Rectangle 3" descr="gonioscopy_072"/>
          <p:cNvSpPr>
            <a:spLocks noGrp="1" noChangeAspect="1" noChangeArrowheads="1"/>
          </p:cNvSpPr>
          <p:nvPr isPhoto="1"/>
        </p:nvSpPr>
        <p:spPr bwMode="auto">
          <a:xfrm>
            <a:off x="228600" y="1600200"/>
            <a:ext cx="4267200" cy="3657600"/>
          </a:xfrm>
          <a:prstGeom prst="rect">
            <a:avLst/>
          </a:prstGeom>
          <a:blipFill dpi="0" rotWithShape="1">
            <a:blip r:embed="rId5" cstate="print"/>
            <a:srcRect/>
            <a:stretch>
              <a:fillRect r="-28770"/>
            </a:stretch>
          </a:blipFill>
          <a:ln w="9525">
            <a:solidFill>
              <a:schemeClr val="tx1"/>
            </a:solidFill>
            <a:miter lim="800000"/>
            <a:headEnd/>
            <a:tailEnd/>
          </a:ln>
          <a:effectLst/>
        </p:spPr>
        <p:txBody>
          <a:bodyPr/>
          <a:lstStyle/>
          <a:p>
            <a:endParaRPr lang="en-US"/>
          </a:p>
        </p:txBody>
      </p:sp>
      <p:sp>
        <p:nvSpPr>
          <p:cNvPr id="75780" name="Rectangle 4" descr="gonioscopy_073"/>
          <p:cNvSpPr>
            <a:spLocks noGrp="1" noChangeAspect="1" noChangeArrowheads="1"/>
          </p:cNvSpPr>
          <p:nvPr isPhoto="1"/>
        </p:nvSpPr>
        <p:spPr bwMode="auto">
          <a:xfrm>
            <a:off x="4419600" y="1600200"/>
            <a:ext cx="4495800" cy="3657600"/>
          </a:xfrm>
          <a:prstGeom prst="rect">
            <a:avLst/>
          </a:prstGeom>
          <a:blipFill dpi="0" rotWithShape="1">
            <a:blip r:embed="rId6" cstate="print"/>
            <a:srcRect/>
            <a:stretch>
              <a:fillRect r="-22222"/>
            </a:stretch>
          </a:blipFill>
          <a:ln w="9525">
            <a:solidFill>
              <a:schemeClr val="tx1"/>
            </a:solidFill>
            <a:miter lim="800000"/>
            <a:headEnd/>
            <a:tailEnd/>
          </a:ln>
          <a:effectLst/>
        </p:spPr>
        <p:txBody>
          <a:bodyPr/>
          <a:lstStyle/>
          <a:p>
            <a:endParaRPr lang="en-US"/>
          </a:p>
        </p:txBody>
      </p:sp>
      <p:sp>
        <p:nvSpPr>
          <p:cNvPr id="75781" name="Text Box 5"/>
          <p:cNvSpPr txBox="1">
            <a:spLocks noChangeArrowheads="1"/>
          </p:cNvSpPr>
          <p:nvPr/>
        </p:nvSpPr>
        <p:spPr bwMode="auto">
          <a:xfrm>
            <a:off x="304800" y="228600"/>
            <a:ext cx="7696200" cy="701675"/>
          </a:xfrm>
          <a:prstGeom prst="rect">
            <a:avLst/>
          </a:prstGeom>
          <a:noFill/>
          <a:ln w="9525">
            <a:noFill/>
            <a:miter lim="800000"/>
            <a:headEnd/>
            <a:tailEnd/>
          </a:ln>
          <a:effectLst/>
        </p:spPr>
        <p:txBody>
          <a:bodyPr>
            <a:spAutoFit/>
          </a:bodyPr>
          <a:lstStyle/>
          <a:p>
            <a:pPr>
              <a:spcBef>
                <a:spcPct val="50000"/>
              </a:spcBef>
            </a:pPr>
            <a:r>
              <a:rPr lang="en-US" sz="4000" dirty="0">
                <a:solidFill>
                  <a:srgbClr val="FFFF00"/>
                </a:solidFill>
              </a:rPr>
              <a:t> Adjust your point of view</a:t>
            </a:r>
          </a:p>
        </p:txBody>
      </p:sp>
      <p:sp>
        <p:nvSpPr>
          <p:cNvPr id="75782" name="Text Box 6"/>
          <p:cNvSpPr txBox="1">
            <a:spLocks noChangeArrowheads="1"/>
          </p:cNvSpPr>
          <p:nvPr/>
        </p:nvSpPr>
        <p:spPr bwMode="auto">
          <a:xfrm>
            <a:off x="457200" y="5410200"/>
            <a:ext cx="3810000" cy="915988"/>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Dive bomber view to see into the narrow space between iris and trabecular meshwork.</a:t>
            </a:r>
          </a:p>
        </p:txBody>
      </p:sp>
      <p:sp>
        <p:nvSpPr>
          <p:cNvPr id="75783" name="Text Box 7"/>
          <p:cNvSpPr txBox="1">
            <a:spLocks noChangeArrowheads="1"/>
          </p:cNvSpPr>
          <p:nvPr/>
        </p:nvSpPr>
        <p:spPr bwMode="auto">
          <a:xfrm>
            <a:off x="4648200" y="5410200"/>
            <a:ext cx="4495800" cy="64135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Cruise missile view for trabeculoplasty, the closest to perpendicular to the TM</a:t>
            </a:r>
          </a:p>
        </p:txBody>
      </p:sp>
      <p:pic>
        <p:nvPicPr>
          <p:cNvPr id="3" name="Audio 2">
            <a:hlinkClick r:id="" action="ppaction://media"/>
            <a:extLst>
              <a:ext uri="{FF2B5EF4-FFF2-40B4-BE49-F238E27FC236}">
                <a16:creationId xmlns:a16="http://schemas.microsoft.com/office/drawing/2014/main" id="{6E398A26-D200-498D-8F2A-B6EB52F2F2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93"/>
    </mc:Choice>
    <mc:Fallback xmlns="">
      <p:transition spd="slow" advTm="2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2017</Words>
  <Application>Microsoft Office PowerPoint</Application>
  <PresentationFormat>On-screen Show (4:3)</PresentationFormat>
  <Paragraphs>132</Paragraphs>
  <Slides>32</Slides>
  <Notes>23</Notes>
  <HiddenSlides>0</HiddenSlides>
  <MMClips>35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Times New Roman</vt:lpstr>
      <vt:lpstr>Calibri</vt:lpstr>
      <vt:lpstr>Arial</vt:lpstr>
      <vt:lpstr>Default Design</vt:lpstr>
      <vt:lpstr> </vt:lpstr>
      <vt:lpstr>Confirm Angle Closure and Determine the Type</vt:lpstr>
      <vt:lpstr>Consider 30g needle paracentesis  (if needed to clear the cornea and relieve the pain)</vt:lpstr>
      <vt:lpstr>Prep for Slit Lamp Procedure</vt:lpstr>
      <vt:lpstr> Half inch 30 g needle paracentesis (held by hub) to clear the cornea prior to laser treatments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Technique of LPI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Staging Angle Closure  to Decide What to Do</vt:lpstr>
      <vt:lpstr>PowerPoint Presentation</vt:lpstr>
    </vt:vector>
  </TitlesOfParts>
  <Company>Mitodoc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Mitodoc</dc:creator>
  <cp:lastModifiedBy>Paul Palmberg</cp:lastModifiedBy>
  <cp:revision>63</cp:revision>
  <dcterms:created xsi:type="dcterms:W3CDTF">2002-02-17T23:03:17Z</dcterms:created>
  <dcterms:modified xsi:type="dcterms:W3CDTF">2025-04-23T15:31:52Z</dcterms:modified>
</cp:coreProperties>
</file>