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37" r:id="rId2"/>
    <p:sldId id="625" r:id="rId3"/>
    <p:sldId id="648" r:id="rId4"/>
    <p:sldId id="663" r:id="rId5"/>
    <p:sldId id="571" r:id="rId6"/>
    <p:sldId id="612" r:id="rId7"/>
    <p:sldId id="599" r:id="rId8"/>
    <p:sldId id="634" r:id="rId9"/>
    <p:sldId id="602" r:id="rId10"/>
    <p:sldId id="5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9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3C616-3334-487E-9139-B7B4E82B2B0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4BD3F-140C-4093-9C0B-02288AD6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7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FF907-A583-4234-876D-3D98102ACD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42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E210-0D6A-4678-8EE7-530E91315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6D9B4-E6B5-417A-822D-453166C44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5F180-27DF-4088-A4F3-A5A63A71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545C8-FA37-4646-B288-7A30C19E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3086-7F54-4A4C-A605-1635EEF7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9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AE5-99C8-4E58-9AA7-0A0AB04C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61E1A-413B-493B-97B1-F8315CF51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3B79D-D11D-4B7C-8C9B-DC38F7CB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9B2A-DCB7-4CD2-B350-1B16938C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1DC83-1A21-4263-B963-DE4F6AE8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9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11093-6F6C-4D56-AAAC-321F2215E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047D5-D0C4-48E0-8460-5B11273CB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2C75-C8EC-4E35-A602-369C46C2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0399B-BBCD-4E38-9BC8-F38F674E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6AAC9-612F-40D8-AB84-10B48822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8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2543-B6F6-4ACC-B7FC-890C73A0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3709-7DD0-418F-831D-CA4792684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CF47E-DE6A-4663-B0C9-A896996C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82E1F-7701-4A98-9BC8-E692E79F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454D-258A-4C21-B966-65D56FD8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DCF3-D804-4804-89FB-200E98CE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1F7DA-67C3-419D-9621-D2ACF2AB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D6759-5DCD-46D5-BD61-DF3EE576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633C9-8737-4197-8D7F-D6DB5C58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78C4E-92AB-4223-9924-29DF7D5A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7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3CAF-B2AF-4829-8E1C-D3F74D4E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C0B92-F4EA-439B-BF03-D4F1738F9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F8BD4-5868-40F1-BE1F-F5E8EDDF3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7EF01-04FE-4DE1-A09A-B161140D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80FBE-9522-49D2-B86D-DC3ABFC5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0C820-1BF9-4017-B38E-35483AF5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0A11-6854-4736-9033-EA083702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F4C3D-C624-4321-A73E-E5DDE43A4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CD9D3-5800-488E-B4B4-6C25F5758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8B72B-0283-4E91-B6C9-CFF48FF8A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5838-F00E-4C58-92A2-B26589AD8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8CE4A-92E7-4957-89B5-A1FA2955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6993D-9DBC-49BA-9015-329FC18C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573E5F-610E-4B8C-A54F-68F5FEB1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7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5D9D7-E6DF-4D92-8BF0-49702040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27ABC-E2D8-48E7-AE86-D91701E5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D2B10-D4CA-4B28-9CB2-CBB5B4D3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F663D-61EB-4E40-94A1-EEB194D3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AA30-268B-414C-A236-5685DA5EE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70BCD-3D90-41DD-8C91-93750876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3A1CB-BA13-447D-BE01-60BAFB60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9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894F-56D9-462F-870E-B9ED67EE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244A0-796E-4C75-B7AD-B9A22F68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C5797-1A4A-4A7C-8315-615C257D0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320CF-2452-4276-977C-03C2540FF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B3137-71B3-4AFA-97A6-9C2442EE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9145C-B409-4625-84DF-480ACF84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1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86C7-A054-43E2-A036-4B9BEF717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58EA2-724C-44A1-BA0E-232A3E11F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C7528-DBAA-4CDE-9DB0-A41CE0D2B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5154A-7208-4479-AC53-BF6FB1A9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DA152-9838-452A-A65E-084264D6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A7620-2E95-46F5-A6DB-C3FD937B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5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C1DA8-8546-4CF8-AA44-A23D8BC3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E9A89-E002-49AC-B63D-6D3D235E0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8C9D4-4590-4FEF-97BD-91A491D0F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25D8E-1CD8-4ED0-A9CA-BCEC890807C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26CEE-45F1-4B01-BD38-6ECA740F2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61207-4A74-4006-9357-B63DF93F7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54B65-DE9B-4BC1-95D3-9ABF67B9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8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4.mp4"/><Relationship Id="rId7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33094" y="1346767"/>
            <a:ext cx="8512935" cy="109515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276" y="5362574"/>
            <a:ext cx="814575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Consultant and Medical Monitor for </a:t>
            </a:r>
            <a:r>
              <a:rPr lang="en-US" b="1" dirty="0" err="1">
                <a:solidFill>
                  <a:srgbClr val="FFFF00"/>
                </a:solidFill>
              </a:rPr>
              <a:t>InnFocus</a:t>
            </a:r>
            <a:r>
              <a:rPr lang="en-US" b="1" dirty="0">
                <a:solidFill>
                  <a:srgbClr val="FFFF00"/>
                </a:solidFill>
              </a:rPr>
              <a:t> Micro Shunt 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(unpaid) and trainer for </a:t>
            </a:r>
            <a:r>
              <a:rPr lang="en-US" b="1" dirty="0" err="1">
                <a:solidFill>
                  <a:srgbClr val="FFFF00"/>
                </a:solidFill>
              </a:rPr>
              <a:t>Aurolab</a:t>
            </a:r>
            <a:r>
              <a:rPr lang="en-US" b="1" dirty="0">
                <a:solidFill>
                  <a:srgbClr val="FFFF00"/>
                </a:solidFill>
              </a:rPr>
              <a:t> AADI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 and trainer for AqueSys XEN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42" y="1912738"/>
            <a:ext cx="18288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24" y="2149618"/>
            <a:ext cx="25415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7917" y="285750"/>
            <a:ext cx="11098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Solving Problems in Glaucoma Surgery!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</a:rPr>
              <a:t>1. </a:t>
            </a:r>
            <a:r>
              <a:rPr lang="en-US" sz="3600" dirty="0">
                <a:solidFill>
                  <a:srgbClr val="FFFF00"/>
                </a:solidFill>
              </a:rPr>
              <a:t>Reconsidering Anatomy: avoiding leaks and bleeding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2450" y="4400551"/>
            <a:ext cx="431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662D52-E73A-4360-911F-A60D9371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5"/>
    </mc:Choice>
    <mc:Fallback>
      <p:transition spd="slow" advTm="3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Safety Valve </a:t>
            </a:r>
            <a:r>
              <a:rPr lang="en-US" dirty="0" err="1">
                <a:solidFill>
                  <a:srgbClr val="FFFF00"/>
                </a:solidFill>
              </a:rPr>
              <a:t>Trabeculectomy</a:t>
            </a:r>
            <a:r>
              <a:rPr lang="en-US" dirty="0">
                <a:solidFill>
                  <a:srgbClr val="FFFF00"/>
                </a:solidFill>
              </a:rPr>
              <a:t> with MMC</a:t>
            </a:r>
          </a:p>
        </p:txBody>
      </p:sp>
      <p:pic>
        <p:nvPicPr>
          <p:cNvPr id="5" name="BOB Dr. Palmberg Valve Trabeculectomy Techniqu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4218" y="1940227"/>
            <a:ext cx="5377043" cy="3665076"/>
          </a:xfrm>
        </p:spPr>
      </p:pic>
      <p:sp>
        <p:nvSpPr>
          <p:cNvPr id="6" name="TextBox 5"/>
          <p:cNvSpPr txBox="1"/>
          <p:nvPr/>
        </p:nvSpPr>
        <p:spPr>
          <a:xfrm>
            <a:off x="7421881" y="975361"/>
            <a:ext cx="30479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Advantages: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Avoids hypotony, early and late (when sutures in flap dissolve)—used 1988 on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iridectomy needed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Less astigmatism as flap sutures are not tight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device cost</a:t>
            </a:r>
          </a:p>
          <a:p>
            <a:r>
              <a:rPr lang="en-US" sz="2000" dirty="0">
                <a:solidFill>
                  <a:srgbClr val="FFFF00"/>
                </a:solidFill>
              </a:rPr>
              <a:t>Fairly efficient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net VF loss at mean of 7 years F/U, mean IOP 11 mm Hg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217" y="6372106"/>
            <a:ext cx="512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                        </a:t>
            </a:r>
            <a:r>
              <a:rPr lang="en-US" dirty="0" err="1">
                <a:solidFill>
                  <a:srgbClr val="FFFF00"/>
                </a:solidFill>
              </a:rPr>
              <a:t>Suner</a:t>
            </a:r>
            <a:r>
              <a:rPr lang="en-US" dirty="0">
                <a:solidFill>
                  <a:srgbClr val="FFFF00"/>
                </a:solidFill>
              </a:rPr>
              <a:t>, et al, </a:t>
            </a:r>
            <a:r>
              <a:rPr lang="en-US" dirty="0" err="1">
                <a:solidFill>
                  <a:srgbClr val="FFFF00"/>
                </a:solidFill>
              </a:rPr>
              <a:t>Ophthalmol</a:t>
            </a:r>
            <a:r>
              <a:rPr lang="en-US" dirty="0">
                <a:solidFill>
                  <a:srgbClr val="FFFF00"/>
                </a:solidFill>
              </a:rPr>
              <a:t> 1997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880328-155B-4508-94FB-6ED973560F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1"/>
    </mc:Choice>
    <mc:Fallback>
      <p:transition spd="slow" advTm="1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6" objId="5"/>
        <p14:stopEvt time="12691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51" y="274638"/>
            <a:ext cx="8804675" cy="160112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Conjunctival Flap—Avoiding Bleeding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Get Under, not into Tenon’s!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Tenon’ thickest from 10-2 o’clock above, and from 4 to 8 below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Sneak under the Border!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01" y="4632767"/>
            <a:ext cx="2207637" cy="1655728"/>
          </a:xfrm>
        </p:spPr>
      </p:pic>
      <p:pic>
        <p:nvPicPr>
          <p:cNvPr id="7170" name="Picture 2" descr="C:\Users\Paul\Documents\conjunctival opening and closing005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72" y="4514319"/>
            <a:ext cx="2448035" cy="18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aul\Documents\conjunctival opening and closing00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32" y="1875767"/>
            <a:ext cx="2573669" cy="19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aul\Documents\conjunctival opening and closing003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39" y="4757195"/>
            <a:ext cx="2124258" cy="15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Paul\Documents\conjunctival opening and closing006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51" y="1896800"/>
            <a:ext cx="2517591" cy="18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Paul\Documents\conjunctival opening and closing007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40" y="2019324"/>
            <a:ext cx="2354257" cy="17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Paul\Documents\conjunctival opening and closing008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36" y="2118756"/>
            <a:ext cx="2221704" cy="16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Paul\Documents\conjunctival opening and closing010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98" y="4536465"/>
            <a:ext cx="2388989" cy="17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59889C-35B4-44AB-BAAD-AACB4C0C0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7"/>
    </mc:Choice>
    <mc:Fallback>
      <p:transition spd="slow" advTm="5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7672490" cy="172778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Conjunctival Flap—Avoiding Bleeding</a:t>
            </a:r>
            <a:br>
              <a:rPr lang="en-US" sz="3200" dirty="0">
                <a:solidFill>
                  <a:schemeClr val="accent2"/>
                </a:solidFill>
              </a:rPr>
            </a:br>
            <a:r>
              <a:rPr lang="en-US" sz="3200" dirty="0">
                <a:solidFill>
                  <a:schemeClr val="accent2"/>
                </a:solidFill>
              </a:rPr>
              <a:t>Get Under, not into </a:t>
            </a:r>
            <a:r>
              <a:rPr lang="en-US" sz="3200" dirty="0" err="1">
                <a:solidFill>
                  <a:schemeClr val="accent2"/>
                </a:solidFill>
              </a:rPr>
              <a:t>Tenon’s</a:t>
            </a:r>
            <a:r>
              <a:rPr lang="en-US" sz="3200" dirty="0">
                <a:solidFill>
                  <a:schemeClr val="accent2"/>
                </a:solidFill>
              </a:rPr>
              <a:t>!</a:t>
            </a:r>
            <a:br>
              <a:rPr lang="en-US" sz="3200" dirty="0">
                <a:solidFill>
                  <a:schemeClr val="accent2"/>
                </a:solidFill>
              </a:rPr>
            </a:br>
            <a:r>
              <a:rPr lang="en-US" sz="3200" dirty="0" err="1">
                <a:solidFill>
                  <a:schemeClr val="accent2"/>
                </a:solidFill>
              </a:rPr>
              <a:t>Tenon’s</a:t>
            </a:r>
            <a:r>
              <a:rPr lang="en-US" sz="3200" dirty="0">
                <a:solidFill>
                  <a:schemeClr val="accent2"/>
                </a:solidFill>
              </a:rPr>
              <a:t> runs from 8-12 o’clock</a:t>
            </a:r>
            <a:br>
              <a:rPr lang="en-US" sz="3200" dirty="0">
                <a:solidFill>
                  <a:schemeClr val="accent2"/>
                </a:solidFill>
              </a:rPr>
            </a:br>
            <a:r>
              <a:rPr lang="en-US" sz="3200" dirty="0">
                <a:solidFill>
                  <a:schemeClr val="accent2"/>
                </a:solidFill>
              </a:rPr>
              <a:t>Sneak under the Border!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24" y="2573333"/>
            <a:ext cx="4554091" cy="3415568"/>
          </a:xfrm>
        </p:spPr>
      </p:pic>
      <p:pic>
        <p:nvPicPr>
          <p:cNvPr id="7172" name="Picture 4" descr="C:\Users\Paul\Documents\conjunctival opening and closing00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441" y="2771807"/>
            <a:ext cx="4288684" cy="32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109345-A816-4992-8E22-B7056366C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5"/>
    </mc:Choice>
    <mc:Fallback>
      <p:transition spd="slow" advTm="2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Conjunctival Opening</a:t>
            </a:r>
          </a:p>
        </p:txBody>
      </p:sp>
      <p:pic>
        <p:nvPicPr>
          <p:cNvPr id="5" name="Conj-Tenon's flap edited">
            <a:hlinkClick r:id="" action="ppaction://media"/>
            <a:extLst>
              <a:ext uri="{FF2B5EF4-FFF2-40B4-BE49-F238E27FC236}">
                <a16:creationId xmlns:a16="http://schemas.microsoft.com/office/drawing/2014/main" id="{05DCE546-725D-4AA2-B373-D1643C7820C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424D8D-96E3-4A81-BABA-6444A267FAC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39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31"/>
    </mc:Choice>
    <mc:Fallback>
      <p:transition spd="slow" advTm="7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41" objId="5"/>
        <p14:triggerEvt type="onClick" time="3941" objId="5"/>
        <p14:stopEvt time="74482" objId="5"/>
        <p14:playEvt time="75210" objId="5"/>
        <p14:stopEvt time="7663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524000" y="11430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9067800" cy="1104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sz="3600" dirty="0">
                <a:solidFill>
                  <a:srgbClr val="FFFF00"/>
                </a:solidFill>
              </a:rPr>
              <a:t>Applying MMC widely under a fornix flap avoids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“ring of steel” which can delimit the bleb posteriorly</a:t>
            </a:r>
            <a:endParaRPr lang="en-GB" altLang="en-US" sz="3600" dirty="0">
              <a:solidFill>
                <a:srgbClr val="FFFF00"/>
              </a:solidFill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7400" y="4648200"/>
            <a:ext cx="8458200" cy="838200"/>
          </a:xfrm>
        </p:spPr>
        <p:txBody>
          <a:bodyPr>
            <a:normAutofit fontScale="70000" lnSpcReduction="20000"/>
          </a:bodyPr>
          <a:lstStyle/>
          <a:p>
            <a:pPr marL="287338" indent="-287338">
              <a:lnSpc>
                <a:spcPct val="75000"/>
              </a:lnSpc>
              <a:buNone/>
            </a:pPr>
            <a:r>
              <a:rPr lang="en-US" altLang="en-US" b="1">
                <a:solidFill>
                  <a:srgbClr val="FFFF00"/>
                </a:solidFill>
              </a:rPr>
              <a:t>Bleb related problems inc leaks / blebitis / endophthalmitis </a:t>
            </a:r>
          </a:p>
          <a:p>
            <a:pPr marL="287338" indent="-287338">
              <a:lnSpc>
                <a:spcPct val="75000"/>
              </a:lnSpc>
              <a:buNone/>
            </a:pPr>
            <a:r>
              <a:rPr lang="en-US" altLang="en-US" b="1">
                <a:solidFill>
                  <a:srgbClr val="FFFF00"/>
                </a:solidFill>
              </a:rPr>
              <a:t>		</a:t>
            </a:r>
            <a:r>
              <a:rPr lang="en-US" altLang="en-US" sz="6000" b="1">
                <a:solidFill>
                  <a:srgbClr val="FFFF00"/>
                </a:solidFill>
              </a:rPr>
              <a:t>	   </a:t>
            </a:r>
            <a:r>
              <a:rPr lang="en-US" altLang="en-US" sz="5400" b="1">
                <a:solidFill>
                  <a:srgbClr val="FFFF00"/>
                </a:solidFill>
              </a:rPr>
              <a:t>0% 	     20%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76401" y="1981201"/>
            <a:ext cx="2028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After change</a:t>
            </a:r>
          </a:p>
          <a:p>
            <a:pPr algn="r" defTabSz="457200">
              <a:spcBef>
                <a:spcPct val="0"/>
              </a:spcBef>
              <a:buNone/>
              <a:defRPr/>
            </a:pPr>
            <a:endParaRPr lang="en-US" altLang="en-US" sz="2000" b="1">
              <a:solidFill>
                <a:srgbClr val="FFFF00"/>
              </a:solidFill>
            </a:endParaRPr>
          </a:p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Fornix based</a:t>
            </a:r>
          </a:p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Large Area</a:t>
            </a:r>
          </a:p>
          <a:p>
            <a:pPr algn="r"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MMC 0.5 mg/ml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8305800" y="6172201"/>
            <a:ext cx="215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1200">
                <a:solidFill>
                  <a:srgbClr val="000000"/>
                </a:solidFill>
              </a:rPr>
              <a:t>Ophthalmology 2003 in press</a:t>
            </a:r>
          </a:p>
          <a:p>
            <a:pPr defTabSz="457200">
              <a:spcBef>
                <a:spcPct val="0"/>
              </a:spcBef>
              <a:buNone/>
              <a:defRPr/>
            </a:pPr>
            <a:endParaRPr lang="en-GB" altLang="en-US" sz="16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534401" y="1905001"/>
            <a:ext cx="2028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Before Change</a:t>
            </a:r>
          </a:p>
          <a:p>
            <a:pPr defTabSz="457200">
              <a:spcBef>
                <a:spcPct val="0"/>
              </a:spcBef>
              <a:buNone/>
              <a:defRPr/>
            </a:pPr>
            <a:endParaRPr lang="en-US" altLang="en-US" sz="2000" b="1">
              <a:solidFill>
                <a:srgbClr val="FFFF00"/>
              </a:solidFill>
            </a:endParaRPr>
          </a:p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Limbus based</a:t>
            </a:r>
          </a:p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Small Area</a:t>
            </a:r>
          </a:p>
          <a:p>
            <a:pPr defTabSz="457200">
              <a:spcBef>
                <a:spcPct val="0"/>
              </a:spcBef>
              <a:buNone/>
              <a:defRPr/>
            </a:pPr>
            <a:r>
              <a:rPr lang="en-US" altLang="en-US" sz="2000" b="1">
                <a:solidFill>
                  <a:srgbClr val="FFFF00"/>
                </a:solidFill>
              </a:rPr>
              <a:t>MMC 0.4 mg/ml</a:t>
            </a: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4724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52600" y="6172201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  <a:buNone/>
              <a:defRPr/>
            </a:pPr>
            <a:r>
              <a:rPr lang="en-US" altLang="en-US" sz="2800" dirty="0">
                <a:solidFill>
                  <a:srgbClr val="009999"/>
                </a:solidFill>
              </a:rPr>
              <a:t>My bleb problems reduced from </a:t>
            </a:r>
            <a:r>
              <a:rPr lang="en-US" altLang="en-US" sz="2800" dirty="0">
                <a:solidFill>
                  <a:srgbClr val="FF0000"/>
                </a:solidFill>
              </a:rPr>
              <a:t>8% to 1% </a:t>
            </a:r>
            <a:r>
              <a:rPr lang="en-US" altLang="en-US" sz="2800" dirty="0">
                <a:solidFill>
                  <a:srgbClr val="009999"/>
                </a:solidFill>
              </a:rPr>
              <a:t>at 5 years.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4101" y="1358901"/>
            <a:ext cx="544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200" dirty="0">
                <a:solidFill>
                  <a:srgbClr val="FFFF00"/>
                </a:solidFill>
                <a:latin typeface="Arial"/>
              </a:rPr>
              <a:t>Thank you Sir Peng </a:t>
            </a:r>
            <a:r>
              <a:rPr lang="en-US" sz="3200" dirty="0" err="1">
                <a:solidFill>
                  <a:srgbClr val="FFFF00"/>
                </a:solidFill>
                <a:latin typeface="Arial"/>
              </a:rPr>
              <a:t>Khaw</a:t>
            </a:r>
            <a:r>
              <a:rPr lang="en-US" sz="3200" dirty="0">
                <a:solidFill>
                  <a:srgbClr val="FFFF00"/>
                </a:solidFill>
                <a:latin typeface="Arial"/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25BD09-AB6C-4406-AEF8-C5E431D921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268471"/>
      </p:ext>
    </p:extLst>
  </p:cSld>
  <p:clrMapOvr>
    <a:masterClrMapping/>
  </p:clrMapOvr>
  <p:transition advTm="63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445" y="599090"/>
            <a:ext cx="7988789" cy="55270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Dao-Yi Yu, PhD, working with William Morgan, MD: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In Perth, Australia, studied drainage to lymphatics, a prime route of aqueous drainage from blebs!</a:t>
            </a:r>
            <a:endParaRPr lang="en-US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30" y="2333297"/>
            <a:ext cx="6011104" cy="3358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297" y="2316480"/>
            <a:ext cx="4708047" cy="43052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AACB13-4077-45F5-BF77-2DA8885D9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0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22"/>
    </mc:Choice>
    <mc:Fallback>
      <p:transition spd="slow" advTm="5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How to Achieve a Water-Tight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Conjunctival 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45" y="2090183"/>
            <a:ext cx="6055596" cy="454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4430AB-2AA9-4615-AA83-D53B0DD4E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90"/>
    </mc:Choice>
    <mc:Fallback>
      <p:transition spd="slow" advTm="8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36028"/>
            <a:ext cx="7643648" cy="5559972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endParaRPr lang="en-US" sz="20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Comparing the architecture of square wave and skimming bites in sclera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Choice one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000000"/>
                </a:highlight>
              </a:rPr>
              <a:t>: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mattress sutures are oriented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000000"/>
                </a:highlight>
              </a:rPr>
              <a:t> 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parallel to the </a:t>
            </a:r>
            <a:r>
              <a:rPr lang="en-US" dirty="0" err="1">
                <a:solidFill>
                  <a:srgbClr val="FFFF00"/>
                </a:solidFill>
                <a:highlight>
                  <a:srgbClr val="000000"/>
                </a:highlight>
              </a:rPr>
              <a:t>limbus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000000"/>
                </a:highlight>
              </a:rPr>
              <a:t>: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enter sclera perpendicularly, turn to horizontal, then twist up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Choice two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000000"/>
                </a:highlight>
              </a:rPr>
              <a:t>: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anchor stitches in grooves at the edge of the cornea, pass suture 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radially</a:t>
            </a:r>
          </a:p>
        </p:txBody>
      </p:sp>
      <p:sp>
        <p:nvSpPr>
          <p:cNvPr id="21507" name="Freeform 8"/>
          <p:cNvSpPr>
            <a:spLocks/>
          </p:cNvSpPr>
          <p:nvPr/>
        </p:nvSpPr>
        <p:spPr bwMode="auto">
          <a:xfrm>
            <a:off x="3962400" y="4864100"/>
            <a:ext cx="4191000" cy="1041400"/>
          </a:xfrm>
          <a:custGeom>
            <a:avLst/>
            <a:gdLst>
              <a:gd name="T0" fmla="*/ 0 w 2640"/>
              <a:gd name="T1" fmla="*/ 393700 h 656"/>
              <a:gd name="T2" fmla="*/ 304800 w 2640"/>
              <a:gd name="T3" fmla="*/ 165100 h 656"/>
              <a:gd name="T4" fmla="*/ 533400 w 2640"/>
              <a:gd name="T5" fmla="*/ 88900 h 656"/>
              <a:gd name="T6" fmla="*/ 838200 w 2640"/>
              <a:gd name="T7" fmla="*/ 12700 h 656"/>
              <a:gd name="T8" fmla="*/ 1219200 w 2640"/>
              <a:gd name="T9" fmla="*/ 12700 h 656"/>
              <a:gd name="T10" fmla="*/ 1600200 w 2640"/>
              <a:gd name="T11" fmla="*/ 12700 h 656"/>
              <a:gd name="T12" fmla="*/ 2057400 w 2640"/>
              <a:gd name="T13" fmla="*/ 12700 h 656"/>
              <a:gd name="T14" fmla="*/ 2667000 w 2640"/>
              <a:gd name="T15" fmla="*/ 88900 h 656"/>
              <a:gd name="T16" fmla="*/ 3200400 w 2640"/>
              <a:gd name="T17" fmla="*/ 317500 h 656"/>
              <a:gd name="T18" fmla="*/ 3505200 w 2640"/>
              <a:gd name="T19" fmla="*/ 469900 h 656"/>
              <a:gd name="T20" fmla="*/ 3886200 w 2640"/>
              <a:gd name="T21" fmla="*/ 774700 h 656"/>
              <a:gd name="T22" fmla="*/ 4114800 w 2640"/>
              <a:gd name="T23" fmla="*/ 1003300 h 656"/>
              <a:gd name="T24" fmla="*/ 4191000 w 2640"/>
              <a:gd name="T25" fmla="*/ 1003300 h 656"/>
              <a:gd name="T26" fmla="*/ 4114800 w 2640"/>
              <a:gd name="T27" fmla="*/ 1003300 h 6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40" h="656">
                <a:moveTo>
                  <a:pt x="0" y="248"/>
                </a:moveTo>
                <a:cubicBezTo>
                  <a:pt x="68" y="192"/>
                  <a:pt x="136" y="136"/>
                  <a:pt x="192" y="104"/>
                </a:cubicBezTo>
                <a:cubicBezTo>
                  <a:pt x="248" y="72"/>
                  <a:pt x="280" y="72"/>
                  <a:pt x="336" y="56"/>
                </a:cubicBezTo>
                <a:cubicBezTo>
                  <a:pt x="392" y="40"/>
                  <a:pt x="456" y="16"/>
                  <a:pt x="528" y="8"/>
                </a:cubicBezTo>
                <a:cubicBezTo>
                  <a:pt x="600" y="0"/>
                  <a:pt x="688" y="8"/>
                  <a:pt x="768" y="8"/>
                </a:cubicBezTo>
                <a:cubicBezTo>
                  <a:pt x="848" y="8"/>
                  <a:pt x="920" y="8"/>
                  <a:pt x="1008" y="8"/>
                </a:cubicBezTo>
                <a:cubicBezTo>
                  <a:pt x="1096" y="8"/>
                  <a:pt x="1184" y="0"/>
                  <a:pt x="1296" y="8"/>
                </a:cubicBezTo>
                <a:cubicBezTo>
                  <a:pt x="1408" y="16"/>
                  <a:pt x="1560" y="24"/>
                  <a:pt x="1680" y="56"/>
                </a:cubicBezTo>
                <a:cubicBezTo>
                  <a:pt x="1800" y="88"/>
                  <a:pt x="1928" y="160"/>
                  <a:pt x="2016" y="200"/>
                </a:cubicBezTo>
                <a:cubicBezTo>
                  <a:pt x="2104" y="240"/>
                  <a:pt x="2136" y="248"/>
                  <a:pt x="2208" y="296"/>
                </a:cubicBezTo>
                <a:cubicBezTo>
                  <a:pt x="2280" y="344"/>
                  <a:pt x="2384" y="432"/>
                  <a:pt x="2448" y="488"/>
                </a:cubicBezTo>
                <a:cubicBezTo>
                  <a:pt x="2512" y="544"/>
                  <a:pt x="2560" y="608"/>
                  <a:pt x="2592" y="632"/>
                </a:cubicBezTo>
                <a:cubicBezTo>
                  <a:pt x="2624" y="656"/>
                  <a:pt x="2640" y="632"/>
                  <a:pt x="2640" y="632"/>
                </a:cubicBezTo>
                <a:cubicBezTo>
                  <a:pt x="2640" y="632"/>
                  <a:pt x="2600" y="632"/>
                  <a:pt x="2592" y="632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/>
          <a:lstStyle/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1508" name="Oval 9"/>
          <p:cNvSpPr>
            <a:spLocks noChangeArrowheads="1"/>
          </p:cNvSpPr>
          <p:nvPr/>
        </p:nvSpPr>
        <p:spPr bwMode="auto">
          <a:xfrm>
            <a:off x="1219200" y="4953000"/>
            <a:ext cx="9677400" cy="3276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5257800" y="4876800"/>
            <a:ext cx="1143000" cy="304800"/>
          </a:xfrm>
          <a:prstGeom prst="rect">
            <a:avLst/>
          </a:prstGeom>
          <a:solidFill>
            <a:schemeClr val="bg2"/>
          </a:solidFill>
          <a:ln w="41275">
            <a:solidFill>
              <a:schemeClr val="tx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510" name="Oval 12"/>
          <p:cNvSpPr>
            <a:spLocks noChangeArrowheads="1"/>
          </p:cNvSpPr>
          <p:nvPr/>
        </p:nvSpPr>
        <p:spPr bwMode="auto">
          <a:xfrm>
            <a:off x="3048000" y="5410200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511" name="Oval 13"/>
          <p:cNvSpPr>
            <a:spLocks noChangeArrowheads="1"/>
          </p:cNvSpPr>
          <p:nvPr/>
        </p:nvSpPr>
        <p:spPr bwMode="auto">
          <a:xfrm rot="-934807">
            <a:off x="2588173" y="5223643"/>
            <a:ext cx="1214438" cy="74613"/>
          </a:xfrm>
          <a:prstGeom prst="ellipse">
            <a:avLst/>
          </a:prstGeom>
          <a:solidFill>
            <a:srgbClr val="FFFFFF"/>
          </a:solidFill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2" name="Rectangle 14"/>
          <p:cNvSpPr>
            <a:spLocks noChangeArrowheads="1"/>
          </p:cNvSpPr>
          <p:nvPr/>
        </p:nvSpPr>
        <p:spPr bwMode="auto">
          <a:xfrm>
            <a:off x="5334000" y="4953000"/>
            <a:ext cx="9906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776207" name="AutoShape 15"/>
          <p:cNvSpPr>
            <a:spLocks noChangeArrowheads="1"/>
          </p:cNvSpPr>
          <p:nvPr/>
        </p:nvSpPr>
        <p:spPr bwMode="auto">
          <a:xfrm>
            <a:off x="2362200" y="4038600"/>
            <a:ext cx="1752600" cy="914400"/>
          </a:xfrm>
          <a:prstGeom prst="wedgeRectCallout">
            <a:avLst>
              <a:gd name="adj1" fmla="val -1722"/>
              <a:gd name="adj2" fmla="val 75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Skimming bites, bad!</a:t>
            </a:r>
          </a:p>
        </p:txBody>
      </p:sp>
      <p:sp>
        <p:nvSpPr>
          <p:cNvPr id="776208" name="AutoShape 16"/>
          <p:cNvSpPr>
            <a:spLocks noChangeArrowheads="1"/>
          </p:cNvSpPr>
          <p:nvPr/>
        </p:nvSpPr>
        <p:spPr bwMode="auto">
          <a:xfrm>
            <a:off x="5486400" y="3886200"/>
            <a:ext cx="2209800" cy="762000"/>
          </a:xfrm>
          <a:prstGeom prst="wedgeRectCallout">
            <a:avLst>
              <a:gd name="adj1" fmla="val -45042"/>
              <a:gd name="adj2" fmla="val 7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Square wave bites, good!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2877" y="157655"/>
            <a:ext cx="775716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Getting it Right, Getting it Tight</a:t>
            </a:r>
            <a:r>
              <a:rPr lang="en-US" sz="4000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2160" y="5595093"/>
            <a:ext cx="848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Skimming bites tear and loosen, you lose!  Third day p/o leak</a:t>
            </a:r>
          </a:p>
        </p:txBody>
      </p:sp>
    </p:spTree>
    <p:extLst>
      <p:ext uri="{BB962C8B-B14F-4D97-AF65-F5344CB8AC3E}">
        <p14:creationId xmlns:p14="http://schemas.microsoft.com/office/powerpoint/2010/main" val="22504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207" grpId="0" animBg="1"/>
      <p:bldP spid="7762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03400"/>
            <a:ext cx="8001000" cy="42926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endParaRPr lang="en-US" sz="20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Comparing the architecture of square wave and skimming bites in sclera</a:t>
            </a:r>
          </a:p>
        </p:txBody>
      </p:sp>
      <p:sp>
        <p:nvSpPr>
          <p:cNvPr id="21507" name="Freeform 8"/>
          <p:cNvSpPr>
            <a:spLocks/>
          </p:cNvSpPr>
          <p:nvPr/>
        </p:nvSpPr>
        <p:spPr bwMode="auto">
          <a:xfrm>
            <a:off x="3962400" y="4864100"/>
            <a:ext cx="4191000" cy="1041400"/>
          </a:xfrm>
          <a:custGeom>
            <a:avLst/>
            <a:gdLst>
              <a:gd name="T0" fmla="*/ 0 w 2640"/>
              <a:gd name="T1" fmla="*/ 393700 h 656"/>
              <a:gd name="T2" fmla="*/ 304800 w 2640"/>
              <a:gd name="T3" fmla="*/ 165100 h 656"/>
              <a:gd name="T4" fmla="*/ 533400 w 2640"/>
              <a:gd name="T5" fmla="*/ 88900 h 656"/>
              <a:gd name="T6" fmla="*/ 838200 w 2640"/>
              <a:gd name="T7" fmla="*/ 12700 h 656"/>
              <a:gd name="T8" fmla="*/ 1219200 w 2640"/>
              <a:gd name="T9" fmla="*/ 12700 h 656"/>
              <a:gd name="T10" fmla="*/ 1600200 w 2640"/>
              <a:gd name="T11" fmla="*/ 12700 h 656"/>
              <a:gd name="T12" fmla="*/ 2057400 w 2640"/>
              <a:gd name="T13" fmla="*/ 12700 h 656"/>
              <a:gd name="T14" fmla="*/ 2667000 w 2640"/>
              <a:gd name="T15" fmla="*/ 88900 h 656"/>
              <a:gd name="T16" fmla="*/ 3200400 w 2640"/>
              <a:gd name="T17" fmla="*/ 317500 h 656"/>
              <a:gd name="T18" fmla="*/ 3505200 w 2640"/>
              <a:gd name="T19" fmla="*/ 469900 h 656"/>
              <a:gd name="T20" fmla="*/ 3886200 w 2640"/>
              <a:gd name="T21" fmla="*/ 774700 h 656"/>
              <a:gd name="T22" fmla="*/ 4114800 w 2640"/>
              <a:gd name="T23" fmla="*/ 1003300 h 656"/>
              <a:gd name="T24" fmla="*/ 4191000 w 2640"/>
              <a:gd name="T25" fmla="*/ 1003300 h 656"/>
              <a:gd name="T26" fmla="*/ 4114800 w 2640"/>
              <a:gd name="T27" fmla="*/ 1003300 h 6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40" h="656">
                <a:moveTo>
                  <a:pt x="0" y="248"/>
                </a:moveTo>
                <a:cubicBezTo>
                  <a:pt x="68" y="192"/>
                  <a:pt x="136" y="136"/>
                  <a:pt x="192" y="104"/>
                </a:cubicBezTo>
                <a:cubicBezTo>
                  <a:pt x="248" y="72"/>
                  <a:pt x="280" y="72"/>
                  <a:pt x="336" y="56"/>
                </a:cubicBezTo>
                <a:cubicBezTo>
                  <a:pt x="392" y="40"/>
                  <a:pt x="456" y="16"/>
                  <a:pt x="528" y="8"/>
                </a:cubicBezTo>
                <a:cubicBezTo>
                  <a:pt x="600" y="0"/>
                  <a:pt x="688" y="8"/>
                  <a:pt x="768" y="8"/>
                </a:cubicBezTo>
                <a:cubicBezTo>
                  <a:pt x="848" y="8"/>
                  <a:pt x="920" y="8"/>
                  <a:pt x="1008" y="8"/>
                </a:cubicBezTo>
                <a:cubicBezTo>
                  <a:pt x="1096" y="8"/>
                  <a:pt x="1184" y="0"/>
                  <a:pt x="1296" y="8"/>
                </a:cubicBezTo>
                <a:cubicBezTo>
                  <a:pt x="1408" y="16"/>
                  <a:pt x="1560" y="24"/>
                  <a:pt x="1680" y="56"/>
                </a:cubicBezTo>
                <a:cubicBezTo>
                  <a:pt x="1800" y="88"/>
                  <a:pt x="1928" y="160"/>
                  <a:pt x="2016" y="200"/>
                </a:cubicBezTo>
                <a:cubicBezTo>
                  <a:pt x="2104" y="240"/>
                  <a:pt x="2136" y="248"/>
                  <a:pt x="2208" y="296"/>
                </a:cubicBezTo>
                <a:cubicBezTo>
                  <a:pt x="2280" y="344"/>
                  <a:pt x="2384" y="432"/>
                  <a:pt x="2448" y="488"/>
                </a:cubicBezTo>
                <a:cubicBezTo>
                  <a:pt x="2512" y="544"/>
                  <a:pt x="2560" y="608"/>
                  <a:pt x="2592" y="632"/>
                </a:cubicBezTo>
                <a:cubicBezTo>
                  <a:pt x="2624" y="656"/>
                  <a:pt x="2640" y="632"/>
                  <a:pt x="2640" y="632"/>
                </a:cubicBezTo>
                <a:cubicBezTo>
                  <a:pt x="2640" y="632"/>
                  <a:pt x="2600" y="632"/>
                  <a:pt x="2592" y="632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/>
          <a:lstStyle/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1508" name="Oval 9"/>
          <p:cNvSpPr>
            <a:spLocks noChangeArrowheads="1"/>
          </p:cNvSpPr>
          <p:nvPr/>
        </p:nvSpPr>
        <p:spPr bwMode="auto">
          <a:xfrm>
            <a:off x="1219200" y="4953000"/>
            <a:ext cx="9677400" cy="3276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5257799" y="4840014"/>
            <a:ext cx="1190297" cy="341586"/>
          </a:xfrm>
          <a:prstGeom prst="rect">
            <a:avLst/>
          </a:prstGeom>
          <a:solidFill>
            <a:schemeClr val="bg2"/>
          </a:solidFill>
          <a:ln w="41275">
            <a:solidFill>
              <a:schemeClr val="tx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510" name="Oval 12"/>
          <p:cNvSpPr>
            <a:spLocks noChangeArrowheads="1"/>
          </p:cNvSpPr>
          <p:nvPr/>
        </p:nvSpPr>
        <p:spPr bwMode="auto">
          <a:xfrm>
            <a:off x="3048000" y="5410200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1511" name="Oval 13"/>
          <p:cNvSpPr>
            <a:spLocks noChangeArrowheads="1"/>
          </p:cNvSpPr>
          <p:nvPr/>
        </p:nvSpPr>
        <p:spPr bwMode="auto">
          <a:xfrm rot="-934807">
            <a:off x="2635468" y="5255173"/>
            <a:ext cx="1214438" cy="74613"/>
          </a:xfrm>
          <a:prstGeom prst="ellipse">
            <a:avLst/>
          </a:prstGeom>
          <a:solidFill>
            <a:srgbClr val="FFFFFF"/>
          </a:solidFill>
          <a:ln w="412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2" name="Rectangle 14"/>
          <p:cNvSpPr>
            <a:spLocks noChangeArrowheads="1"/>
          </p:cNvSpPr>
          <p:nvPr/>
        </p:nvSpPr>
        <p:spPr bwMode="auto">
          <a:xfrm>
            <a:off x="5334000" y="4953000"/>
            <a:ext cx="990600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62" tIns="45231" rIns="90462" bIns="45231" anchor="ctr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776207" name="AutoShape 15"/>
          <p:cNvSpPr>
            <a:spLocks noChangeArrowheads="1"/>
          </p:cNvSpPr>
          <p:nvPr/>
        </p:nvSpPr>
        <p:spPr bwMode="auto">
          <a:xfrm>
            <a:off x="2362200" y="4038600"/>
            <a:ext cx="1752600" cy="914400"/>
          </a:xfrm>
          <a:prstGeom prst="wedgeRectCallout">
            <a:avLst>
              <a:gd name="adj1" fmla="val -1722"/>
              <a:gd name="adj2" fmla="val 75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Skimming bites, bad!</a:t>
            </a:r>
          </a:p>
        </p:txBody>
      </p:sp>
      <p:sp>
        <p:nvSpPr>
          <p:cNvPr id="776208" name="AutoShape 16"/>
          <p:cNvSpPr>
            <a:spLocks noChangeArrowheads="1"/>
          </p:cNvSpPr>
          <p:nvPr/>
        </p:nvSpPr>
        <p:spPr bwMode="auto">
          <a:xfrm>
            <a:off x="5486400" y="3886200"/>
            <a:ext cx="2209800" cy="762000"/>
          </a:xfrm>
          <a:prstGeom prst="wedgeRectCallout">
            <a:avLst>
              <a:gd name="adj1" fmla="val -45042"/>
              <a:gd name="adj2" fmla="val 7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/>
          <a:lstStyle>
            <a:lvl1pPr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3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Square wave bites, good!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8300" y="673100"/>
            <a:ext cx="6629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Getting it Right, Getting it Tight</a:t>
            </a:r>
            <a:r>
              <a:rPr lang="en-US" sz="4000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2160" y="5595093"/>
            <a:ext cx="848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Skimming bites tear and loosen, you lose!  Third day p/o leak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848753-010A-4C61-B07A-DFE6913AF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73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38"/>
    </mc:Choice>
    <mc:Fallback>
      <p:transition spd="slow" advTm="6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6207" grpId="0" animBg="1"/>
      <p:bldP spid="77620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436</Words>
  <Application>Microsoft Office PowerPoint</Application>
  <PresentationFormat>Widescreen</PresentationFormat>
  <Paragraphs>64</Paragraphs>
  <Slides>10</Slides>
  <Notes>2</Notes>
  <HiddenSlides>1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Book Antiqua</vt:lpstr>
      <vt:lpstr>Calibri</vt:lpstr>
      <vt:lpstr>Calibri Light</vt:lpstr>
      <vt:lpstr>Monotype Sorts</vt:lpstr>
      <vt:lpstr>Office Theme</vt:lpstr>
      <vt:lpstr> </vt:lpstr>
      <vt:lpstr>Conjunctival Flap—Avoiding Bleeding Get Under, not into Tenon’s! Tenon’ thickest from 10-2 o’clock above, and from 4 to 8 below Sneak under the Border!</vt:lpstr>
      <vt:lpstr>Conjunctival Flap—Avoiding Bleeding Get Under, not into Tenon’s! Tenon’s runs from 8-12 o’clock Sneak under the Border!</vt:lpstr>
      <vt:lpstr>Conjunctival Opening</vt:lpstr>
      <vt:lpstr> Applying MMC widely under a fornix flap avoids  “ring of steel” which can delimit the bleb posteriorly</vt:lpstr>
      <vt:lpstr>PowerPoint Presentation</vt:lpstr>
      <vt:lpstr>How to Achieve a Water-Tight  Conjunctival Closure</vt:lpstr>
      <vt:lpstr>PowerPoint Presentation</vt:lpstr>
      <vt:lpstr>PowerPoint Presentation</vt:lpstr>
      <vt:lpstr>Safety Valve Trabeculectomy with MMC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 Palmberg</dc:creator>
  <cp:lastModifiedBy>Paul Palmberg</cp:lastModifiedBy>
  <cp:revision>10</cp:revision>
  <dcterms:created xsi:type="dcterms:W3CDTF">2020-10-06T17:46:13Z</dcterms:created>
  <dcterms:modified xsi:type="dcterms:W3CDTF">2020-10-15T23:47:27Z</dcterms:modified>
</cp:coreProperties>
</file>