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537" r:id="rId2"/>
    <p:sldId id="672" r:id="rId3"/>
    <p:sldId id="673" r:id="rId4"/>
    <p:sldId id="674" r:id="rId5"/>
    <p:sldId id="675" r:id="rId6"/>
    <p:sldId id="676" r:id="rId7"/>
    <p:sldId id="677" r:id="rId8"/>
    <p:sldId id="678" r:id="rId9"/>
    <p:sldId id="679" r:id="rId10"/>
    <p:sldId id="680" r:id="rId11"/>
    <p:sldId id="681" r:id="rId12"/>
    <p:sldId id="759" r:id="rId13"/>
    <p:sldId id="68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1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87367-AF32-4FC7-8A35-B2E4099B33A7}" type="datetimeFigureOut">
              <a:rPr lang="en-US" smtClean="0"/>
              <a:t>10/15/2020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8CE1D-AE57-4317-B0C1-6F1B6E1CC136}" type="slidenum">
              <a:rPr lang="en-US" smtClean="0"/>
              <a:t>‹#›</a:t>
            </a:fld>
            <a:endParaRPr lang="en-US"/>
          </a:p>
        </p:txBody>
      </p:sp>
    </p:spTree>
    <p:extLst>
      <p:ext uri="{BB962C8B-B14F-4D97-AF65-F5344CB8AC3E}">
        <p14:creationId xmlns:p14="http://schemas.microsoft.com/office/powerpoint/2010/main" val="3391386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92A38-87BC-D04C-88F5-23017363670D}" type="slidenum">
              <a:rPr lang="en-US" smtClean="0"/>
              <a:pPr/>
              <a:t>1</a:t>
            </a:fld>
            <a:endParaRPr lang="en-US" dirty="0"/>
          </a:p>
        </p:txBody>
      </p:sp>
    </p:spTree>
    <p:extLst>
      <p:ext uri="{BB962C8B-B14F-4D97-AF65-F5344CB8AC3E}">
        <p14:creationId xmlns:p14="http://schemas.microsoft.com/office/powerpoint/2010/main" val="4216474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5139B2-A3A9-4CB1-B61A-50C3D6FB5059}" type="slidenum">
              <a:rPr lang="en-US" smtClean="0"/>
              <a:t>11</a:t>
            </a:fld>
            <a:endParaRPr lang="en-US"/>
          </a:p>
        </p:txBody>
      </p:sp>
    </p:spTree>
    <p:extLst>
      <p:ext uri="{BB962C8B-B14F-4D97-AF65-F5344CB8AC3E}">
        <p14:creationId xmlns:p14="http://schemas.microsoft.com/office/powerpoint/2010/main" val="240097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a:rPr>
              <a:t>Bleb compression stitches began with this case:  A woman had hit her only eye with the door handle of a refrigerator and then could not see clearly.   A Seidel test showed a leak on each side of a thin bleb.  There was a lot of scarring behind the bleb.  If only I could isolate those holes.  Maybe a couple of stitches acting like bungee cords could do it!  I placed two 10-0 nylons through the cornea, across the bleb cavity and out behind the bleb and then back over the bleb and tied them tightly.  It worked, the bleb formed as the pressure rose, and she could see.  I showed it to our Fellow, James Robinson, who suggested a much better way to do it--anchoring a mattress stitch in the cornea and behind the bleb.</a:t>
            </a:r>
          </a:p>
          <a:p>
            <a:endParaRPr lang="en-US" dirty="0"/>
          </a:p>
        </p:txBody>
      </p:sp>
      <p:sp>
        <p:nvSpPr>
          <p:cNvPr id="4" name="Slide Number Placeholder 3"/>
          <p:cNvSpPr>
            <a:spLocks noGrp="1"/>
          </p:cNvSpPr>
          <p:nvPr>
            <p:ph type="sldNum" sz="quarter" idx="10"/>
          </p:nvPr>
        </p:nvSpPr>
        <p:spPr/>
        <p:txBody>
          <a:bodyPr/>
          <a:lstStyle/>
          <a:p>
            <a:fld id="{8EF92A38-87BC-D04C-88F5-23017363670D}" type="slidenum">
              <a:rPr lang="en-US" smtClean="0"/>
              <a:pPr/>
              <a:t>12</a:t>
            </a:fld>
            <a:endParaRPr lang="en-US" dirty="0"/>
          </a:p>
        </p:txBody>
      </p:sp>
    </p:spTree>
    <p:extLst>
      <p:ext uri="{BB962C8B-B14F-4D97-AF65-F5344CB8AC3E}">
        <p14:creationId xmlns:p14="http://schemas.microsoft.com/office/powerpoint/2010/main" val="2007619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2D67-8BC7-41A3-BC6C-D89AD0271F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EDE9AC-BCCD-4039-B9C0-672886F6F2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922224-02C8-4AE3-9557-621EDCED3E74}"/>
              </a:ext>
            </a:extLst>
          </p:cNvPr>
          <p:cNvSpPr>
            <a:spLocks noGrp="1"/>
          </p:cNvSpPr>
          <p:nvPr>
            <p:ph type="dt" sz="half" idx="10"/>
          </p:nvPr>
        </p:nvSpPr>
        <p:spPr/>
        <p:txBody>
          <a:bodyPr/>
          <a:lstStyle/>
          <a:p>
            <a:fld id="{048DEE62-AC47-4F60-9705-D421F86B8930}" type="datetimeFigureOut">
              <a:rPr lang="en-US" smtClean="0"/>
              <a:t>10/15/2020</a:t>
            </a:fld>
            <a:endParaRPr lang="en-US"/>
          </a:p>
        </p:txBody>
      </p:sp>
      <p:sp>
        <p:nvSpPr>
          <p:cNvPr id="5" name="Footer Placeholder 4">
            <a:extLst>
              <a:ext uri="{FF2B5EF4-FFF2-40B4-BE49-F238E27FC236}">
                <a16:creationId xmlns:a16="http://schemas.microsoft.com/office/drawing/2014/main" id="{C09576EB-7A90-4D72-A106-BF3C66FF0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61FF12-74F1-4DB2-BF6A-F34DD8C51018}"/>
              </a:ext>
            </a:extLst>
          </p:cNvPr>
          <p:cNvSpPr>
            <a:spLocks noGrp="1"/>
          </p:cNvSpPr>
          <p:nvPr>
            <p:ph type="sldNum" sz="quarter" idx="12"/>
          </p:nvPr>
        </p:nvSpPr>
        <p:spPr/>
        <p:txBody>
          <a:bodyPr/>
          <a:lstStyle/>
          <a:p>
            <a:fld id="{0DABEFE5-8ED7-4967-987C-4412F68283E8}" type="slidenum">
              <a:rPr lang="en-US" smtClean="0"/>
              <a:t>‹#›</a:t>
            </a:fld>
            <a:endParaRPr lang="en-US"/>
          </a:p>
        </p:txBody>
      </p:sp>
    </p:spTree>
    <p:extLst>
      <p:ext uri="{BB962C8B-B14F-4D97-AF65-F5344CB8AC3E}">
        <p14:creationId xmlns:p14="http://schemas.microsoft.com/office/powerpoint/2010/main" val="2994989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8710-8081-40C2-B0C9-1547F79844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489BD3-05CD-4A8C-BF39-F860BF542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DA8A9-2B92-43E9-945E-3778DA14C601}"/>
              </a:ext>
            </a:extLst>
          </p:cNvPr>
          <p:cNvSpPr>
            <a:spLocks noGrp="1"/>
          </p:cNvSpPr>
          <p:nvPr>
            <p:ph type="dt" sz="half" idx="10"/>
          </p:nvPr>
        </p:nvSpPr>
        <p:spPr/>
        <p:txBody>
          <a:bodyPr/>
          <a:lstStyle/>
          <a:p>
            <a:fld id="{048DEE62-AC47-4F60-9705-D421F86B8930}" type="datetimeFigureOut">
              <a:rPr lang="en-US" smtClean="0"/>
              <a:t>10/15/2020</a:t>
            </a:fld>
            <a:endParaRPr lang="en-US"/>
          </a:p>
        </p:txBody>
      </p:sp>
      <p:sp>
        <p:nvSpPr>
          <p:cNvPr id="5" name="Footer Placeholder 4">
            <a:extLst>
              <a:ext uri="{FF2B5EF4-FFF2-40B4-BE49-F238E27FC236}">
                <a16:creationId xmlns:a16="http://schemas.microsoft.com/office/drawing/2014/main" id="{2640047D-8D96-4842-8853-B88CF1237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4AD4E-0883-46C3-860F-F7CF2E6CDF5E}"/>
              </a:ext>
            </a:extLst>
          </p:cNvPr>
          <p:cNvSpPr>
            <a:spLocks noGrp="1"/>
          </p:cNvSpPr>
          <p:nvPr>
            <p:ph type="sldNum" sz="quarter" idx="12"/>
          </p:nvPr>
        </p:nvSpPr>
        <p:spPr/>
        <p:txBody>
          <a:bodyPr/>
          <a:lstStyle/>
          <a:p>
            <a:fld id="{0DABEFE5-8ED7-4967-987C-4412F68283E8}" type="slidenum">
              <a:rPr lang="en-US" smtClean="0"/>
              <a:t>‹#›</a:t>
            </a:fld>
            <a:endParaRPr lang="en-US"/>
          </a:p>
        </p:txBody>
      </p:sp>
    </p:spTree>
    <p:extLst>
      <p:ext uri="{BB962C8B-B14F-4D97-AF65-F5344CB8AC3E}">
        <p14:creationId xmlns:p14="http://schemas.microsoft.com/office/powerpoint/2010/main" val="513848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BC9E8E-66CC-46BE-9B17-BBCE6B677F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AE072C-676F-43C7-98C6-CACA563AD8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18D79-EF98-40F0-9EBA-3C5FA2C12A4B}"/>
              </a:ext>
            </a:extLst>
          </p:cNvPr>
          <p:cNvSpPr>
            <a:spLocks noGrp="1"/>
          </p:cNvSpPr>
          <p:nvPr>
            <p:ph type="dt" sz="half" idx="10"/>
          </p:nvPr>
        </p:nvSpPr>
        <p:spPr/>
        <p:txBody>
          <a:bodyPr/>
          <a:lstStyle/>
          <a:p>
            <a:fld id="{048DEE62-AC47-4F60-9705-D421F86B8930}" type="datetimeFigureOut">
              <a:rPr lang="en-US" smtClean="0"/>
              <a:t>10/15/2020</a:t>
            </a:fld>
            <a:endParaRPr lang="en-US"/>
          </a:p>
        </p:txBody>
      </p:sp>
      <p:sp>
        <p:nvSpPr>
          <p:cNvPr id="5" name="Footer Placeholder 4">
            <a:extLst>
              <a:ext uri="{FF2B5EF4-FFF2-40B4-BE49-F238E27FC236}">
                <a16:creationId xmlns:a16="http://schemas.microsoft.com/office/drawing/2014/main" id="{D9AD9332-5763-4C1A-9C61-B98B32BBF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48ABF-3E22-4220-A9BB-C56CA9A54F0A}"/>
              </a:ext>
            </a:extLst>
          </p:cNvPr>
          <p:cNvSpPr>
            <a:spLocks noGrp="1"/>
          </p:cNvSpPr>
          <p:nvPr>
            <p:ph type="sldNum" sz="quarter" idx="12"/>
          </p:nvPr>
        </p:nvSpPr>
        <p:spPr/>
        <p:txBody>
          <a:bodyPr/>
          <a:lstStyle/>
          <a:p>
            <a:fld id="{0DABEFE5-8ED7-4967-987C-4412F68283E8}" type="slidenum">
              <a:rPr lang="en-US" smtClean="0"/>
              <a:t>‹#›</a:t>
            </a:fld>
            <a:endParaRPr lang="en-US"/>
          </a:p>
        </p:txBody>
      </p:sp>
    </p:spTree>
    <p:extLst>
      <p:ext uri="{BB962C8B-B14F-4D97-AF65-F5344CB8AC3E}">
        <p14:creationId xmlns:p14="http://schemas.microsoft.com/office/powerpoint/2010/main" val="3883612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12724-19F9-4982-B50F-85E9D4E36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0A926-5B59-46D3-B02A-E64F4B599C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15336-335E-4846-8FD3-AEC5C88100A5}"/>
              </a:ext>
            </a:extLst>
          </p:cNvPr>
          <p:cNvSpPr>
            <a:spLocks noGrp="1"/>
          </p:cNvSpPr>
          <p:nvPr>
            <p:ph type="dt" sz="half" idx="10"/>
          </p:nvPr>
        </p:nvSpPr>
        <p:spPr/>
        <p:txBody>
          <a:bodyPr/>
          <a:lstStyle/>
          <a:p>
            <a:fld id="{048DEE62-AC47-4F60-9705-D421F86B8930}" type="datetimeFigureOut">
              <a:rPr lang="en-US" smtClean="0"/>
              <a:t>10/15/2020</a:t>
            </a:fld>
            <a:endParaRPr lang="en-US"/>
          </a:p>
        </p:txBody>
      </p:sp>
      <p:sp>
        <p:nvSpPr>
          <p:cNvPr id="5" name="Footer Placeholder 4">
            <a:extLst>
              <a:ext uri="{FF2B5EF4-FFF2-40B4-BE49-F238E27FC236}">
                <a16:creationId xmlns:a16="http://schemas.microsoft.com/office/drawing/2014/main" id="{F748A497-B0D6-4025-9560-A9DF56419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BF7BF-A12A-45DB-B3CF-D13C7F7DA8DC}"/>
              </a:ext>
            </a:extLst>
          </p:cNvPr>
          <p:cNvSpPr>
            <a:spLocks noGrp="1"/>
          </p:cNvSpPr>
          <p:nvPr>
            <p:ph type="sldNum" sz="quarter" idx="12"/>
          </p:nvPr>
        </p:nvSpPr>
        <p:spPr/>
        <p:txBody>
          <a:bodyPr/>
          <a:lstStyle/>
          <a:p>
            <a:fld id="{0DABEFE5-8ED7-4967-987C-4412F68283E8}" type="slidenum">
              <a:rPr lang="en-US" smtClean="0"/>
              <a:t>‹#›</a:t>
            </a:fld>
            <a:endParaRPr lang="en-US"/>
          </a:p>
        </p:txBody>
      </p:sp>
    </p:spTree>
    <p:extLst>
      <p:ext uri="{BB962C8B-B14F-4D97-AF65-F5344CB8AC3E}">
        <p14:creationId xmlns:p14="http://schemas.microsoft.com/office/powerpoint/2010/main" val="352824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0A0C-1888-48A3-9E1A-6A9B070741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1840A6-544A-487D-83F8-9E8EC6E8E2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15398-CBD2-442D-A59B-4CC0C84B9CFE}"/>
              </a:ext>
            </a:extLst>
          </p:cNvPr>
          <p:cNvSpPr>
            <a:spLocks noGrp="1"/>
          </p:cNvSpPr>
          <p:nvPr>
            <p:ph type="dt" sz="half" idx="10"/>
          </p:nvPr>
        </p:nvSpPr>
        <p:spPr/>
        <p:txBody>
          <a:bodyPr/>
          <a:lstStyle/>
          <a:p>
            <a:fld id="{048DEE62-AC47-4F60-9705-D421F86B8930}" type="datetimeFigureOut">
              <a:rPr lang="en-US" smtClean="0"/>
              <a:t>10/15/2020</a:t>
            </a:fld>
            <a:endParaRPr lang="en-US"/>
          </a:p>
        </p:txBody>
      </p:sp>
      <p:sp>
        <p:nvSpPr>
          <p:cNvPr id="5" name="Footer Placeholder 4">
            <a:extLst>
              <a:ext uri="{FF2B5EF4-FFF2-40B4-BE49-F238E27FC236}">
                <a16:creationId xmlns:a16="http://schemas.microsoft.com/office/drawing/2014/main" id="{B144F9E7-2A44-45BE-965D-6018C9EF0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56C3F-3C8F-4750-B705-4BCC295C802D}"/>
              </a:ext>
            </a:extLst>
          </p:cNvPr>
          <p:cNvSpPr>
            <a:spLocks noGrp="1"/>
          </p:cNvSpPr>
          <p:nvPr>
            <p:ph type="sldNum" sz="quarter" idx="12"/>
          </p:nvPr>
        </p:nvSpPr>
        <p:spPr/>
        <p:txBody>
          <a:bodyPr/>
          <a:lstStyle/>
          <a:p>
            <a:fld id="{0DABEFE5-8ED7-4967-987C-4412F68283E8}" type="slidenum">
              <a:rPr lang="en-US" smtClean="0"/>
              <a:t>‹#›</a:t>
            </a:fld>
            <a:endParaRPr lang="en-US"/>
          </a:p>
        </p:txBody>
      </p:sp>
    </p:spTree>
    <p:extLst>
      <p:ext uri="{BB962C8B-B14F-4D97-AF65-F5344CB8AC3E}">
        <p14:creationId xmlns:p14="http://schemas.microsoft.com/office/powerpoint/2010/main" val="3938202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E800-3417-497A-A72B-47D8BA9586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74B67F-94DF-46CE-ADE4-2EBB454E0F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A5079A-E87C-4CDB-B5DF-BFB1ED7195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258077-6D58-4422-8527-B987ACDC2421}"/>
              </a:ext>
            </a:extLst>
          </p:cNvPr>
          <p:cNvSpPr>
            <a:spLocks noGrp="1"/>
          </p:cNvSpPr>
          <p:nvPr>
            <p:ph type="dt" sz="half" idx="10"/>
          </p:nvPr>
        </p:nvSpPr>
        <p:spPr/>
        <p:txBody>
          <a:bodyPr/>
          <a:lstStyle/>
          <a:p>
            <a:fld id="{048DEE62-AC47-4F60-9705-D421F86B8930}" type="datetimeFigureOut">
              <a:rPr lang="en-US" smtClean="0"/>
              <a:t>10/15/2020</a:t>
            </a:fld>
            <a:endParaRPr lang="en-US"/>
          </a:p>
        </p:txBody>
      </p:sp>
      <p:sp>
        <p:nvSpPr>
          <p:cNvPr id="6" name="Footer Placeholder 5">
            <a:extLst>
              <a:ext uri="{FF2B5EF4-FFF2-40B4-BE49-F238E27FC236}">
                <a16:creationId xmlns:a16="http://schemas.microsoft.com/office/drawing/2014/main" id="{BB67F5B3-C287-4C14-B544-B3463AE082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75126-E144-484D-AC12-222F06A747BB}"/>
              </a:ext>
            </a:extLst>
          </p:cNvPr>
          <p:cNvSpPr>
            <a:spLocks noGrp="1"/>
          </p:cNvSpPr>
          <p:nvPr>
            <p:ph type="sldNum" sz="quarter" idx="12"/>
          </p:nvPr>
        </p:nvSpPr>
        <p:spPr/>
        <p:txBody>
          <a:bodyPr/>
          <a:lstStyle/>
          <a:p>
            <a:fld id="{0DABEFE5-8ED7-4967-987C-4412F68283E8}" type="slidenum">
              <a:rPr lang="en-US" smtClean="0"/>
              <a:t>‹#›</a:t>
            </a:fld>
            <a:endParaRPr lang="en-US"/>
          </a:p>
        </p:txBody>
      </p:sp>
    </p:spTree>
    <p:extLst>
      <p:ext uri="{BB962C8B-B14F-4D97-AF65-F5344CB8AC3E}">
        <p14:creationId xmlns:p14="http://schemas.microsoft.com/office/powerpoint/2010/main" val="277343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5BF3-F3E2-4C90-8421-94493CEE68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273AEB-0099-4F69-8EB0-20D1C7486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361832-6897-464F-A710-A98FA9863A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56D0C9-1DDB-48EC-A995-D213AE888C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AA2559-D51E-4559-88AB-5AD703FD9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20237A-2C83-47F6-AF90-64291098AE90}"/>
              </a:ext>
            </a:extLst>
          </p:cNvPr>
          <p:cNvSpPr>
            <a:spLocks noGrp="1"/>
          </p:cNvSpPr>
          <p:nvPr>
            <p:ph type="dt" sz="half" idx="10"/>
          </p:nvPr>
        </p:nvSpPr>
        <p:spPr/>
        <p:txBody>
          <a:bodyPr/>
          <a:lstStyle/>
          <a:p>
            <a:fld id="{048DEE62-AC47-4F60-9705-D421F86B8930}" type="datetimeFigureOut">
              <a:rPr lang="en-US" smtClean="0"/>
              <a:t>10/15/2020</a:t>
            </a:fld>
            <a:endParaRPr lang="en-US"/>
          </a:p>
        </p:txBody>
      </p:sp>
      <p:sp>
        <p:nvSpPr>
          <p:cNvPr id="8" name="Footer Placeholder 7">
            <a:extLst>
              <a:ext uri="{FF2B5EF4-FFF2-40B4-BE49-F238E27FC236}">
                <a16:creationId xmlns:a16="http://schemas.microsoft.com/office/drawing/2014/main" id="{1D793FF6-8E22-41EE-A848-82CF13E7CB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E8DFCA-030D-4CEA-81A0-310A2E564581}"/>
              </a:ext>
            </a:extLst>
          </p:cNvPr>
          <p:cNvSpPr>
            <a:spLocks noGrp="1"/>
          </p:cNvSpPr>
          <p:nvPr>
            <p:ph type="sldNum" sz="quarter" idx="12"/>
          </p:nvPr>
        </p:nvSpPr>
        <p:spPr/>
        <p:txBody>
          <a:bodyPr/>
          <a:lstStyle/>
          <a:p>
            <a:fld id="{0DABEFE5-8ED7-4967-987C-4412F68283E8}" type="slidenum">
              <a:rPr lang="en-US" smtClean="0"/>
              <a:t>‹#›</a:t>
            </a:fld>
            <a:endParaRPr lang="en-US"/>
          </a:p>
        </p:txBody>
      </p:sp>
    </p:spTree>
    <p:extLst>
      <p:ext uri="{BB962C8B-B14F-4D97-AF65-F5344CB8AC3E}">
        <p14:creationId xmlns:p14="http://schemas.microsoft.com/office/powerpoint/2010/main" val="2705350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CE20A-DD4F-4703-AB1F-CA6532C068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CFD9E-A843-44E6-87FE-8977F5168F6B}"/>
              </a:ext>
            </a:extLst>
          </p:cNvPr>
          <p:cNvSpPr>
            <a:spLocks noGrp="1"/>
          </p:cNvSpPr>
          <p:nvPr>
            <p:ph type="dt" sz="half" idx="10"/>
          </p:nvPr>
        </p:nvSpPr>
        <p:spPr/>
        <p:txBody>
          <a:bodyPr/>
          <a:lstStyle/>
          <a:p>
            <a:fld id="{048DEE62-AC47-4F60-9705-D421F86B8930}" type="datetimeFigureOut">
              <a:rPr lang="en-US" smtClean="0"/>
              <a:t>10/15/2020</a:t>
            </a:fld>
            <a:endParaRPr lang="en-US"/>
          </a:p>
        </p:txBody>
      </p:sp>
      <p:sp>
        <p:nvSpPr>
          <p:cNvPr id="4" name="Footer Placeholder 3">
            <a:extLst>
              <a:ext uri="{FF2B5EF4-FFF2-40B4-BE49-F238E27FC236}">
                <a16:creationId xmlns:a16="http://schemas.microsoft.com/office/drawing/2014/main" id="{59CFC8B9-12F1-4F9E-BB10-6A0B9EBED0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33DD2-9568-4DB5-A2C8-F902C61D729D}"/>
              </a:ext>
            </a:extLst>
          </p:cNvPr>
          <p:cNvSpPr>
            <a:spLocks noGrp="1"/>
          </p:cNvSpPr>
          <p:nvPr>
            <p:ph type="sldNum" sz="quarter" idx="12"/>
          </p:nvPr>
        </p:nvSpPr>
        <p:spPr/>
        <p:txBody>
          <a:bodyPr/>
          <a:lstStyle/>
          <a:p>
            <a:fld id="{0DABEFE5-8ED7-4967-987C-4412F68283E8}" type="slidenum">
              <a:rPr lang="en-US" smtClean="0"/>
              <a:t>‹#›</a:t>
            </a:fld>
            <a:endParaRPr lang="en-US"/>
          </a:p>
        </p:txBody>
      </p:sp>
    </p:spTree>
    <p:extLst>
      <p:ext uri="{BB962C8B-B14F-4D97-AF65-F5344CB8AC3E}">
        <p14:creationId xmlns:p14="http://schemas.microsoft.com/office/powerpoint/2010/main" val="2621861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F4F3C4-19FF-4DCA-BA6E-D7EFC10C2DCE}"/>
              </a:ext>
            </a:extLst>
          </p:cNvPr>
          <p:cNvSpPr>
            <a:spLocks noGrp="1"/>
          </p:cNvSpPr>
          <p:nvPr>
            <p:ph type="dt" sz="half" idx="10"/>
          </p:nvPr>
        </p:nvSpPr>
        <p:spPr/>
        <p:txBody>
          <a:bodyPr/>
          <a:lstStyle/>
          <a:p>
            <a:fld id="{048DEE62-AC47-4F60-9705-D421F86B8930}" type="datetimeFigureOut">
              <a:rPr lang="en-US" smtClean="0"/>
              <a:t>10/15/2020</a:t>
            </a:fld>
            <a:endParaRPr lang="en-US"/>
          </a:p>
        </p:txBody>
      </p:sp>
      <p:sp>
        <p:nvSpPr>
          <p:cNvPr id="3" name="Footer Placeholder 2">
            <a:extLst>
              <a:ext uri="{FF2B5EF4-FFF2-40B4-BE49-F238E27FC236}">
                <a16:creationId xmlns:a16="http://schemas.microsoft.com/office/drawing/2014/main" id="{0AB7A769-A159-45BB-823D-8B4DA2B3F8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4D40FA-24EE-4420-8BEE-9C1D85895EFC}"/>
              </a:ext>
            </a:extLst>
          </p:cNvPr>
          <p:cNvSpPr>
            <a:spLocks noGrp="1"/>
          </p:cNvSpPr>
          <p:nvPr>
            <p:ph type="sldNum" sz="quarter" idx="12"/>
          </p:nvPr>
        </p:nvSpPr>
        <p:spPr/>
        <p:txBody>
          <a:bodyPr/>
          <a:lstStyle/>
          <a:p>
            <a:fld id="{0DABEFE5-8ED7-4967-987C-4412F68283E8}" type="slidenum">
              <a:rPr lang="en-US" smtClean="0"/>
              <a:t>‹#›</a:t>
            </a:fld>
            <a:endParaRPr lang="en-US"/>
          </a:p>
        </p:txBody>
      </p:sp>
    </p:spTree>
    <p:extLst>
      <p:ext uri="{BB962C8B-B14F-4D97-AF65-F5344CB8AC3E}">
        <p14:creationId xmlns:p14="http://schemas.microsoft.com/office/powerpoint/2010/main" val="260239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9848-82BD-425F-82A0-2EB0DC2A1C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29930B-688A-4BEB-B663-870D5F9C46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6FAD24-D059-4341-BF2E-DCD950535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AAFB1-2069-4A9E-AAC6-B15FB0838C34}"/>
              </a:ext>
            </a:extLst>
          </p:cNvPr>
          <p:cNvSpPr>
            <a:spLocks noGrp="1"/>
          </p:cNvSpPr>
          <p:nvPr>
            <p:ph type="dt" sz="half" idx="10"/>
          </p:nvPr>
        </p:nvSpPr>
        <p:spPr/>
        <p:txBody>
          <a:bodyPr/>
          <a:lstStyle/>
          <a:p>
            <a:fld id="{048DEE62-AC47-4F60-9705-D421F86B8930}" type="datetimeFigureOut">
              <a:rPr lang="en-US" smtClean="0"/>
              <a:t>10/15/2020</a:t>
            </a:fld>
            <a:endParaRPr lang="en-US"/>
          </a:p>
        </p:txBody>
      </p:sp>
      <p:sp>
        <p:nvSpPr>
          <p:cNvPr id="6" name="Footer Placeholder 5">
            <a:extLst>
              <a:ext uri="{FF2B5EF4-FFF2-40B4-BE49-F238E27FC236}">
                <a16:creationId xmlns:a16="http://schemas.microsoft.com/office/drawing/2014/main" id="{F0E5EEAC-B7BD-46FF-9A96-33594AABF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B56E6B-F5AB-4866-B038-A3065D561059}"/>
              </a:ext>
            </a:extLst>
          </p:cNvPr>
          <p:cNvSpPr>
            <a:spLocks noGrp="1"/>
          </p:cNvSpPr>
          <p:nvPr>
            <p:ph type="sldNum" sz="quarter" idx="12"/>
          </p:nvPr>
        </p:nvSpPr>
        <p:spPr/>
        <p:txBody>
          <a:bodyPr/>
          <a:lstStyle/>
          <a:p>
            <a:fld id="{0DABEFE5-8ED7-4967-987C-4412F68283E8}" type="slidenum">
              <a:rPr lang="en-US" smtClean="0"/>
              <a:t>‹#›</a:t>
            </a:fld>
            <a:endParaRPr lang="en-US"/>
          </a:p>
        </p:txBody>
      </p:sp>
    </p:spTree>
    <p:extLst>
      <p:ext uri="{BB962C8B-B14F-4D97-AF65-F5344CB8AC3E}">
        <p14:creationId xmlns:p14="http://schemas.microsoft.com/office/powerpoint/2010/main" val="316712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F4FFC-B203-4195-8B72-1EC37CDAF6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CC6A5F-3E38-4A49-8ED2-76672267FB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C7BF89-8404-49D5-B2F1-6636CAF03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E8EE6-7B7A-424C-AD9B-CBDEEDFC8BA1}"/>
              </a:ext>
            </a:extLst>
          </p:cNvPr>
          <p:cNvSpPr>
            <a:spLocks noGrp="1"/>
          </p:cNvSpPr>
          <p:nvPr>
            <p:ph type="dt" sz="half" idx="10"/>
          </p:nvPr>
        </p:nvSpPr>
        <p:spPr/>
        <p:txBody>
          <a:bodyPr/>
          <a:lstStyle/>
          <a:p>
            <a:fld id="{048DEE62-AC47-4F60-9705-D421F86B8930}" type="datetimeFigureOut">
              <a:rPr lang="en-US" smtClean="0"/>
              <a:t>10/15/2020</a:t>
            </a:fld>
            <a:endParaRPr lang="en-US"/>
          </a:p>
        </p:txBody>
      </p:sp>
      <p:sp>
        <p:nvSpPr>
          <p:cNvPr id="6" name="Footer Placeholder 5">
            <a:extLst>
              <a:ext uri="{FF2B5EF4-FFF2-40B4-BE49-F238E27FC236}">
                <a16:creationId xmlns:a16="http://schemas.microsoft.com/office/drawing/2014/main" id="{80231617-CCCE-4431-BE5D-1F918A781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D9660C-970A-493F-88F9-38A5DC511CD9}"/>
              </a:ext>
            </a:extLst>
          </p:cNvPr>
          <p:cNvSpPr>
            <a:spLocks noGrp="1"/>
          </p:cNvSpPr>
          <p:nvPr>
            <p:ph type="sldNum" sz="quarter" idx="12"/>
          </p:nvPr>
        </p:nvSpPr>
        <p:spPr/>
        <p:txBody>
          <a:bodyPr/>
          <a:lstStyle/>
          <a:p>
            <a:fld id="{0DABEFE5-8ED7-4967-987C-4412F68283E8}" type="slidenum">
              <a:rPr lang="en-US" smtClean="0"/>
              <a:t>‹#›</a:t>
            </a:fld>
            <a:endParaRPr lang="en-US"/>
          </a:p>
        </p:txBody>
      </p:sp>
    </p:spTree>
    <p:extLst>
      <p:ext uri="{BB962C8B-B14F-4D97-AF65-F5344CB8AC3E}">
        <p14:creationId xmlns:p14="http://schemas.microsoft.com/office/powerpoint/2010/main" val="3848725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F2E846-4EA4-4C2F-8E5D-725094FE07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F547A9-4797-400D-9693-9963E0557E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57559-675A-441C-B131-550F8A50AE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DEE62-AC47-4F60-9705-D421F86B8930}" type="datetimeFigureOut">
              <a:rPr lang="en-US" smtClean="0"/>
              <a:t>10/15/2020</a:t>
            </a:fld>
            <a:endParaRPr lang="en-US"/>
          </a:p>
        </p:txBody>
      </p:sp>
      <p:sp>
        <p:nvSpPr>
          <p:cNvPr id="5" name="Footer Placeholder 4">
            <a:extLst>
              <a:ext uri="{FF2B5EF4-FFF2-40B4-BE49-F238E27FC236}">
                <a16:creationId xmlns:a16="http://schemas.microsoft.com/office/drawing/2014/main" id="{75B7290D-91D8-44FB-A92F-23D5265159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270C4D-30C5-4851-9C40-63FF91939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BEFE5-8ED7-4967-987C-4412F68283E8}" type="slidenum">
              <a:rPr lang="en-US" smtClean="0"/>
              <a:t>‹#›</a:t>
            </a:fld>
            <a:endParaRPr lang="en-US"/>
          </a:p>
        </p:txBody>
      </p:sp>
    </p:spTree>
    <p:extLst>
      <p:ext uri="{BB962C8B-B14F-4D97-AF65-F5344CB8AC3E}">
        <p14:creationId xmlns:p14="http://schemas.microsoft.com/office/powerpoint/2010/main" val="1988656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2.m4a"/><Relationship Id="rId7" Type="http://schemas.openxmlformats.org/officeDocument/2006/relationships/image" Target="../media/image11.png"/><Relationship Id="rId2" Type="http://schemas.openxmlformats.org/officeDocument/2006/relationships/video" Target="../media/media11.wmv"/><Relationship Id="rId1" Type="http://schemas.microsoft.com/office/2007/relationships/media" Target="../media/media11.wmv"/><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14.m4a"/><Relationship Id="rId7" Type="http://schemas.openxmlformats.org/officeDocument/2006/relationships/image" Target="../media/image11.png"/><Relationship Id="rId2" Type="http://schemas.microsoft.com/office/2007/relationships/media" Target="../media/media14.m4a"/><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833094" y="1346767"/>
            <a:ext cx="8512935" cy="1095150"/>
          </a:xfrm>
        </p:spPr>
        <p:txBody>
          <a:bodyPr>
            <a:normAutofit fontScale="90000"/>
          </a:bodyPr>
          <a:lstStyle/>
          <a:p>
            <a:br>
              <a:rPr lang="en-US" dirty="0">
                <a:solidFill>
                  <a:schemeClr val="accent1"/>
                </a:solidFill>
              </a:rPr>
            </a:br>
            <a:endParaRPr lang="en-US" dirty="0">
              <a:solidFill>
                <a:schemeClr val="accent1"/>
              </a:solidFill>
            </a:endParaRPr>
          </a:p>
        </p:txBody>
      </p:sp>
      <p:sp>
        <p:nvSpPr>
          <p:cNvPr id="9" name="TextBox 8"/>
          <p:cNvSpPr txBox="1"/>
          <p:nvPr/>
        </p:nvSpPr>
        <p:spPr>
          <a:xfrm>
            <a:off x="2200276" y="5362574"/>
            <a:ext cx="8145753" cy="923330"/>
          </a:xfrm>
          <a:prstGeom prst="rect">
            <a:avLst/>
          </a:prstGeom>
          <a:noFill/>
          <a:ln>
            <a:solidFill>
              <a:schemeClr val="accent1"/>
            </a:solidFill>
          </a:ln>
        </p:spPr>
        <p:txBody>
          <a:bodyPr wrap="square" rtlCol="0">
            <a:spAutoFit/>
          </a:bodyPr>
          <a:lstStyle/>
          <a:p>
            <a:r>
              <a:rPr lang="en-US" b="1" dirty="0">
                <a:solidFill>
                  <a:srgbClr val="FFFF00"/>
                </a:solidFill>
              </a:rPr>
              <a:t>Consultant and Medical Monitor for </a:t>
            </a:r>
            <a:r>
              <a:rPr lang="en-US" b="1" dirty="0" err="1">
                <a:solidFill>
                  <a:srgbClr val="FFFF00"/>
                </a:solidFill>
              </a:rPr>
              <a:t>InnFocus</a:t>
            </a:r>
            <a:r>
              <a:rPr lang="en-US" b="1" dirty="0">
                <a:solidFill>
                  <a:srgbClr val="FFFF00"/>
                </a:solidFill>
              </a:rPr>
              <a:t> Micro Shunt  </a:t>
            </a:r>
            <a:r>
              <a:rPr lang="en-US" b="1" dirty="0">
                <a:solidFill>
                  <a:srgbClr val="00B050"/>
                </a:solidFill>
              </a:rPr>
              <a:t>FDA Clinical Trial</a:t>
            </a:r>
          </a:p>
          <a:p>
            <a:r>
              <a:rPr lang="en-US" b="1" dirty="0">
                <a:solidFill>
                  <a:srgbClr val="FFFF00"/>
                </a:solidFill>
              </a:rPr>
              <a:t>Consultant (unpaid) and trainer for </a:t>
            </a:r>
            <a:r>
              <a:rPr lang="en-US" b="1" dirty="0" err="1">
                <a:solidFill>
                  <a:srgbClr val="FFFF00"/>
                </a:solidFill>
              </a:rPr>
              <a:t>Aurolab</a:t>
            </a:r>
            <a:r>
              <a:rPr lang="en-US" b="1" dirty="0">
                <a:solidFill>
                  <a:srgbClr val="FFFF00"/>
                </a:solidFill>
              </a:rPr>
              <a:t> AADI Clinical Trial</a:t>
            </a:r>
          </a:p>
          <a:p>
            <a:r>
              <a:rPr lang="en-US" b="1" dirty="0">
                <a:solidFill>
                  <a:srgbClr val="FFFF00"/>
                </a:solidFill>
              </a:rPr>
              <a:t>Consultant  and trainer for AqueSys XEN </a:t>
            </a:r>
            <a:r>
              <a:rPr lang="en-US" b="1" dirty="0">
                <a:solidFill>
                  <a:srgbClr val="00B050"/>
                </a:solidFill>
              </a:rPr>
              <a:t>FDA clinical trial</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942" y="1912738"/>
            <a:ext cx="182880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8159" y="2023494"/>
            <a:ext cx="2541587"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10343" y="285750"/>
            <a:ext cx="10760527" cy="1446550"/>
          </a:xfrm>
          <a:prstGeom prst="rect">
            <a:avLst/>
          </a:prstGeom>
          <a:noFill/>
        </p:spPr>
        <p:txBody>
          <a:bodyPr wrap="square" rtlCol="0">
            <a:spAutoFit/>
          </a:bodyPr>
          <a:lstStyle/>
          <a:p>
            <a:pPr algn="ctr"/>
            <a:r>
              <a:rPr lang="en-US" sz="4400" dirty="0">
                <a:solidFill>
                  <a:srgbClr val="FFFF00"/>
                </a:solidFill>
              </a:rPr>
              <a:t>Solving Problems in Glaucoma Surgery!</a:t>
            </a:r>
          </a:p>
          <a:p>
            <a:pPr algn="ctr"/>
            <a:r>
              <a:rPr lang="en-US" sz="4400" dirty="0">
                <a:solidFill>
                  <a:srgbClr val="FFFF00"/>
                </a:solidFill>
              </a:rPr>
              <a:t>Part 4 Repair of Leaking Blebs</a:t>
            </a:r>
          </a:p>
        </p:txBody>
      </p:sp>
      <p:sp>
        <p:nvSpPr>
          <p:cNvPr id="4" name="TextBox 3"/>
          <p:cNvSpPr txBox="1"/>
          <p:nvPr/>
        </p:nvSpPr>
        <p:spPr>
          <a:xfrm>
            <a:off x="4362450" y="4400551"/>
            <a:ext cx="4314824" cy="461665"/>
          </a:xfrm>
          <a:prstGeom prst="rect">
            <a:avLst/>
          </a:prstGeom>
          <a:noFill/>
        </p:spPr>
        <p:txBody>
          <a:bodyPr wrap="square" rtlCol="0">
            <a:spAutoFit/>
          </a:bodyPr>
          <a:lstStyle/>
          <a:p>
            <a:r>
              <a:rPr lang="en-US" sz="2400" dirty="0">
                <a:solidFill>
                  <a:srgbClr val="FFFF00"/>
                </a:solidFill>
              </a:rPr>
              <a:t>Paul Palmberg, MD, PhD</a:t>
            </a:r>
          </a:p>
        </p:txBody>
      </p:sp>
      <p:pic>
        <p:nvPicPr>
          <p:cNvPr id="8" name="Audio 7">
            <a:hlinkClick r:id="" action="ppaction://media"/>
            <a:extLst>
              <a:ext uri="{FF2B5EF4-FFF2-40B4-BE49-F238E27FC236}">
                <a16:creationId xmlns:a16="http://schemas.microsoft.com/office/drawing/2014/main" id="{9F1B3A93-3A65-431D-9E37-E2F363A054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9257794"/>
      </p:ext>
    </p:extLst>
  </p:cSld>
  <p:clrMapOvr>
    <a:masterClrMapping/>
  </p:clrMapOvr>
  <mc:AlternateContent xmlns:mc="http://schemas.openxmlformats.org/markup-compatibility/2006">
    <mc:Choice xmlns:p14="http://schemas.microsoft.com/office/powerpoint/2010/main" Requires="p14">
      <p:transition spd="slow" p14:dur="2000" advTm="9470"/>
    </mc:Choice>
    <mc:Fallback>
      <p:transition spd="slow" advTm="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normAutofit fontScale="90000"/>
          </a:bodyPr>
          <a:lstStyle/>
          <a:p>
            <a:r>
              <a:rPr lang="en-US" dirty="0">
                <a:solidFill>
                  <a:srgbClr val="FFFF00"/>
                </a:solidFill>
              </a:rPr>
              <a:t>Instruments for Slit Lamp Procedures</a:t>
            </a:r>
          </a:p>
        </p:txBody>
      </p:sp>
      <p:sp>
        <p:nvSpPr>
          <p:cNvPr id="3" name="Content Placeholder 2"/>
          <p:cNvSpPr>
            <a:spLocks noGrp="1"/>
          </p:cNvSpPr>
          <p:nvPr>
            <p:ph idx="1"/>
          </p:nvPr>
        </p:nvSpPr>
        <p:spPr/>
        <p:txBody>
          <a:bodyPr/>
          <a:lstStyle/>
          <a:p>
            <a:endParaRPr lang="en-US"/>
          </a:p>
        </p:txBody>
      </p:sp>
      <p:pic>
        <p:nvPicPr>
          <p:cNvPr id="1026" name="Picture 2" descr="E:\Instruments for slit lamp procedu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438400" y="1447800"/>
            <a:ext cx="75184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E87F44D0-566E-4DF6-9E57-B6A577B7F1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5786811"/>
      </p:ext>
    </p:extLst>
  </p:cSld>
  <p:clrMapOvr>
    <a:masterClrMapping/>
  </p:clrMapOvr>
  <mc:AlternateContent xmlns:mc="http://schemas.openxmlformats.org/markup-compatibility/2006">
    <mc:Choice xmlns:p14="http://schemas.microsoft.com/office/powerpoint/2010/main" Requires="p14">
      <p:transition p14:dur="10" advTm="4107"/>
    </mc:Choice>
    <mc:Fallback>
      <p:transition advTm="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How to Fix It at the Slit Lamp</a:t>
            </a:r>
          </a:p>
        </p:txBody>
      </p:sp>
      <p:pic>
        <p:nvPicPr>
          <p:cNvPr id="4" name="Limbal Wound Leak Repair 1.5x for ASCRS 2014.mpe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057400" y="1646238"/>
            <a:ext cx="8051800" cy="4525963"/>
          </a:xfrm>
        </p:spPr>
      </p:pic>
      <p:pic>
        <p:nvPicPr>
          <p:cNvPr id="3" name="Audio 2">
            <a:hlinkClick r:id="" action="ppaction://media"/>
            <a:extLst>
              <a:ext uri="{FF2B5EF4-FFF2-40B4-BE49-F238E27FC236}">
                <a16:creationId xmlns:a16="http://schemas.microsoft.com/office/drawing/2014/main" id="{6C008488-AD3A-4BF6-9402-8183B52CB81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881606"/>
      </p:ext>
    </p:extLst>
  </p:cSld>
  <p:clrMapOvr>
    <a:masterClrMapping/>
  </p:clrMapOvr>
  <mc:AlternateContent xmlns:mc="http://schemas.openxmlformats.org/markup-compatibility/2006">
    <mc:Choice xmlns:p14="http://schemas.microsoft.com/office/powerpoint/2010/main" Requires="p14">
      <p:transition p14:dur="10" advTm="96415"/>
    </mc:Choice>
    <mc:Fallback>
      <p:transition advTm="96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7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97" objId="4"/>
        <p14:stopEvt time="96415"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leb_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0"/>
            <a:ext cx="7696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1981200" y="5562601"/>
            <a:ext cx="8229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400">
                <a:solidFill>
                  <a:srgbClr val="FFFF00"/>
                </a:solidFill>
              </a:rPr>
              <a:t>27 year old Scheie procedure:  bleb ruptured at each end that day by refrigerator handle injury.  </a:t>
            </a:r>
          </a:p>
          <a:p>
            <a:pPr algn="ctr" eaLnBrk="1" hangingPunct="1">
              <a:spcBef>
                <a:spcPct val="0"/>
              </a:spcBef>
              <a:buFontTx/>
              <a:buNone/>
            </a:pPr>
            <a:r>
              <a:rPr lang="en-US" altLang="en-US" sz="2400">
                <a:solidFill>
                  <a:srgbClr val="FFFF00"/>
                </a:solidFill>
              </a:rPr>
              <a:t>The first bleb compression case, 1991 (old technique).</a:t>
            </a:r>
          </a:p>
        </p:txBody>
      </p:sp>
      <p:sp>
        <p:nvSpPr>
          <p:cNvPr id="2" name="TextBox 1"/>
          <p:cNvSpPr txBox="1"/>
          <p:nvPr/>
        </p:nvSpPr>
        <p:spPr>
          <a:xfrm>
            <a:off x="2468880" y="167640"/>
            <a:ext cx="7086600" cy="523220"/>
          </a:xfrm>
          <a:prstGeom prst="rect">
            <a:avLst/>
          </a:prstGeom>
          <a:solidFill>
            <a:schemeClr val="tx1"/>
          </a:solidFill>
        </p:spPr>
        <p:txBody>
          <a:bodyPr wrap="square" rtlCol="0">
            <a:spAutoFit/>
          </a:bodyPr>
          <a:lstStyle/>
          <a:p>
            <a:r>
              <a:rPr lang="en-US" sz="2800" dirty="0">
                <a:solidFill>
                  <a:srgbClr val="FFFF00"/>
                </a:solidFill>
              </a:rPr>
              <a:t>.</a:t>
            </a:r>
          </a:p>
        </p:txBody>
      </p:sp>
      <p:pic>
        <p:nvPicPr>
          <p:cNvPr id="3" name="Audio 2">
            <a:hlinkClick r:id="" action="ppaction://media"/>
            <a:extLst>
              <a:ext uri="{FF2B5EF4-FFF2-40B4-BE49-F238E27FC236}">
                <a16:creationId xmlns:a16="http://schemas.microsoft.com/office/drawing/2014/main" id="{1BCA5DD5-8AA7-4909-A048-2F610DEB91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5988183"/>
      </p:ext>
    </p:extLst>
  </p:cSld>
  <p:clrMapOvr>
    <a:masterClrMapping/>
  </p:clrMapOvr>
  <p:transition advTm="291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66"/>
                </a:solidFill>
              </a:rPr>
              <a:t>Blebs are Like Babies</a:t>
            </a:r>
          </a:p>
        </p:txBody>
      </p:sp>
      <p:pic>
        <p:nvPicPr>
          <p:cNvPr id="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590800" y="1524001"/>
            <a:ext cx="3093508" cy="232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95600" y="3352800"/>
            <a:ext cx="2362200" cy="369332"/>
          </a:xfrm>
          <a:prstGeom prst="rect">
            <a:avLst/>
          </a:prstGeom>
          <a:noFill/>
        </p:spPr>
        <p:txBody>
          <a:bodyPr wrap="square" rtlCol="0">
            <a:spAutoFit/>
          </a:bodyPr>
          <a:lstStyle/>
          <a:p>
            <a:r>
              <a:rPr lang="en-US" dirty="0"/>
              <a:t>Making them is fun!</a:t>
            </a:r>
          </a:p>
        </p:txBody>
      </p:sp>
      <p:pic>
        <p:nvPicPr>
          <p:cNvPr id="8"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1" y="1546084"/>
            <a:ext cx="2953891" cy="2215418"/>
          </a:xfrm>
          <a:prstGeom prst="rect">
            <a:avLst/>
          </a:prstGeom>
        </p:spPr>
      </p:pic>
      <p:sp>
        <p:nvSpPr>
          <p:cNvPr id="9" name="TextBox 8"/>
          <p:cNvSpPr txBox="1"/>
          <p:nvPr/>
        </p:nvSpPr>
        <p:spPr>
          <a:xfrm>
            <a:off x="6553201" y="3276600"/>
            <a:ext cx="2953890" cy="369332"/>
          </a:xfrm>
          <a:prstGeom prst="rect">
            <a:avLst/>
          </a:prstGeom>
          <a:noFill/>
        </p:spPr>
        <p:txBody>
          <a:bodyPr wrap="square" rtlCol="0">
            <a:spAutoFit/>
          </a:bodyPr>
          <a:lstStyle/>
          <a:p>
            <a:r>
              <a:rPr lang="en-US" dirty="0">
                <a:solidFill>
                  <a:srgbClr val="FFFF66"/>
                </a:solidFill>
              </a:rPr>
              <a:t>Knowing the anatomy helps!</a:t>
            </a:r>
          </a:p>
        </p:txBody>
      </p:sp>
      <p:pic>
        <p:nvPicPr>
          <p:cNvPr id="10" name="Limbal Wound Leak Repair 1.5x for ASCRS 2014.mpeg.mp4">
            <a:hlinkClick r:id="" action="ppaction://media"/>
          </p:cNvPr>
          <p:cNvPicPr>
            <a:picLocks noChangeAspect="1"/>
          </p:cNvPicPr>
          <p:nvPr/>
        </p:nvPicPr>
        <p:blipFill>
          <a:blip r:embed="rId7"/>
          <a:stretch>
            <a:fillRect/>
          </a:stretch>
        </p:blipFill>
        <p:spPr>
          <a:xfrm>
            <a:off x="2259016" y="4034498"/>
            <a:ext cx="3684584" cy="2070960"/>
          </a:xfrm>
          <a:prstGeom prst="rect">
            <a:avLst/>
          </a:prstGeom>
        </p:spPr>
      </p:pic>
      <p:sp>
        <p:nvSpPr>
          <p:cNvPr id="3" name="TextBox 2"/>
          <p:cNvSpPr txBox="1"/>
          <p:nvPr/>
        </p:nvSpPr>
        <p:spPr>
          <a:xfrm>
            <a:off x="2895600" y="5638801"/>
            <a:ext cx="2438400" cy="646331"/>
          </a:xfrm>
          <a:prstGeom prst="rect">
            <a:avLst/>
          </a:prstGeom>
          <a:noFill/>
        </p:spPr>
        <p:txBody>
          <a:bodyPr wrap="square" rtlCol="0">
            <a:spAutoFit/>
          </a:bodyPr>
          <a:lstStyle/>
          <a:p>
            <a:r>
              <a:rPr lang="en-US" dirty="0">
                <a:solidFill>
                  <a:srgbClr val="FFFF66"/>
                </a:solidFill>
              </a:rPr>
              <a:t>If they wet themselves,         don’t wait to fix it!</a:t>
            </a:r>
          </a:p>
        </p:txBody>
      </p:sp>
      <p:sp>
        <p:nvSpPr>
          <p:cNvPr id="4" name="TextBox 3"/>
          <p:cNvSpPr txBox="1"/>
          <p:nvPr/>
        </p:nvSpPr>
        <p:spPr>
          <a:xfrm>
            <a:off x="6096000" y="6285131"/>
            <a:ext cx="3962400" cy="369332"/>
          </a:xfrm>
          <a:prstGeom prst="rect">
            <a:avLst/>
          </a:prstGeom>
          <a:noFill/>
        </p:spPr>
        <p:txBody>
          <a:bodyPr wrap="square" rtlCol="0">
            <a:spAutoFit/>
          </a:bodyPr>
          <a:lstStyle/>
          <a:p>
            <a:r>
              <a:rPr lang="en-US" dirty="0">
                <a:solidFill>
                  <a:srgbClr val="FFFF66"/>
                </a:solidFill>
              </a:rPr>
              <a:t>Pray they have a long and healthy life</a:t>
            </a:r>
          </a:p>
        </p:txBody>
      </p:sp>
      <p:pic>
        <p:nvPicPr>
          <p:cNvPr id="13" name="Picture 2" descr="C:\Users\Paul\Pictures\Christmas_2012_at_Palmberg'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999" t="1068" r="16998" b="-1944"/>
          <a:stretch/>
        </p:blipFill>
        <p:spPr bwMode="auto">
          <a:xfrm>
            <a:off x="6781800" y="3923611"/>
            <a:ext cx="2273978" cy="238057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E42FAFEC-D75E-4F3B-A855-9A2E331327F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57151952"/>
      </p:ext>
    </p:extLst>
  </p:cSld>
  <p:clrMapOvr>
    <a:masterClrMapping/>
  </p:clrMapOvr>
  <mc:AlternateContent xmlns:mc="http://schemas.openxmlformats.org/markup-compatibility/2006">
    <mc:Choice xmlns:p14="http://schemas.microsoft.com/office/powerpoint/2010/main" Requires="p14">
      <p:transition p14:dur="10" advTm="14864"/>
    </mc:Choice>
    <mc:Fallback>
      <p:transition advTm="1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ppt_x</p:attrName>
                                        </p:attrNameLst>
                                      </p:cBhvr>
                                      <p:tavLst>
                                        <p:tav tm="0">
                                          <p:val>
                                            <p:strVal val="#ppt_x"/>
                                          </p:val>
                                        </p:tav>
                                        <p:tav tm="100000">
                                          <p:val>
                                            <p:strVal val="#ppt_x"/>
                                          </p:val>
                                        </p:tav>
                                      </p:tavLst>
                                    </p:anim>
                                    <p:anim calcmode="lin" valueType="num">
                                      <p:cBhvr>
                                        <p:cTn id="5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5"/>
                </p:tgtEl>
              </p:cMediaNode>
            </p:audio>
          </p:childTnLst>
        </p:cTn>
      </p:par>
    </p:tnLst>
    <p:bldLst>
      <p:bldP spid="7" grpId="0"/>
      <p:bldP spid="9"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04802"/>
            <a:ext cx="7772400" cy="1447799"/>
          </a:xfrm>
        </p:spPr>
        <p:txBody>
          <a:bodyPr>
            <a:normAutofit/>
          </a:bodyPr>
          <a:lstStyle/>
          <a:p>
            <a:r>
              <a:rPr lang="en-US" sz="3600" dirty="0">
                <a:solidFill>
                  <a:srgbClr val="FFFF00"/>
                </a:solidFill>
              </a:rPr>
              <a:t>Oh No, There is a Leak at the </a:t>
            </a:r>
            <a:r>
              <a:rPr lang="en-US" sz="3600" dirty="0" err="1">
                <a:solidFill>
                  <a:srgbClr val="FFFF00"/>
                </a:solidFill>
              </a:rPr>
              <a:t>Limbus</a:t>
            </a:r>
            <a:r>
              <a:rPr lang="en-US" sz="3600" dirty="0">
                <a:solidFill>
                  <a:srgbClr val="FFFF00"/>
                </a:solidFill>
              </a:rPr>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2209800"/>
            <a:ext cx="3505200" cy="3505200"/>
          </a:xfrm>
          <a:prstGeom prst="rect">
            <a:avLst/>
          </a:prstGeom>
        </p:spPr>
      </p:pic>
      <p:pic>
        <p:nvPicPr>
          <p:cNvPr id="6" name="Audio 5">
            <a:hlinkClick r:id="" action="ppaction://media"/>
            <a:extLst>
              <a:ext uri="{FF2B5EF4-FFF2-40B4-BE49-F238E27FC236}">
                <a16:creationId xmlns:a16="http://schemas.microsoft.com/office/drawing/2014/main" id="{0966FDA0-06B0-4F37-B06D-AFEA663E4A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2794194"/>
      </p:ext>
    </p:extLst>
  </p:cSld>
  <p:clrMapOvr>
    <a:masterClrMapping/>
  </p:clrMapOvr>
  <mc:AlternateContent xmlns:mc="http://schemas.openxmlformats.org/markup-compatibility/2006">
    <mc:Choice xmlns:p14="http://schemas.microsoft.com/office/powerpoint/2010/main" Requires="p14">
      <p:transition p14:dur="10" advTm="12139"/>
    </mc:Choice>
    <mc:Fallback>
      <p:transition advTm="1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What Type of Leak(s)?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33600" y="1310561"/>
            <a:ext cx="3388814" cy="225567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5713" y="4114800"/>
            <a:ext cx="3350528" cy="175260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65" r="14234"/>
          <a:stretch/>
        </p:blipFill>
        <p:spPr>
          <a:xfrm>
            <a:off x="2286000" y="3765412"/>
            <a:ext cx="3291840" cy="2133600"/>
          </a:xfrm>
          <a:prstGeom prst="rect">
            <a:avLst/>
          </a:prstGeom>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1295401"/>
            <a:ext cx="3388814" cy="2255679"/>
          </a:xfrm>
          <a:prstGeom prst="rect">
            <a:avLst/>
          </a:prstGeom>
        </p:spPr>
      </p:pic>
      <p:sp>
        <p:nvSpPr>
          <p:cNvPr id="3" name="Up Arrow 2"/>
          <p:cNvSpPr/>
          <p:nvPr/>
        </p:nvSpPr>
        <p:spPr>
          <a:xfrm rot="15072851">
            <a:off x="7822969" y="2253293"/>
            <a:ext cx="346917" cy="6879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12" name="Left Arrow 11"/>
          <p:cNvSpPr/>
          <p:nvPr/>
        </p:nvSpPr>
        <p:spPr>
          <a:xfrm rot="20847012">
            <a:off x="3140901" y="1800228"/>
            <a:ext cx="877194"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13" name="Left Arrow 12"/>
          <p:cNvSpPr/>
          <p:nvPr/>
        </p:nvSpPr>
        <p:spPr>
          <a:xfrm>
            <a:off x="8842246" y="4714544"/>
            <a:ext cx="835155"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14" name="Left Arrow 13"/>
          <p:cNvSpPr/>
          <p:nvPr/>
        </p:nvSpPr>
        <p:spPr>
          <a:xfrm rot="21309700">
            <a:off x="2605373" y="4679812"/>
            <a:ext cx="839649" cy="381000"/>
          </a:xfrm>
          <a:prstGeom prst="leftArrow">
            <a:avLst>
              <a:gd name="adj1" fmla="val 4501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15" name="TextBox 14"/>
          <p:cNvSpPr txBox="1"/>
          <p:nvPr/>
        </p:nvSpPr>
        <p:spPr>
          <a:xfrm>
            <a:off x="2438400" y="6096000"/>
            <a:ext cx="2667000" cy="338554"/>
          </a:xfrm>
          <a:prstGeom prst="rect">
            <a:avLst/>
          </a:prstGeom>
          <a:noFill/>
        </p:spPr>
        <p:txBody>
          <a:bodyPr wrap="square" rtlCol="0">
            <a:spAutoFit/>
          </a:bodyPr>
          <a:lstStyle/>
          <a:p>
            <a:pPr defTabSz="457200"/>
            <a:r>
              <a:rPr lang="en-US" sz="1600" dirty="0">
                <a:solidFill>
                  <a:srgbClr val="FFFF00"/>
                </a:solidFill>
              </a:rPr>
              <a:t>  1)  Conjunctival edge leak</a:t>
            </a:r>
          </a:p>
        </p:txBody>
      </p:sp>
      <p:sp>
        <p:nvSpPr>
          <p:cNvPr id="16" name="TextBox 15"/>
          <p:cNvSpPr txBox="1"/>
          <p:nvPr/>
        </p:nvSpPr>
        <p:spPr>
          <a:xfrm>
            <a:off x="6553200" y="6096000"/>
            <a:ext cx="2971800" cy="338554"/>
          </a:xfrm>
          <a:prstGeom prst="rect">
            <a:avLst/>
          </a:prstGeom>
          <a:noFill/>
        </p:spPr>
        <p:txBody>
          <a:bodyPr wrap="square" rtlCol="0">
            <a:spAutoFit/>
          </a:bodyPr>
          <a:lstStyle/>
          <a:p>
            <a:pPr defTabSz="457200"/>
            <a:r>
              <a:rPr lang="en-US" sz="1600" dirty="0">
                <a:solidFill>
                  <a:srgbClr val="FFFF00"/>
                </a:solidFill>
              </a:rPr>
              <a:t>             3) Corneal suture hole </a:t>
            </a:r>
          </a:p>
        </p:txBody>
      </p:sp>
      <p:sp>
        <p:nvSpPr>
          <p:cNvPr id="17" name="TextBox 16"/>
          <p:cNvSpPr txBox="1"/>
          <p:nvPr/>
        </p:nvSpPr>
        <p:spPr>
          <a:xfrm>
            <a:off x="5257800" y="6019801"/>
            <a:ext cx="1905000" cy="646331"/>
          </a:xfrm>
          <a:prstGeom prst="rect">
            <a:avLst/>
          </a:prstGeom>
          <a:noFill/>
        </p:spPr>
        <p:txBody>
          <a:bodyPr wrap="square" rtlCol="0">
            <a:spAutoFit/>
          </a:bodyPr>
          <a:lstStyle/>
          <a:p>
            <a:pPr defTabSz="457200"/>
            <a:r>
              <a:rPr lang="en-US" dirty="0">
                <a:solidFill>
                  <a:srgbClr val="FFFF00"/>
                </a:solidFill>
              </a:rPr>
              <a:t>2) </a:t>
            </a:r>
            <a:r>
              <a:rPr lang="en-US" dirty="0" err="1">
                <a:solidFill>
                  <a:srgbClr val="FFFF00"/>
                </a:solidFill>
              </a:rPr>
              <a:t>Vicryl</a:t>
            </a:r>
            <a:r>
              <a:rPr lang="en-US" dirty="0">
                <a:solidFill>
                  <a:srgbClr val="FFFF00"/>
                </a:solidFill>
              </a:rPr>
              <a:t> suture melt (not shown)</a:t>
            </a:r>
          </a:p>
        </p:txBody>
      </p:sp>
      <p:pic>
        <p:nvPicPr>
          <p:cNvPr id="10" name="Audio 9">
            <a:hlinkClick r:id="" action="ppaction://media"/>
            <a:extLst>
              <a:ext uri="{FF2B5EF4-FFF2-40B4-BE49-F238E27FC236}">
                <a16:creationId xmlns:a16="http://schemas.microsoft.com/office/drawing/2014/main" id="{4118BEB4-C73B-458E-82A9-95CEB0EDBA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4489182"/>
      </p:ext>
    </p:extLst>
  </p:cSld>
  <p:clrMapOvr>
    <a:masterClrMapping/>
  </p:clrMapOvr>
  <mc:AlternateContent xmlns:mc="http://schemas.openxmlformats.org/markup-compatibility/2006">
    <mc:Choice xmlns:p14="http://schemas.microsoft.com/office/powerpoint/2010/main" Requires="p14">
      <p:transition p14:dur="10" advTm="42480"/>
    </mc:Choice>
    <mc:Fallback>
      <p:transition advTm="42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Why Did This Happen?</a:t>
            </a:r>
          </a:p>
        </p:txBody>
      </p:sp>
      <p:sp>
        <p:nvSpPr>
          <p:cNvPr id="4" name="TextBox 3"/>
          <p:cNvSpPr txBox="1"/>
          <p:nvPr/>
        </p:nvSpPr>
        <p:spPr>
          <a:xfrm>
            <a:off x="1981200" y="2286001"/>
            <a:ext cx="8305800" cy="2062103"/>
          </a:xfrm>
          <a:prstGeom prst="rect">
            <a:avLst/>
          </a:prstGeom>
          <a:noFill/>
        </p:spPr>
        <p:txBody>
          <a:bodyPr wrap="square" rtlCol="0">
            <a:spAutoFit/>
          </a:bodyPr>
          <a:lstStyle/>
          <a:p>
            <a:pPr marL="514350" indent="-514350">
              <a:buFontTx/>
              <a:buAutoNum type="arabicPeriod"/>
            </a:pPr>
            <a:r>
              <a:rPr lang="en-US" sz="3200" dirty="0" err="1">
                <a:solidFill>
                  <a:srgbClr val="FFFF00"/>
                </a:solidFill>
              </a:rPr>
              <a:t>Tenon’s</a:t>
            </a:r>
            <a:r>
              <a:rPr lang="en-US" sz="3200" dirty="0">
                <a:solidFill>
                  <a:srgbClr val="FFFF00"/>
                </a:solidFill>
              </a:rPr>
              <a:t> capsule dehiscence leaves just fragile conjunctival flap</a:t>
            </a:r>
          </a:p>
          <a:p>
            <a:endParaRPr lang="en-US" sz="3200" dirty="0">
              <a:solidFill>
                <a:srgbClr val="FFFF00"/>
              </a:solidFill>
            </a:endParaRPr>
          </a:p>
          <a:p>
            <a:pPr marL="514350" indent="-514350">
              <a:buAutoNum type="arabicPeriod"/>
            </a:pPr>
            <a:endParaRPr lang="en-US" sz="3200" dirty="0">
              <a:solidFill>
                <a:srgbClr val="FFFF00"/>
              </a:solidFill>
            </a:endParaRPr>
          </a:p>
        </p:txBody>
      </p:sp>
      <p:pic>
        <p:nvPicPr>
          <p:cNvPr id="5" name="Audio 4">
            <a:hlinkClick r:id="" action="ppaction://media"/>
            <a:extLst>
              <a:ext uri="{FF2B5EF4-FFF2-40B4-BE49-F238E27FC236}">
                <a16:creationId xmlns:a16="http://schemas.microsoft.com/office/drawing/2014/main" id="{BC4D0AFB-9068-410E-8858-4CF59D60E9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8004673"/>
      </p:ext>
    </p:extLst>
  </p:cSld>
  <p:clrMapOvr>
    <a:masterClrMapping/>
  </p:clrMapOvr>
  <mc:AlternateContent xmlns:mc="http://schemas.openxmlformats.org/markup-compatibility/2006">
    <mc:Choice xmlns:p14="http://schemas.microsoft.com/office/powerpoint/2010/main" Requires="p14">
      <p:transition p14:dur="10" advTm="21116"/>
    </mc:Choice>
    <mc:Fallback>
      <p:transition advTm="2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How to Avoid It Next Time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981200"/>
            <a:ext cx="4876800" cy="3246120"/>
          </a:xfrm>
          <a:prstGeom prst="rect">
            <a:avLst/>
          </a:prstGeom>
        </p:spPr>
      </p:pic>
      <p:sp>
        <p:nvSpPr>
          <p:cNvPr id="5" name="TextBox 4"/>
          <p:cNvSpPr txBox="1"/>
          <p:nvPr/>
        </p:nvSpPr>
        <p:spPr>
          <a:xfrm>
            <a:off x="4114800" y="5410200"/>
            <a:ext cx="4953000" cy="523220"/>
          </a:xfrm>
          <a:prstGeom prst="rect">
            <a:avLst/>
          </a:prstGeom>
          <a:noFill/>
        </p:spPr>
        <p:txBody>
          <a:bodyPr wrap="square" rtlCol="0">
            <a:spAutoFit/>
          </a:bodyPr>
          <a:lstStyle/>
          <a:p>
            <a:r>
              <a:rPr lang="en-US" sz="2800" dirty="0" err="1">
                <a:solidFill>
                  <a:srgbClr val="FFFF00"/>
                </a:solidFill>
              </a:rPr>
              <a:t>Tenon’s</a:t>
            </a:r>
            <a:r>
              <a:rPr lang="en-US" sz="2800" dirty="0">
                <a:solidFill>
                  <a:srgbClr val="FFFF00"/>
                </a:solidFill>
              </a:rPr>
              <a:t> Capsule Dehiscence</a:t>
            </a:r>
          </a:p>
        </p:txBody>
      </p:sp>
      <p:pic>
        <p:nvPicPr>
          <p:cNvPr id="7" name="Audio 6">
            <a:hlinkClick r:id="" action="ppaction://media"/>
            <a:extLst>
              <a:ext uri="{FF2B5EF4-FFF2-40B4-BE49-F238E27FC236}">
                <a16:creationId xmlns:a16="http://schemas.microsoft.com/office/drawing/2014/main" id="{B8B066C9-784A-4A55-B12F-AF523ADFB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4949447"/>
      </p:ext>
    </p:extLst>
  </p:cSld>
  <p:clrMapOvr>
    <a:masterClrMapping/>
  </p:clrMapOvr>
  <mc:AlternateContent xmlns:mc="http://schemas.openxmlformats.org/markup-compatibility/2006">
    <mc:Choice xmlns:p14="http://schemas.microsoft.com/office/powerpoint/2010/main" Requires="p14">
      <p:transition p14:dur="10" advTm="15870"/>
    </mc:Choice>
    <mc:Fallback>
      <p:transition advTm="15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What NOT to do!</a:t>
            </a:r>
          </a:p>
        </p:txBody>
      </p:sp>
      <p:sp>
        <p:nvSpPr>
          <p:cNvPr id="4" name="TextBox 3"/>
          <p:cNvSpPr txBox="1"/>
          <p:nvPr/>
        </p:nvSpPr>
        <p:spPr>
          <a:xfrm>
            <a:off x="2590800" y="1981201"/>
            <a:ext cx="7543800" cy="3108543"/>
          </a:xfrm>
          <a:prstGeom prst="rect">
            <a:avLst/>
          </a:prstGeom>
          <a:noFill/>
        </p:spPr>
        <p:txBody>
          <a:bodyPr wrap="square" rtlCol="0">
            <a:spAutoFit/>
          </a:bodyPr>
          <a:lstStyle/>
          <a:p>
            <a:r>
              <a:rPr lang="en-US" sz="2800" dirty="0">
                <a:solidFill>
                  <a:srgbClr val="FFFF00"/>
                </a:solidFill>
              </a:rPr>
              <a:t>Do NOT Stop Steroids!</a:t>
            </a:r>
          </a:p>
          <a:p>
            <a:r>
              <a:rPr lang="en-US" sz="2800" dirty="0">
                <a:solidFill>
                  <a:srgbClr val="FFFF00"/>
                </a:solidFill>
              </a:rPr>
              <a:t>	You don’t want the bleb to fail</a:t>
            </a:r>
          </a:p>
          <a:p>
            <a:r>
              <a:rPr lang="en-US" sz="2800" dirty="0">
                <a:solidFill>
                  <a:srgbClr val="FFFF00"/>
                </a:solidFill>
              </a:rPr>
              <a:t>	Inflammation melts tissue (</a:t>
            </a:r>
            <a:r>
              <a:rPr lang="en-US" sz="2800" dirty="0" err="1">
                <a:solidFill>
                  <a:srgbClr val="FFFF00"/>
                </a:solidFill>
              </a:rPr>
              <a:t>cf</a:t>
            </a:r>
            <a:r>
              <a:rPr lang="en-US" sz="2800" dirty="0">
                <a:solidFill>
                  <a:srgbClr val="FFFF00"/>
                </a:solidFill>
              </a:rPr>
              <a:t> Schuman)</a:t>
            </a:r>
          </a:p>
          <a:p>
            <a:r>
              <a:rPr lang="en-US" sz="2800" dirty="0">
                <a:solidFill>
                  <a:srgbClr val="FFFF00"/>
                </a:solidFill>
              </a:rPr>
              <a:t>Do Not Observe if bleb flat </a:t>
            </a:r>
          </a:p>
          <a:p>
            <a:r>
              <a:rPr lang="en-US" sz="2800" dirty="0">
                <a:solidFill>
                  <a:srgbClr val="FFFF00"/>
                </a:solidFill>
              </a:rPr>
              <a:t>	When the rivulet closes the bleb is gone</a:t>
            </a:r>
          </a:p>
          <a:p>
            <a:r>
              <a:rPr lang="en-US" sz="2800" dirty="0">
                <a:solidFill>
                  <a:srgbClr val="FFFF00"/>
                </a:solidFill>
              </a:rPr>
              <a:t>	Risks infection</a:t>
            </a:r>
          </a:p>
          <a:p>
            <a:r>
              <a:rPr lang="en-US" sz="2800" dirty="0">
                <a:solidFill>
                  <a:srgbClr val="FFFF00"/>
                </a:solidFill>
              </a:rPr>
              <a:t>	Risks epithelial </a:t>
            </a:r>
            <a:r>
              <a:rPr lang="en-US" sz="2800" dirty="0" err="1">
                <a:solidFill>
                  <a:srgbClr val="FFFF00"/>
                </a:solidFill>
              </a:rPr>
              <a:t>downgrowth</a:t>
            </a:r>
            <a:endParaRPr lang="en-US" sz="2800" dirty="0">
              <a:solidFill>
                <a:srgbClr val="FFFF00"/>
              </a:solidFill>
            </a:endParaRPr>
          </a:p>
        </p:txBody>
      </p:sp>
      <p:pic>
        <p:nvPicPr>
          <p:cNvPr id="3" name="Audio 2">
            <a:hlinkClick r:id="" action="ppaction://media"/>
            <a:extLst>
              <a:ext uri="{FF2B5EF4-FFF2-40B4-BE49-F238E27FC236}">
                <a16:creationId xmlns:a16="http://schemas.microsoft.com/office/drawing/2014/main" id="{EE7970F8-11EE-4A72-BA88-13D89B45D2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1805564"/>
      </p:ext>
    </p:extLst>
  </p:cSld>
  <p:clrMapOvr>
    <a:masterClrMapping/>
  </p:clrMapOvr>
  <mc:AlternateContent xmlns:mc="http://schemas.openxmlformats.org/markup-compatibility/2006">
    <mc:Choice xmlns:p14="http://schemas.microsoft.com/office/powerpoint/2010/main" Requires="p14">
      <p:transition p14:dur="10" advTm="29019"/>
    </mc:Choice>
    <mc:Fallback>
      <p:transition advTm="2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Why Did This Happen?</a:t>
            </a:r>
          </a:p>
        </p:txBody>
      </p:sp>
      <p:sp>
        <p:nvSpPr>
          <p:cNvPr id="4" name="TextBox 3"/>
          <p:cNvSpPr txBox="1"/>
          <p:nvPr/>
        </p:nvSpPr>
        <p:spPr>
          <a:xfrm>
            <a:off x="1981200" y="2286001"/>
            <a:ext cx="8305800" cy="2554545"/>
          </a:xfrm>
          <a:prstGeom prst="rect">
            <a:avLst/>
          </a:prstGeom>
          <a:noFill/>
        </p:spPr>
        <p:txBody>
          <a:bodyPr wrap="square" rtlCol="0">
            <a:spAutoFit/>
          </a:bodyPr>
          <a:lstStyle/>
          <a:p>
            <a:pPr marL="514350" indent="-514350">
              <a:buFontTx/>
              <a:buAutoNum type="arabicPeriod"/>
            </a:pPr>
            <a:r>
              <a:rPr lang="en-US" sz="3200" dirty="0" err="1">
                <a:solidFill>
                  <a:schemeClr val="bg2">
                    <a:lumMod val="50000"/>
                  </a:schemeClr>
                </a:solidFill>
              </a:rPr>
              <a:t>Tenon’s</a:t>
            </a:r>
            <a:r>
              <a:rPr lang="en-US" sz="3200" dirty="0">
                <a:solidFill>
                  <a:schemeClr val="bg2">
                    <a:lumMod val="50000"/>
                  </a:schemeClr>
                </a:solidFill>
              </a:rPr>
              <a:t> capsule dehiscence leaves just fragile conjunctival flap</a:t>
            </a:r>
          </a:p>
          <a:p>
            <a:pPr marL="514350" indent="-514350">
              <a:buAutoNum type="arabicPeriod"/>
            </a:pPr>
            <a:r>
              <a:rPr lang="en-US" sz="3200" dirty="0">
                <a:solidFill>
                  <a:srgbClr val="FFFF00"/>
                </a:solidFill>
              </a:rPr>
              <a:t>Skimming scleral suture bites loosen!</a:t>
            </a:r>
          </a:p>
          <a:p>
            <a:endParaRPr lang="en-US" sz="3200" dirty="0">
              <a:solidFill>
                <a:srgbClr val="FFFF00"/>
              </a:solidFill>
            </a:endParaRPr>
          </a:p>
          <a:p>
            <a:pPr marL="514350" indent="-514350">
              <a:buAutoNum type="arabicPeriod"/>
            </a:pPr>
            <a:endParaRPr lang="en-US" sz="3200" dirty="0">
              <a:solidFill>
                <a:srgbClr val="FFFF00"/>
              </a:solidFill>
            </a:endParaRPr>
          </a:p>
        </p:txBody>
      </p:sp>
      <p:pic>
        <p:nvPicPr>
          <p:cNvPr id="3" name="Audio 2">
            <a:hlinkClick r:id="" action="ppaction://media"/>
            <a:extLst>
              <a:ext uri="{FF2B5EF4-FFF2-40B4-BE49-F238E27FC236}">
                <a16:creationId xmlns:a16="http://schemas.microsoft.com/office/drawing/2014/main" id="{3F14824E-CB3F-48D6-A2D0-460F9CC26A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4229027"/>
      </p:ext>
    </p:extLst>
  </p:cSld>
  <p:clrMapOvr>
    <a:masterClrMapping/>
  </p:clrMapOvr>
  <mc:AlternateContent xmlns:mc="http://schemas.openxmlformats.org/markup-compatibility/2006">
    <mc:Choice xmlns:p14="http://schemas.microsoft.com/office/powerpoint/2010/main" Requires="p14">
      <p:transition p14:dur="10" advTm="15509"/>
    </mc:Choice>
    <mc:Fallback>
      <p:transition advTm="15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Why Did This Happen?</a:t>
            </a:r>
          </a:p>
        </p:txBody>
      </p:sp>
      <p:sp>
        <p:nvSpPr>
          <p:cNvPr id="4" name="TextBox 3"/>
          <p:cNvSpPr txBox="1"/>
          <p:nvPr/>
        </p:nvSpPr>
        <p:spPr>
          <a:xfrm>
            <a:off x="1981200" y="2286000"/>
            <a:ext cx="8305800" cy="5016758"/>
          </a:xfrm>
          <a:prstGeom prst="rect">
            <a:avLst/>
          </a:prstGeom>
          <a:noFill/>
        </p:spPr>
        <p:txBody>
          <a:bodyPr wrap="square" rtlCol="0">
            <a:spAutoFit/>
          </a:bodyPr>
          <a:lstStyle/>
          <a:p>
            <a:pPr marL="514350" indent="-514350">
              <a:buFontTx/>
              <a:buAutoNum type="arabicPeriod"/>
            </a:pPr>
            <a:r>
              <a:rPr lang="en-US" sz="3200" dirty="0" err="1">
                <a:solidFill>
                  <a:srgbClr val="808080"/>
                </a:solidFill>
              </a:rPr>
              <a:t>Tenon’s</a:t>
            </a:r>
            <a:r>
              <a:rPr lang="en-US" sz="3200" dirty="0">
                <a:solidFill>
                  <a:srgbClr val="808080"/>
                </a:solidFill>
              </a:rPr>
              <a:t> capsule dehiscence leaves just fragile conjunctival flap</a:t>
            </a:r>
          </a:p>
          <a:p>
            <a:pPr marL="514350" indent="-514350">
              <a:buAutoNum type="arabicPeriod"/>
            </a:pPr>
            <a:r>
              <a:rPr lang="en-US" sz="3200" dirty="0">
                <a:solidFill>
                  <a:srgbClr val="808080"/>
                </a:solidFill>
              </a:rPr>
              <a:t>Skimming scleral suture bites loosen!</a:t>
            </a:r>
          </a:p>
          <a:p>
            <a:pPr marL="514350" indent="-514350">
              <a:buAutoNum type="arabicPeriod"/>
            </a:pPr>
            <a:r>
              <a:rPr lang="en-US" sz="3200" dirty="0">
                <a:solidFill>
                  <a:srgbClr val="FFFF00"/>
                </a:solidFill>
              </a:rPr>
              <a:t>Penetrating corneal suture bites (either </a:t>
            </a:r>
            <a:r>
              <a:rPr lang="en-US" sz="3200" dirty="0" err="1">
                <a:solidFill>
                  <a:srgbClr val="FFFF00"/>
                </a:solidFill>
              </a:rPr>
              <a:t>conj</a:t>
            </a:r>
            <a:r>
              <a:rPr lang="en-US" sz="3200" dirty="0">
                <a:solidFill>
                  <a:srgbClr val="FFFF00"/>
                </a:solidFill>
              </a:rPr>
              <a:t> flap closure sutures or traction sutures)</a:t>
            </a:r>
          </a:p>
          <a:p>
            <a:pPr marL="514350" indent="-514350">
              <a:buAutoNum type="arabicPeriod"/>
            </a:pPr>
            <a:r>
              <a:rPr lang="en-US" sz="3200" dirty="0">
                <a:solidFill>
                  <a:srgbClr val="FFFF00"/>
                </a:solidFill>
              </a:rPr>
              <a:t>Conjunctival-conjunctival closure without scleral bite support</a:t>
            </a:r>
          </a:p>
          <a:p>
            <a:pPr marL="514350" indent="-514350">
              <a:buAutoNum type="arabicPeriod"/>
            </a:pPr>
            <a:r>
              <a:rPr lang="en-US" sz="3200" dirty="0">
                <a:solidFill>
                  <a:srgbClr val="FFFF00"/>
                </a:solidFill>
              </a:rPr>
              <a:t>(MMC touching </a:t>
            </a:r>
            <a:r>
              <a:rPr lang="en-US" sz="3200" dirty="0" err="1">
                <a:solidFill>
                  <a:srgbClr val="FFFF00"/>
                </a:solidFill>
              </a:rPr>
              <a:t>conj</a:t>
            </a:r>
            <a:r>
              <a:rPr lang="en-US" sz="3200" dirty="0">
                <a:solidFill>
                  <a:srgbClr val="FFFF00"/>
                </a:solidFill>
              </a:rPr>
              <a:t> edge NOT important!)</a:t>
            </a:r>
          </a:p>
          <a:p>
            <a:pPr marL="514350" indent="-514350">
              <a:buAutoNum type="arabicPeriod"/>
            </a:pPr>
            <a:endParaRPr lang="en-US" sz="3200" dirty="0">
              <a:solidFill>
                <a:srgbClr val="FFFF00"/>
              </a:solidFill>
            </a:endParaRPr>
          </a:p>
          <a:p>
            <a:pPr marL="514350" indent="-514350">
              <a:buAutoNum type="arabicPeriod"/>
            </a:pPr>
            <a:endParaRPr lang="en-US" sz="3200" dirty="0">
              <a:solidFill>
                <a:srgbClr val="FFFF00"/>
              </a:solidFill>
            </a:endParaRPr>
          </a:p>
        </p:txBody>
      </p:sp>
      <p:pic>
        <p:nvPicPr>
          <p:cNvPr id="3" name="Audio 2">
            <a:hlinkClick r:id="" action="ppaction://media"/>
            <a:extLst>
              <a:ext uri="{FF2B5EF4-FFF2-40B4-BE49-F238E27FC236}">
                <a16:creationId xmlns:a16="http://schemas.microsoft.com/office/drawing/2014/main" id="{E9E69F6E-83BC-4A1C-861F-79C168DFEE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4958718"/>
      </p:ext>
    </p:extLst>
  </p:cSld>
  <p:clrMapOvr>
    <a:masterClrMapping/>
  </p:clrMapOvr>
  <mc:AlternateContent xmlns:mc="http://schemas.openxmlformats.org/markup-compatibility/2006">
    <mc:Choice xmlns:p14="http://schemas.microsoft.com/office/powerpoint/2010/main" Requires="p14">
      <p:transition p14:dur="10" advTm="26738"/>
    </mc:Choice>
    <mc:Fallback>
      <p:transition advTm="26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Prep for Slit Lamp Procedure</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4665" t="2627" r="28108" b="6143"/>
          <a:stretch/>
        </p:blipFill>
        <p:spPr>
          <a:xfrm rot="5400000">
            <a:off x="3893819" y="449581"/>
            <a:ext cx="4632961" cy="6934200"/>
          </a:xfrm>
        </p:spPr>
      </p:pic>
      <p:sp>
        <p:nvSpPr>
          <p:cNvPr id="5" name="TextBox 4"/>
          <p:cNvSpPr txBox="1"/>
          <p:nvPr/>
        </p:nvSpPr>
        <p:spPr>
          <a:xfrm>
            <a:off x="3657600" y="5715002"/>
            <a:ext cx="5867400" cy="307777"/>
          </a:xfrm>
          <a:prstGeom prst="rect">
            <a:avLst/>
          </a:prstGeom>
          <a:noFill/>
        </p:spPr>
        <p:txBody>
          <a:bodyPr wrap="square" rtlCol="0">
            <a:spAutoFit/>
          </a:bodyPr>
          <a:lstStyle/>
          <a:p>
            <a:r>
              <a:rPr lang="en-US" sz="1400" dirty="0" err="1">
                <a:solidFill>
                  <a:srgbClr val="FFFF00"/>
                </a:solidFill>
              </a:rPr>
              <a:t>Proparacaine</a:t>
            </a:r>
            <a:r>
              <a:rPr lang="en-US" sz="1400" dirty="0">
                <a:solidFill>
                  <a:srgbClr val="FFFF00"/>
                </a:solidFill>
              </a:rPr>
              <a:t>               </a:t>
            </a:r>
            <a:r>
              <a:rPr lang="en-US" sz="1400" dirty="0" err="1">
                <a:solidFill>
                  <a:srgbClr val="FFFF00"/>
                </a:solidFill>
              </a:rPr>
              <a:t>Apraclonidine</a:t>
            </a:r>
            <a:r>
              <a:rPr lang="en-US" sz="1400" dirty="0">
                <a:solidFill>
                  <a:srgbClr val="FFFF00"/>
                </a:solidFill>
              </a:rPr>
              <a:t>       </a:t>
            </a:r>
            <a:r>
              <a:rPr lang="en-US" sz="1400" dirty="0" err="1">
                <a:solidFill>
                  <a:srgbClr val="FFFF00"/>
                </a:solidFill>
              </a:rPr>
              <a:t>Povidone</a:t>
            </a:r>
            <a:r>
              <a:rPr lang="en-US" sz="1400" dirty="0">
                <a:solidFill>
                  <a:srgbClr val="FFFF00"/>
                </a:solidFill>
              </a:rPr>
              <a:t> Iodide 5%    2% </a:t>
            </a:r>
            <a:r>
              <a:rPr lang="en-US" sz="1400" dirty="0" err="1">
                <a:solidFill>
                  <a:srgbClr val="FFFF00"/>
                </a:solidFill>
              </a:rPr>
              <a:t>Xylocaine</a:t>
            </a:r>
            <a:r>
              <a:rPr lang="en-US" sz="1400" dirty="0">
                <a:solidFill>
                  <a:srgbClr val="FFFF00"/>
                </a:solidFill>
              </a:rPr>
              <a:t> gel</a:t>
            </a:r>
          </a:p>
        </p:txBody>
      </p:sp>
      <p:pic>
        <p:nvPicPr>
          <p:cNvPr id="3" name="Audio 2">
            <a:hlinkClick r:id="" action="ppaction://media"/>
            <a:extLst>
              <a:ext uri="{FF2B5EF4-FFF2-40B4-BE49-F238E27FC236}">
                <a16:creationId xmlns:a16="http://schemas.microsoft.com/office/drawing/2014/main" id="{97DF3A44-8750-48A4-9251-1E42CB53E1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220671"/>
      </p:ext>
    </p:extLst>
  </p:cSld>
  <p:clrMapOvr>
    <a:masterClrMapping/>
  </p:clrMapOvr>
  <mc:AlternateContent xmlns:mc="http://schemas.openxmlformats.org/markup-compatibility/2006">
    <mc:Choice xmlns:p14="http://schemas.microsoft.com/office/powerpoint/2010/main" Requires="p14">
      <p:transition p14:dur="10" advTm="19093"/>
    </mc:Choice>
    <mc:Fallback>
      <p:transition advTm="19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2.1|2.1|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TotalTime>
  <Words>470</Words>
  <Application>Microsoft Office PowerPoint</Application>
  <PresentationFormat>Widescreen</PresentationFormat>
  <Paragraphs>49</Paragraphs>
  <Slides>13</Slides>
  <Notes>3</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 </vt:lpstr>
      <vt:lpstr>Oh No, There is a Leak at the Limbus!</vt:lpstr>
      <vt:lpstr>What Type of Leak(s)?</vt:lpstr>
      <vt:lpstr>Why Did This Happen?</vt:lpstr>
      <vt:lpstr>How to Avoid It Next Time</vt:lpstr>
      <vt:lpstr>What NOT to do!</vt:lpstr>
      <vt:lpstr>Why Did This Happen?</vt:lpstr>
      <vt:lpstr>Why Did This Happen?</vt:lpstr>
      <vt:lpstr>Prep for Slit Lamp Procedure</vt:lpstr>
      <vt:lpstr>Instruments for Slit Lamp Procedures</vt:lpstr>
      <vt:lpstr>How to Fix It at the Slit Lamp</vt:lpstr>
      <vt:lpstr>PowerPoint Presentation</vt:lpstr>
      <vt:lpstr>Blebs are Like Babies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Paul Palmberg</dc:creator>
  <cp:lastModifiedBy>Paul Palmberg</cp:lastModifiedBy>
  <cp:revision>3</cp:revision>
  <dcterms:created xsi:type="dcterms:W3CDTF">2020-10-07T14:54:43Z</dcterms:created>
  <dcterms:modified xsi:type="dcterms:W3CDTF">2020-10-16T18:33:06Z</dcterms:modified>
</cp:coreProperties>
</file>