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37" r:id="rId2"/>
    <p:sldId id="630" r:id="rId3"/>
    <p:sldId id="573" r:id="rId4"/>
    <p:sldId id="548" r:id="rId5"/>
    <p:sldId id="627" r:id="rId6"/>
    <p:sldId id="575" r:id="rId7"/>
    <p:sldId id="665" r:id="rId8"/>
    <p:sldId id="576" r:id="rId9"/>
    <p:sldId id="577" r:id="rId10"/>
    <p:sldId id="578" r:id="rId11"/>
    <p:sldId id="579" r:id="rId12"/>
    <p:sldId id="581" r:id="rId13"/>
    <p:sldId id="640" r:id="rId14"/>
    <p:sldId id="621" r:id="rId15"/>
    <p:sldId id="583" r:id="rId16"/>
    <p:sldId id="584" r:id="rId17"/>
    <p:sldId id="585" r:id="rId18"/>
    <p:sldId id="587" r:id="rId19"/>
    <p:sldId id="5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02D3D-174F-48E6-91C5-5DE4DE1A25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69FB5-8944-4893-83D2-A8F70CBA2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6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2A38-87BC-D04C-88F5-23017363670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7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Young</a:t>
            </a:r>
            <a:r>
              <a:rPr lang="en-US" baseline="0" dirty="0"/>
              <a:t> man with glaucoma after PK for </a:t>
            </a:r>
            <a:r>
              <a:rPr lang="en-US" baseline="0" dirty="0" err="1"/>
              <a:t>Acanthamoeba</a:t>
            </a:r>
            <a:r>
              <a:rPr lang="en-US" baseline="0" dirty="0"/>
              <a:t> Keratitis had a MMC </a:t>
            </a:r>
            <a:r>
              <a:rPr lang="en-US" baseline="0" dirty="0" err="1"/>
              <a:t>trabeculectomy</a:t>
            </a:r>
            <a:r>
              <a:rPr lang="en-US" baseline="0" dirty="0"/>
              <a:t> with a poor valve effect.  He noted blurred vision after rubbing the eye two weeks post-op.  I had cut one stitch and he broke the other.  After a month I presented him at Grand Rounds at Bascom Palmer to Don </a:t>
            </a:r>
            <a:r>
              <a:rPr lang="en-US" baseline="0" dirty="0" err="1"/>
              <a:t>Gass</a:t>
            </a:r>
            <a:r>
              <a:rPr lang="en-US" baseline="0" dirty="0"/>
              <a:t>.  After Rounds I spent a lot of time thinking about what to 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2A38-87BC-D04C-88F5-23017363670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91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1.5x</a:t>
            </a:r>
            <a:r>
              <a:rPr lang="en-US" baseline="0" dirty="0"/>
              <a:t>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2A38-87BC-D04C-88F5-23017363670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9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83FDB-45F6-4699-B345-4F3334989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DD4A5-0C76-4767-ABE1-DE4309F40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DDD48-4E12-4535-A9B7-7704D016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3B4E1-3557-4529-8580-68F09B9B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18248-5B9A-4C66-89C8-AF0F0042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8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B300-BAD6-407B-B809-3F614CA21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9ACFA-E08F-47BB-9A0B-1B7A26960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1CA43-6E5C-4264-95CF-31E13357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2FE34-03E1-4039-B887-0D336106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B52DE-5887-436B-B867-0D13949F4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54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0295D9-97C6-4C73-8FAD-FE3AE2FDB4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E88132-301A-4BD2-8A3A-EFEE1D4B3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18066-5D18-48B5-803C-1CCC64A8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DCBF5-F5D5-4C6B-96F8-48C6D7F1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1A57C-D829-456E-8820-FC80E935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466200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97B3-D3B9-41D0-8FD4-BC3DBF05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FD303-03E1-4F71-A1F1-949A0D8BB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CB70F-859D-4977-BD8D-F79F199C8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3CD25-F5FB-4853-8E82-EF58D606E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DC724-8E96-4A42-8560-B84852F4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6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D25D-735A-44F7-B2CB-3405107C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98A7A-C6F7-4970-9602-D6EFE454F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9BE20-7649-4BBF-AC5A-BDDC6CF7E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02ABE-A2DC-49EC-80EC-4D4491F2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07097-B51F-47FE-8500-9158B2A6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2301-16AE-46B7-9590-4B73253E1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E4AFE-E8A6-45C7-8B03-3556B1E72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8040-B1AD-4373-A91C-A3C02D35B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4260C-5F14-4BEC-8A39-1049CFE5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89DA-473E-4FBD-857E-FB7C1D73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623F8-2DFF-4AFE-804D-32727FA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7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CFC48-7EF3-4187-87D5-1FCE09333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32EF3-905C-4C38-A76B-37C0F2913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3DAF8-AAD1-4CD0-8158-34A319B19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0F07B-B117-48EA-BED5-C8227DECC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4EF7D3-FDE2-4F53-A945-6775C5BDF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B78DF2-C0C5-45BB-B339-BB2FD5F7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980695-6C5C-4422-A6FA-975C0438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A496C-9B53-44D8-AA2A-5708488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7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7B074-8295-4885-BC18-967F7565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C9539-F4A3-4281-AFD9-40DD7A23D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DA15C-276C-4E5C-B180-940516C9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E8FAA4-15B6-455C-B4EF-1194EB889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0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A8F39-100D-4B23-A9DD-AB2DB881A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B3C8D1-E5CF-491A-A05D-CE2D2D388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67D0C-B934-42A4-91CE-A445C353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9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91E63-5C8C-4B13-A7F4-238E0E51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58684-F37A-49C6-956A-A31C2D555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AEA5A-48C8-4465-B30B-6710D063A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1EFAD-2096-457F-B36F-626842E4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FE82C-F39A-4F1B-A800-DC7D46070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3A5F5-336F-4777-ACC5-5E518B99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8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6701D-85F5-4665-BDAE-5DCAE7CB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94240-E456-485C-B0C1-E2DDE1932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EEE39-E542-4D8D-A950-465501A36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3C9BF-C7A6-4435-9EE5-E6B14243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F8BE4-EA0A-4905-8899-2437B24C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2FF7F-7B44-4F04-B81B-D9BA9138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4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A81C3-C347-466B-9AD8-725C6F78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FC6AE-FEA2-4AFF-AF1E-FA1993AE2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12803-5DBE-4844-B2A6-EAE10A2EF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339E-A572-4C3D-B25B-33E222E5963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7A11D-ADAF-4ECA-A237-CBE3E79D0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4A2A4-0FCD-49DA-AFA5-39508B7E3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1050C-0715-4D2F-A498-374F120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9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5.m4a"/><Relationship Id="rId7" Type="http://schemas.openxmlformats.org/officeDocument/2006/relationships/image" Target="../media/image11.png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video" Target="file:///C:\001%20video%20clips%20all\Khaw%20MEH%20Titled\bleb%20morph%20eye%20titled.avi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33094" y="1346767"/>
            <a:ext cx="8512935" cy="109515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276" y="5362574"/>
            <a:ext cx="814575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Consultant and Medical Monitor for </a:t>
            </a:r>
            <a:r>
              <a:rPr lang="en-US" b="1" dirty="0" err="1">
                <a:solidFill>
                  <a:srgbClr val="FFFF00"/>
                </a:solidFill>
              </a:rPr>
              <a:t>InnFocus</a:t>
            </a:r>
            <a:r>
              <a:rPr lang="en-US" b="1" dirty="0">
                <a:solidFill>
                  <a:srgbClr val="FFFF00"/>
                </a:solidFill>
              </a:rPr>
              <a:t> Micro Shunt  </a:t>
            </a:r>
            <a:r>
              <a:rPr lang="en-US" b="1" dirty="0">
                <a:solidFill>
                  <a:srgbClr val="00B050"/>
                </a:solidFill>
              </a:rPr>
              <a:t>FDA Clinical Trial</a:t>
            </a:r>
          </a:p>
          <a:p>
            <a:r>
              <a:rPr lang="en-US" b="1" dirty="0">
                <a:solidFill>
                  <a:srgbClr val="FFFF00"/>
                </a:solidFill>
              </a:rPr>
              <a:t>Consultant (unpaid) and trainer for </a:t>
            </a:r>
            <a:r>
              <a:rPr lang="en-US" b="1" dirty="0" err="1">
                <a:solidFill>
                  <a:srgbClr val="FFFF00"/>
                </a:solidFill>
              </a:rPr>
              <a:t>Aurolab</a:t>
            </a:r>
            <a:r>
              <a:rPr lang="en-US" b="1" dirty="0">
                <a:solidFill>
                  <a:srgbClr val="FFFF00"/>
                </a:solidFill>
              </a:rPr>
              <a:t> AADI Clinical Trial</a:t>
            </a:r>
          </a:p>
          <a:p>
            <a:r>
              <a:rPr lang="en-US" b="1" dirty="0">
                <a:solidFill>
                  <a:srgbClr val="FFFF00"/>
                </a:solidFill>
              </a:rPr>
              <a:t>Consultant  and trainer for AqueSys XEN </a:t>
            </a:r>
            <a:r>
              <a:rPr lang="en-US" b="1" dirty="0">
                <a:solidFill>
                  <a:srgbClr val="00B050"/>
                </a:solidFill>
              </a:rPr>
              <a:t>FDA clinical trial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942" y="1912738"/>
            <a:ext cx="18288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159" y="2023494"/>
            <a:ext cx="254158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165" y="285750"/>
            <a:ext cx="11031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Solving Problems in Glaucoma Surgery!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2. Safety-valve trabeculectomy to avoid hypotony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2450" y="4400551"/>
            <a:ext cx="431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Paul Palmberg, MD, PhD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02B90E-F845-4FA5-85C5-CEA15B6F8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5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1"/>
    </mc:Choice>
    <mc:Fallback>
      <p:transition spd="slow" advTm="1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7651" name="Picture 3" descr="fundusfolds_01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B81780-B4E8-4296-9AB6-E88FA157D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0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1"/>
    </mc:Choice>
    <mc:Fallback>
      <p:transition spd="slow" advTm="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50694" y="609600"/>
            <a:ext cx="8803105" cy="115503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Two Sets of Stitches Technique 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to Treat Hypotony Maculopathy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8569" y="2646947"/>
            <a:ext cx="10138610" cy="3936416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altLang="en-US" dirty="0">
                <a:solidFill>
                  <a:schemeClr val="folHlink"/>
                </a:solidFill>
              </a:rPr>
              <a:t> </a:t>
            </a:r>
            <a:r>
              <a:rPr lang="en-US" altLang="en-US" sz="3200" dirty="0">
                <a:solidFill>
                  <a:srgbClr val="FFFF00"/>
                </a:solidFill>
              </a:rPr>
              <a:t>Reset scleral resistance to the target pressure with </a:t>
            </a:r>
            <a:r>
              <a:rPr lang="en-US" altLang="en-US" sz="3200" dirty="0">
                <a:solidFill>
                  <a:srgbClr val="00B050"/>
                </a:solidFill>
              </a:rPr>
              <a:t>first set </a:t>
            </a:r>
            <a:r>
              <a:rPr lang="en-US" altLang="en-US" sz="3200" dirty="0">
                <a:solidFill>
                  <a:srgbClr val="FFFF00"/>
                </a:solidFill>
              </a:rPr>
              <a:t>of flap stitches.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altLang="en-US" sz="3200" dirty="0">
                <a:solidFill>
                  <a:srgbClr val="FFFF00"/>
                </a:solidFill>
              </a:rPr>
              <a:t> Place </a:t>
            </a:r>
            <a:r>
              <a:rPr lang="en-US" altLang="en-US" sz="3200" dirty="0">
                <a:solidFill>
                  <a:srgbClr val="00B050"/>
                </a:solidFill>
              </a:rPr>
              <a:t>second set </a:t>
            </a:r>
            <a:r>
              <a:rPr lang="en-US" altLang="en-US" sz="3200" dirty="0">
                <a:solidFill>
                  <a:srgbClr val="FFFF00"/>
                </a:solidFill>
              </a:rPr>
              <a:t>of flap stitches to raise the IOP to &gt; 20 mm Hg to stretch sclera, </a:t>
            </a:r>
            <a:r>
              <a:rPr lang="en-US" altLang="en-US" sz="3200" dirty="0">
                <a:solidFill>
                  <a:srgbClr val="FF0000"/>
                </a:solidFill>
              </a:rPr>
              <a:t>which takes time</a:t>
            </a:r>
            <a:r>
              <a:rPr lang="en-US" altLang="en-US" sz="3200" dirty="0">
                <a:solidFill>
                  <a:srgbClr val="FFFF00"/>
                </a:solidFill>
              </a:rPr>
              <a:t>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altLang="en-US" sz="3200" dirty="0">
                <a:solidFill>
                  <a:srgbClr val="FFFF00"/>
                </a:solidFill>
              </a:rPr>
              <a:t> Observe resolution of </a:t>
            </a:r>
            <a:r>
              <a:rPr lang="en-US" altLang="en-US" sz="3200" dirty="0" err="1">
                <a:solidFill>
                  <a:srgbClr val="FFFF00"/>
                </a:solidFill>
              </a:rPr>
              <a:t>chorioretinal</a:t>
            </a:r>
            <a:r>
              <a:rPr lang="en-US" altLang="en-US" sz="3200" dirty="0">
                <a:solidFill>
                  <a:srgbClr val="FFFF00"/>
                </a:solidFill>
              </a:rPr>
              <a:t> folds in 1-4 weeks.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altLang="en-US" sz="3200" dirty="0">
                <a:solidFill>
                  <a:srgbClr val="FFFF00"/>
                </a:solidFill>
              </a:rPr>
              <a:t> Laser second set of stitches to achieve target pressure.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E8C5F9-F807-48FF-9C90-3045FE14B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1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04"/>
    </mc:Choice>
    <mc:Fallback>
      <p:transition spd="slow" advTm="49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Scleral  Flap Compression Sutures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332038"/>
            <a:ext cx="8001000" cy="4525962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>
                <a:solidFill>
                  <a:schemeClr val="folHlink"/>
                </a:solidFill>
              </a:rPr>
              <a:t> </a:t>
            </a:r>
            <a:r>
              <a:rPr lang="en-US" altLang="en-US">
                <a:solidFill>
                  <a:srgbClr val="FFFF00"/>
                </a:solidFill>
              </a:rPr>
              <a:t>Consider when additional, tight flap sutures would threaten to produce claw holes or increased astigmatism.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>
                <a:solidFill>
                  <a:srgbClr val="FFFF00"/>
                </a:solidFill>
              </a:rPr>
              <a:t> Two horizontal compression sutures can be used in the two sets of stitches technique.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FD284E-7E74-47E5-859D-1AF8D4F04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2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20"/>
    </mc:Choice>
    <mc:Fallback>
      <p:transition spd="slow" advTm="2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leral flap compression suture 1.5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5105" y="868101"/>
            <a:ext cx="9630137" cy="51160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6D3E12-136A-42AE-AC2A-D556248D1C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1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09"/>
    </mc:Choice>
    <mc:Fallback>
      <p:transition spd="slow" advTm="51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5" objId="2"/>
        <p14:stopEvt time="38517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9699" name="Picture 3" descr="fundushypotony_02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3640" y="5212081"/>
            <a:ext cx="734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“Cat whisker” folds remains, but not in fovea</a:t>
            </a:r>
          </a:p>
        </p:txBody>
      </p:sp>
      <p:sp>
        <p:nvSpPr>
          <p:cNvPr id="3" name="Right Arrow 2"/>
          <p:cNvSpPr/>
          <p:nvPr/>
        </p:nvSpPr>
        <p:spPr bwMode="auto">
          <a:xfrm rot="5400000">
            <a:off x="6230112" y="2295144"/>
            <a:ext cx="1417320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979F37-CD08-4306-95F9-95F2F1370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2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77"/>
    </mc:Choice>
    <mc:Fallback>
      <p:transition spd="slow" advTm="2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457201"/>
            <a:ext cx="8229600" cy="15541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Scleral Patch Grafts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133601"/>
            <a:ext cx="8229600" cy="4144963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sz="3200" dirty="0">
                <a:solidFill>
                  <a:schemeClr val="folHlink"/>
                </a:solidFill>
              </a:rPr>
              <a:t> </a:t>
            </a:r>
            <a:r>
              <a:rPr lang="en-US" altLang="en-US" sz="3200" dirty="0">
                <a:solidFill>
                  <a:srgbClr val="FFFF00"/>
                </a:solidFill>
              </a:rPr>
              <a:t>When the scleral flap is torn or melted, one may create the needed scleral resistance with a suspended patch graft.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sz="3200" dirty="0">
                <a:solidFill>
                  <a:srgbClr val="FFFF00"/>
                </a:solidFill>
              </a:rPr>
              <a:t> The patch graft may be suspended with two horizontal, compressing sutures to treat hypotony maculopathy.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A68D5B-FDA5-430E-933F-59D2408A4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9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41"/>
    </mc:Choice>
    <mc:Fallback>
      <p:transition spd="slow" advTm="18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5" name="Picture 3" descr="scleralpatch_03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731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234A1A-9E64-42D2-B19E-3C2215D25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9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78"/>
    </mc:Choice>
    <mc:Fallback>
      <p:transition spd="slow" advTm="3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4819" name="Picture 3" descr="surgerycompressionstitch_00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C160B4-3524-42C7-902F-734B993AB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6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9"/>
    </mc:Choice>
    <mc:Fallback>
      <p:transition spd="slow" advTm="11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5843" name="Picture 3" descr="revisioncompressionstitch_02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109789-949D-4962-9589-46512766D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2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29"/>
    </mc:Choice>
    <mc:Fallback>
      <p:transition spd="slow" advTm="45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dirty="0">
                <a:solidFill>
                  <a:srgbClr val="FFFF00"/>
                </a:solidFill>
              </a:rPr>
              <a:t>Results of Two Sets of Stitches Technique </a:t>
            </a:r>
            <a:br>
              <a:rPr lang="en-US" altLang="en-US" sz="3600" dirty="0">
                <a:solidFill>
                  <a:srgbClr val="FFFF00"/>
                </a:solidFill>
              </a:rPr>
            </a:br>
            <a:r>
              <a:rPr lang="en-US" altLang="en-US" sz="3600" dirty="0">
                <a:solidFill>
                  <a:srgbClr val="FFFF00"/>
                </a:solidFill>
              </a:rPr>
              <a:t>for Hypotony Maculopathy</a:t>
            </a:r>
            <a:br>
              <a:rPr lang="en-US" altLang="en-US" sz="3600" dirty="0">
                <a:solidFill>
                  <a:srgbClr val="FFFF00"/>
                </a:solidFill>
              </a:rPr>
            </a:br>
            <a:r>
              <a:rPr lang="en-US" altLang="en-US" sz="2400" dirty="0">
                <a:solidFill>
                  <a:srgbClr val="FFFF00"/>
                </a:solidFill>
              </a:rPr>
              <a:t>Done within 6 months of onset</a:t>
            </a: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133601"/>
            <a:ext cx="8229600" cy="4525963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FFFF00"/>
                </a:solidFill>
              </a:rPr>
              <a:t>  39 of 40 cases were improved, from a median of 20/100 to a median of 20/25.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FFFF00"/>
                </a:solidFill>
              </a:rPr>
              <a:t> The mean IOP was adjusted from 2 to 14 mm Hg.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FFFF00"/>
                </a:solidFill>
              </a:rPr>
              <a:t> Two blebs were lost, four patients required medication.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FFFF00"/>
                </a:solidFill>
              </a:rPr>
              <a:t> 38 of 40 cases had resolution of </a:t>
            </a:r>
            <a:r>
              <a:rPr lang="en-US" altLang="en-US" sz="2400" dirty="0" err="1">
                <a:solidFill>
                  <a:srgbClr val="FFFF00"/>
                </a:solidFill>
              </a:rPr>
              <a:t>metamorphopsia</a:t>
            </a:r>
            <a:r>
              <a:rPr lang="en-US" altLang="en-US" sz="2400" dirty="0">
                <a:solidFill>
                  <a:srgbClr val="FFFF00"/>
                </a:solidFill>
              </a:rPr>
              <a:t>. 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FFFF00"/>
                </a:solidFill>
              </a:rPr>
              <a:t> No patient lost fixation or suffered notable visual field loss progression from the period of elevated IOP.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endParaRPr lang="en-US" altLang="en-US" sz="24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FA1D04-34D1-4E91-BF8E-5E392E00E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4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58"/>
    </mc:Choice>
    <mc:Fallback>
      <p:transition spd="slow" advTm="78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1860330" y="76200"/>
            <a:ext cx="9518869" cy="1143000"/>
          </a:xfrm>
        </p:spPr>
        <p:txBody>
          <a:bodyPr/>
          <a:lstStyle/>
          <a:p>
            <a:r>
              <a:rPr lang="en-US" altLang="en-US" b="0" dirty="0">
                <a:solidFill>
                  <a:srgbClr val="FFFF00"/>
                </a:solidFill>
                <a:effectLst/>
                <a:latin typeface="Times New Roman" pitchFamily="18" charset="0"/>
              </a:rPr>
              <a:t>MMC or 5-FU can give us low IOP</a:t>
            </a:r>
          </a:p>
        </p:txBody>
      </p:sp>
      <p:sp>
        <p:nvSpPr>
          <p:cNvPr id="6891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1524000"/>
            <a:ext cx="3810000" cy="45720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latin typeface="Times New Roman" pitchFamily="18" charset="0"/>
              </a:rPr>
              <a:t>We can reduce post-op healing and get lower pressures.</a:t>
            </a:r>
          </a:p>
          <a:p>
            <a:r>
              <a:rPr lang="en-US" altLang="en-US" dirty="0">
                <a:solidFill>
                  <a:srgbClr val="FFFF00"/>
                </a:solidFill>
                <a:latin typeface="Times New Roman" pitchFamily="18" charset="0"/>
              </a:rPr>
              <a:t>What is the cost in serious side effects,   bleb problems and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</a:rPr>
              <a:t> hypotony</a:t>
            </a:r>
            <a:r>
              <a:rPr lang="en-US" altLang="en-US" dirty="0">
                <a:solidFill>
                  <a:schemeClr val="tx2"/>
                </a:solidFill>
                <a:latin typeface="Times New Roman" pitchFamily="18" charset="0"/>
              </a:rPr>
              <a:t>?</a:t>
            </a:r>
          </a:p>
          <a:p>
            <a:r>
              <a:rPr lang="en-US" altLang="en-US" dirty="0">
                <a:solidFill>
                  <a:srgbClr val="FFFF00"/>
                </a:solidFill>
                <a:latin typeface="Times New Roman" pitchFamily="18" charset="0"/>
              </a:rPr>
              <a:t>How can we get a discount?</a:t>
            </a:r>
          </a:p>
          <a:p>
            <a:endParaRPr lang="en-US" altLang="en-US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689161" name="Picture 9" descr="fundusfolds_0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447800"/>
            <a:ext cx="2895600" cy="236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9162" name="bleb morph eye titled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3925888"/>
            <a:ext cx="2895600" cy="2322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8978FD-D364-45AA-9D88-8A502E8FE4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934595"/>
      </p:ext>
    </p:extLst>
  </p:cSld>
  <p:clrMapOvr>
    <a:masterClrMapping/>
  </p:clrMapOvr>
  <p:transition spd="med" advTm="2751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89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9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9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89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9162"/>
                  </p:tgtEl>
                </p:cond>
              </p:nextCondLst>
            </p:seq>
            <p:video>
              <p:cMediaNode>
                <p:cTn id="4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89162"/>
                </p:tgtEl>
              </p:cMediaNode>
            </p:video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Hypotony Maculopathy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60884"/>
            <a:ext cx="8458200" cy="4265280"/>
          </a:xfrm>
          <a:solidFill>
            <a:schemeClr val="tx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solidFill>
                  <a:srgbClr val="FFFF00"/>
                </a:solidFill>
              </a:rPr>
              <a:t>MMC and 5-Fluorouracil never cause hypotony!</a:t>
            </a:r>
          </a:p>
          <a:p>
            <a:pPr eaLnBrk="1" hangingPunct="1"/>
            <a:r>
              <a:rPr lang="en-US" altLang="en-US" sz="3200" dirty="0">
                <a:solidFill>
                  <a:srgbClr val="FFFF00"/>
                </a:solidFill>
              </a:rPr>
              <a:t>However, they will certainly preserve whatever hypotony you create!</a:t>
            </a:r>
          </a:p>
          <a:p>
            <a:pPr eaLnBrk="1" hangingPunct="1"/>
            <a:r>
              <a:rPr lang="en-US" altLang="en-US" sz="3200" dirty="0">
                <a:solidFill>
                  <a:srgbClr val="FFFF00"/>
                </a:solidFill>
              </a:rPr>
              <a:t>Hypotony may be avoided by using a valve-like incision, when possible, and/or by careful adjustment of the scleral flap resistance </a:t>
            </a:r>
            <a:r>
              <a:rPr lang="en-US" altLang="en-US" sz="3200" dirty="0" err="1">
                <a:solidFill>
                  <a:srgbClr val="33CC33"/>
                </a:solidFill>
              </a:rPr>
              <a:t>intraoperatively</a:t>
            </a:r>
            <a:r>
              <a:rPr lang="en-US" altLang="en-US" sz="3200" dirty="0">
                <a:solidFill>
                  <a:srgbClr val="33CC33"/>
                </a:solidFill>
              </a:rPr>
              <a:t> </a:t>
            </a:r>
            <a:r>
              <a:rPr lang="en-US" altLang="en-US" sz="3200" dirty="0">
                <a:solidFill>
                  <a:srgbClr val="FFFF00"/>
                </a:solidFill>
              </a:rPr>
              <a:t>to set the IOP at equilibrium flow.  </a:t>
            </a:r>
            <a:r>
              <a:rPr lang="en-US" altLang="en-US" sz="3200" dirty="0">
                <a:solidFill>
                  <a:srgbClr val="FF0000"/>
                </a:solidFill>
              </a:rPr>
              <a:t>It works, it’s not voodoo!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9D5F46-800C-429A-9D61-50F8726882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317186"/>
      </p:ext>
    </p:extLst>
  </p:cSld>
  <p:clrMapOvr>
    <a:masterClrMapping/>
  </p:clrMapOvr>
  <p:transition advTm="303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Safety Valve </a:t>
            </a:r>
            <a:r>
              <a:rPr lang="en-US" dirty="0" err="1">
                <a:solidFill>
                  <a:srgbClr val="FFFF00"/>
                </a:solidFill>
              </a:rPr>
              <a:t>Trabeculectomy</a:t>
            </a:r>
            <a:r>
              <a:rPr lang="en-US" dirty="0">
                <a:solidFill>
                  <a:srgbClr val="FFFF00"/>
                </a:solidFill>
              </a:rPr>
              <a:t> with MMC</a:t>
            </a:r>
          </a:p>
        </p:txBody>
      </p:sp>
      <p:pic>
        <p:nvPicPr>
          <p:cNvPr id="5" name="BOB Dr. Palmberg Valve Trabeculectomy Techniqu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6300" y="1877165"/>
            <a:ext cx="5377043" cy="3665076"/>
          </a:xfrm>
        </p:spPr>
      </p:pic>
      <p:sp>
        <p:nvSpPr>
          <p:cNvPr id="6" name="TextBox 5"/>
          <p:cNvSpPr txBox="1"/>
          <p:nvPr/>
        </p:nvSpPr>
        <p:spPr>
          <a:xfrm>
            <a:off x="7421881" y="975361"/>
            <a:ext cx="304799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Advantages: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Avoids hypotony, early and late (when sutures in flap dissolve)—used 1988 on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No iridectomy needed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Less astigmatism as flap sutures are not tight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No device cost</a:t>
            </a:r>
          </a:p>
          <a:p>
            <a:r>
              <a:rPr lang="en-US" sz="2000" dirty="0">
                <a:solidFill>
                  <a:srgbClr val="FFFF00"/>
                </a:solidFill>
              </a:rPr>
              <a:t>Fairly efficient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No net VF loss at mean of 7 years F/U, mean IOP 11 mm Hg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0883" y="6006662"/>
            <a:ext cx="612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                          </a:t>
            </a:r>
            <a:r>
              <a:rPr lang="en-US" dirty="0" err="1">
                <a:solidFill>
                  <a:srgbClr val="FFFF00"/>
                </a:solidFill>
              </a:rPr>
              <a:t>Suner</a:t>
            </a:r>
            <a:r>
              <a:rPr lang="en-US" dirty="0">
                <a:solidFill>
                  <a:srgbClr val="FFFF00"/>
                </a:solidFill>
              </a:rPr>
              <a:t>, et al, </a:t>
            </a:r>
            <a:r>
              <a:rPr lang="en-US" dirty="0" err="1">
                <a:solidFill>
                  <a:srgbClr val="FFFF00"/>
                </a:solidFill>
              </a:rPr>
              <a:t>Ophthalmol</a:t>
            </a:r>
            <a:r>
              <a:rPr lang="en-US" dirty="0">
                <a:solidFill>
                  <a:srgbClr val="FFFF00"/>
                </a:solidFill>
              </a:rPr>
              <a:t> 1997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60BC74-B019-429D-BA19-03AB52BD48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35"/>
    </mc:Choice>
    <mc:Fallback>
      <p:transition spd="slow" advTm="7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2" objId="5"/>
        <p14:stopEvt time="49904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758" y="365125"/>
            <a:ext cx="10329041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The Proof that Intraoperative Adjustment 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                    of IOP Works Fairly Well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453" y="1685652"/>
            <a:ext cx="6564469" cy="492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D76768-48FF-4749-BA79-9CC85D75C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1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5"/>
    </mc:Choice>
    <mc:Fallback>
      <p:transition spd="slow" advTm="1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Reduced Vision from Hypotony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2713038"/>
            <a:ext cx="8229600" cy="41449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sz="3600" dirty="0">
                <a:solidFill>
                  <a:srgbClr val="FFFF00"/>
                </a:solidFill>
              </a:rPr>
              <a:t>Hypotony Maculopathy                       	(with </a:t>
            </a:r>
            <a:r>
              <a:rPr lang="en-US" altLang="en-US" sz="3600" dirty="0" err="1">
                <a:solidFill>
                  <a:srgbClr val="FFFF00"/>
                </a:solidFill>
              </a:rPr>
              <a:t>chorioretinal</a:t>
            </a:r>
            <a:r>
              <a:rPr lang="en-US" altLang="en-US" sz="3600" dirty="0">
                <a:solidFill>
                  <a:srgbClr val="FFFF00"/>
                </a:solidFill>
              </a:rPr>
              <a:t> folds)</a:t>
            </a:r>
          </a:p>
          <a:p>
            <a:pPr eaLnBrk="1" hangingPunct="1">
              <a:buFont typeface="Wingdings" pitchFamily="2" charset="2"/>
              <a:buChar char="q"/>
            </a:pPr>
            <a:endParaRPr lang="en-US" altLang="en-US" sz="36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n-US" altLang="en-US" sz="3600" dirty="0">
                <a:solidFill>
                  <a:srgbClr val="FFFF00"/>
                </a:solidFill>
              </a:rPr>
              <a:t> Variable Refraction 				(without </a:t>
            </a:r>
            <a:r>
              <a:rPr lang="en-US" altLang="en-US" sz="3600" dirty="0" err="1">
                <a:solidFill>
                  <a:srgbClr val="FFFF00"/>
                </a:solidFill>
              </a:rPr>
              <a:t>chorioretinal</a:t>
            </a:r>
            <a:r>
              <a:rPr lang="en-US" altLang="en-US" sz="3600" dirty="0">
                <a:solidFill>
                  <a:srgbClr val="FFFF00"/>
                </a:solidFill>
              </a:rPr>
              <a:t> folds)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728A95-2455-4221-BBA2-E64851205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31"/>
    </mc:Choice>
    <mc:Fallback>
      <p:transition spd="slow" advTm="14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37" y="685802"/>
            <a:ext cx="5410200" cy="434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33011" y="5197641"/>
            <a:ext cx="7748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FIGURE 1. (Top left) Large bleb before the procedure. (Top</a:t>
            </a:r>
          </a:p>
          <a:p>
            <a:r>
              <a:rPr lang="en-US" b="1" dirty="0">
                <a:solidFill>
                  <a:srgbClr val="FFFF00"/>
                </a:solidFill>
              </a:rPr>
              <a:t>right) Suturing by a round, tapered needle with 10-0 nylon</a:t>
            </a:r>
          </a:p>
          <a:p>
            <a:r>
              <a:rPr lang="en-US" b="1" dirty="0">
                <a:solidFill>
                  <a:srgbClr val="FFFF00"/>
                </a:solidFill>
              </a:rPr>
              <a:t>suture. (Bottom left) Just after suturing. (Bottom right) Site of</a:t>
            </a:r>
          </a:p>
          <a:p>
            <a:r>
              <a:rPr lang="en-US" b="1" dirty="0">
                <a:solidFill>
                  <a:srgbClr val="FFFF00"/>
                </a:solidFill>
              </a:rPr>
              <a:t>suture 1 week after the procedure. Note the suture is buried</a:t>
            </a:r>
          </a:p>
          <a:p>
            <a:r>
              <a:rPr lang="en-US" b="1" dirty="0">
                <a:solidFill>
                  <a:srgbClr val="FFFF00"/>
                </a:solidFill>
              </a:rPr>
              <a:t>under the bleb.  </a:t>
            </a:r>
            <a:r>
              <a:rPr lang="en-US" b="1" dirty="0" err="1">
                <a:solidFill>
                  <a:srgbClr val="FFFF00"/>
                </a:solidFill>
              </a:rPr>
              <a:t>Shirato</a:t>
            </a:r>
            <a:r>
              <a:rPr lang="en-US" b="1" dirty="0">
                <a:solidFill>
                  <a:srgbClr val="FFFF00"/>
                </a:solidFill>
              </a:rPr>
              <a:t>, et al, AJO 2004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8BDEE-5F0D-4B41-8C03-983416C94F53}"/>
              </a:ext>
            </a:extLst>
          </p:cNvPr>
          <p:cNvSpPr txBox="1"/>
          <p:nvPr/>
        </p:nvSpPr>
        <p:spPr>
          <a:xfrm>
            <a:off x="1058779" y="962526"/>
            <a:ext cx="40586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When there are no </a:t>
            </a:r>
            <a:r>
              <a:rPr lang="en-US" sz="2800" dirty="0" err="1">
                <a:solidFill>
                  <a:srgbClr val="FFFF00"/>
                </a:solidFill>
              </a:rPr>
              <a:t>chorioretinal</a:t>
            </a:r>
            <a:r>
              <a:rPr lang="en-US" sz="2800" dirty="0">
                <a:solidFill>
                  <a:srgbClr val="FFFF00"/>
                </a:solidFill>
              </a:rPr>
              <a:t> folds, but reduced vision from variable refraction,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re-suturing the scleral flap right through the conjunctiva may suffice!</a:t>
            </a:r>
          </a:p>
          <a:p>
            <a:r>
              <a:rPr lang="en-US" sz="2800" dirty="0">
                <a:solidFill>
                  <a:srgbClr val="FFFF00"/>
                </a:solidFill>
              </a:rPr>
              <a:t>Technique of </a:t>
            </a:r>
            <a:r>
              <a:rPr lang="en-US" sz="2800" dirty="0" err="1">
                <a:solidFill>
                  <a:srgbClr val="FFFF00"/>
                </a:solidFill>
              </a:rPr>
              <a:t>Shirato</a:t>
            </a:r>
            <a:r>
              <a:rPr lang="en-US" sz="2800" dirty="0">
                <a:solidFill>
                  <a:srgbClr val="FFFF00"/>
                </a:solidFill>
              </a:rPr>
              <a:t>, also see </a:t>
            </a:r>
            <a:r>
              <a:rPr lang="en-US" sz="2800" dirty="0" err="1">
                <a:solidFill>
                  <a:srgbClr val="FFFF00"/>
                </a:solidFill>
              </a:rPr>
              <a:t>Eha</a:t>
            </a:r>
            <a:r>
              <a:rPr lang="en-US" sz="2800" dirty="0">
                <a:solidFill>
                  <a:srgbClr val="FFFF00"/>
                </a:solidFill>
              </a:rPr>
              <a:t>, et al, cases.</a:t>
            </a:r>
            <a:r>
              <a:rPr lang="en-US" sz="1400" dirty="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08495A-E524-486F-B716-8CA23CAFA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7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34"/>
    </mc:Choice>
    <mc:Fallback>
      <p:transition spd="slow" advTm="55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>
                <a:solidFill>
                  <a:srgbClr val="FFFF00"/>
                </a:solidFill>
              </a:rPr>
              <a:t>But When Hypotony Maculopathy with </a:t>
            </a:r>
            <a:r>
              <a:rPr lang="en-US" altLang="en-US" sz="3600" dirty="0" err="1">
                <a:solidFill>
                  <a:srgbClr val="FFFF00"/>
                </a:solidFill>
              </a:rPr>
              <a:t>Chorioretinal</a:t>
            </a:r>
            <a:r>
              <a:rPr lang="en-US" altLang="en-US" sz="3600" dirty="0">
                <a:solidFill>
                  <a:srgbClr val="FFFF00"/>
                </a:solidFill>
              </a:rPr>
              <a:t> Folds </a:t>
            </a:r>
            <a:br>
              <a:rPr lang="en-US" altLang="en-US" sz="3600" dirty="0">
                <a:solidFill>
                  <a:srgbClr val="FFFF00"/>
                </a:solidFill>
              </a:rPr>
            </a:br>
            <a:r>
              <a:rPr lang="en-US" altLang="en-US" sz="3600" dirty="0">
                <a:solidFill>
                  <a:srgbClr val="FFFF00"/>
                </a:solidFill>
              </a:rPr>
              <a:t>                 Does Happen, You Need to do More!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69432"/>
            <a:ext cx="8229600" cy="4788568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sz="2400" dirty="0">
                <a:solidFill>
                  <a:srgbClr val="FFFF00"/>
                </a:solidFill>
              </a:rPr>
              <a:t>Hypotony maculopathy:  </a:t>
            </a:r>
            <a:r>
              <a:rPr lang="en-US" altLang="en-US" sz="2400" dirty="0" err="1">
                <a:solidFill>
                  <a:srgbClr val="FFFF00"/>
                </a:solidFill>
              </a:rPr>
              <a:t>chorioretinal</a:t>
            </a:r>
            <a:r>
              <a:rPr lang="en-US" altLang="en-US" sz="2400" dirty="0">
                <a:solidFill>
                  <a:srgbClr val="FFFF00"/>
                </a:solidFill>
              </a:rPr>
              <a:t> folds (not CME) affecting the macula (</a:t>
            </a:r>
            <a:r>
              <a:rPr lang="en-US" altLang="en-US" sz="2400" dirty="0" err="1">
                <a:solidFill>
                  <a:srgbClr val="FFFF00"/>
                </a:solidFill>
              </a:rPr>
              <a:t>Dellaporta</a:t>
            </a:r>
            <a:r>
              <a:rPr lang="en-US" altLang="en-US" sz="2400" dirty="0">
                <a:solidFill>
                  <a:srgbClr val="FFFF00"/>
                </a:solidFill>
              </a:rPr>
              <a:t> and </a:t>
            </a:r>
            <a:r>
              <a:rPr lang="en-US" altLang="en-US" sz="2400" dirty="0" err="1">
                <a:solidFill>
                  <a:srgbClr val="FFFF00"/>
                </a:solidFill>
              </a:rPr>
              <a:t>Gass</a:t>
            </a:r>
            <a:r>
              <a:rPr lang="en-US" altLang="en-US" sz="2400" dirty="0">
                <a:solidFill>
                  <a:srgbClr val="FFFF00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FFFF00"/>
                </a:solidFill>
              </a:rPr>
              <a:t>Caused by </a:t>
            </a:r>
            <a:r>
              <a:rPr lang="en-US" altLang="en-US" sz="2400" dirty="0">
                <a:solidFill>
                  <a:srgbClr val="33CC33"/>
                </a:solidFill>
              </a:rPr>
              <a:t>contraction of the elastic sclera </a:t>
            </a:r>
            <a:r>
              <a:rPr lang="en-US" altLang="en-US" sz="2400" dirty="0">
                <a:solidFill>
                  <a:srgbClr val="FFFF00"/>
                </a:solidFill>
              </a:rPr>
              <a:t>in </a:t>
            </a:r>
            <a:r>
              <a:rPr lang="en-US" altLang="en-US" sz="2400" dirty="0" err="1">
                <a:solidFill>
                  <a:srgbClr val="FFFF00"/>
                </a:solidFill>
              </a:rPr>
              <a:t>hypotonous</a:t>
            </a:r>
            <a:r>
              <a:rPr lang="en-US" altLang="en-US" sz="2400" dirty="0">
                <a:solidFill>
                  <a:srgbClr val="FFFF00"/>
                </a:solidFill>
              </a:rPr>
              <a:t> eyes after filtration surgery or </a:t>
            </a:r>
            <a:r>
              <a:rPr lang="en-US" altLang="en-US" sz="2400" dirty="0" err="1">
                <a:solidFill>
                  <a:srgbClr val="FFFF00"/>
                </a:solidFill>
              </a:rPr>
              <a:t>cyclodialysis</a:t>
            </a:r>
            <a:endParaRPr lang="en-US" altLang="en-US" sz="2400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FFFF00"/>
                </a:solidFill>
              </a:rPr>
              <a:t>Risk factors: </a:t>
            </a:r>
            <a:r>
              <a:rPr lang="en-US" altLang="en-US" sz="2400" dirty="0">
                <a:solidFill>
                  <a:srgbClr val="33CC33"/>
                </a:solidFill>
              </a:rPr>
              <a:t>young age (elastic sclera), myopia (thin sclera) </a:t>
            </a:r>
            <a:r>
              <a:rPr lang="en-US" altLang="en-US" sz="2400" dirty="0">
                <a:solidFill>
                  <a:srgbClr val="FFFF00"/>
                </a:solidFill>
              </a:rPr>
              <a:t>and high pre-op pressure going to very low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FFFF00"/>
                </a:solidFill>
              </a:rPr>
              <a:t>Strategy for repair:  Two Sets of Stitches Technique </a:t>
            </a:r>
            <a:r>
              <a:rPr lang="en-US" altLang="en-US" sz="2400" dirty="0" err="1">
                <a:solidFill>
                  <a:srgbClr val="FFFF00"/>
                </a:solidFill>
              </a:rPr>
              <a:t>Suner</a:t>
            </a:r>
            <a:r>
              <a:rPr lang="en-US" altLang="en-US" sz="2400" dirty="0">
                <a:solidFill>
                  <a:srgbClr val="FFFF00"/>
                </a:solidFill>
              </a:rPr>
              <a:t>, et al, Ophthalmology 1997; 104:207-214.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Font typeface="Wingdings" pitchFamily="2" charset="2"/>
              <a:buChar char="q"/>
            </a:pPr>
            <a:r>
              <a:rPr lang="en-US" altLang="en-US" sz="2400" dirty="0">
                <a:solidFill>
                  <a:srgbClr val="FFFF00"/>
                </a:solidFill>
              </a:rPr>
              <a:t>Scleral compression sutures and patch grafts may be needed.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endParaRPr lang="en-US" altLang="en-US" sz="2400" dirty="0">
              <a:solidFill>
                <a:schemeClr val="folHlink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0165D0-7C1C-43F1-94C1-39484103C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3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45"/>
    </mc:Choice>
    <mc:Fallback>
      <p:transition spd="slow" advTm="5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6627" name="Picture 3" descr="fundushypotony_02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D5CAE1-02CB-4AF2-AAFB-6A8A24E93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4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8"/>
    </mc:Choice>
    <mc:Fallback>
      <p:transition spd="slow" advTm="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1|8.4|2.7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6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788</Words>
  <Application>Microsoft Office PowerPoint</Application>
  <PresentationFormat>Widescreen</PresentationFormat>
  <Paragraphs>71</Paragraphs>
  <Slides>19</Slides>
  <Notes>3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 </vt:lpstr>
      <vt:lpstr>MMC or 5-FU can give us low IOP</vt:lpstr>
      <vt:lpstr>Hypotony Maculopathy</vt:lpstr>
      <vt:lpstr>Safety Valve Trabeculectomy with MMC</vt:lpstr>
      <vt:lpstr>The Proof that Intraoperative Adjustment                      of IOP Works Fairly Well</vt:lpstr>
      <vt:lpstr>Reduced Vision from Hypotony</vt:lpstr>
      <vt:lpstr>PowerPoint Presentation</vt:lpstr>
      <vt:lpstr>But When Hypotony Maculopathy with Chorioretinal Folds                   Does Happen, You Need to do More!</vt:lpstr>
      <vt:lpstr>PowerPoint Presentation</vt:lpstr>
      <vt:lpstr>PowerPoint Presentation</vt:lpstr>
      <vt:lpstr>Two Sets of Stitches Technique  to Treat Hypotony Maculopathy</vt:lpstr>
      <vt:lpstr>Scleral  Flap Compression Sutures</vt:lpstr>
      <vt:lpstr>PowerPoint Presentation</vt:lpstr>
      <vt:lpstr>PowerPoint Presentation</vt:lpstr>
      <vt:lpstr>Scleral Patch Grafts</vt:lpstr>
      <vt:lpstr>PowerPoint Presentation</vt:lpstr>
      <vt:lpstr>PowerPoint Presentation</vt:lpstr>
      <vt:lpstr>PowerPoint Presentation</vt:lpstr>
      <vt:lpstr>Results of Two Sets of Stitches Technique  for Hypotony Maculopathy Done within 6 months of onset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Paul Palmberg</dc:creator>
  <cp:lastModifiedBy>Paul Palmberg</cp:lastModifiedBy>
  <cp:revision>6</cp:revision>
  <dcterms:created xsi:type="dcterms:W3CDTF">2020-10-07T00:29:24Z</dcterms:created>
  <dcterms:modified xsi:type="dcterms:W3CDTF">2020-10-15T22:39:05Z</dcterms:modified>
</cp:coreProperties>
</file>