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537" r:id="rId2"/>
    <p:sldId id="256" r:id="rId3"/>
    <p:sldId id="539" r:id="rId4"/>
    <p:sldId id="53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4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6DB08-3B32-4D0D-84BC-2D557B91E773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412C0-5B17-46A4-8E05-EBC634C98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0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2A38-87BC-D04C-88F5-23017363670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74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A4D2F-8667-4D05-AF0F-6A7EC3D95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A1A47-885D-4430-AEC7-DBA5D2F2F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5A12A-D502-4CCC-82B7-DCC75E83A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05F5-1084-4B86-9763-FBBBE06143F9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06B95-3CDC-41D6-8BA5-5E4493A48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C1229-A4EB-42A7-AE67-D80FEA1F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D5DB-31E8-48EE-9201-58D2C2767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90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B367A-791D-4299-8997-0264CAC3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2132F-122A-4217-B970-4A8527444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5B435-3523-4249-94BB-73F8E0409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05F5-1084-4B86-9763-FBBBE06143F9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A8070-DBE4-4AD6-9BD4-81144009C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FE7B3-B52C-48E5-B801-43D01F6A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D5DB-31E8-48EE-9201-58D2C2767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6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902DCD-DA89-4BF2-B58A-17C98E61DE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39D2A-D9AF-4FE4-9D68-0FF658D7A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E297C-8078-4882-B99B-9C475D929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05F5-1084-4B86-9763-FBBBE06143F9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BCCC4-B0F2-486F-BBCE-A32BA861E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84081-4513-4A7C-B897-88AF377C3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D5DB-31E8-48EE-9201-58D2C2767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42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39E6E-CBD1-49A1-A49B-39EF0DB64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27D22-E210-4490-8BCE-D5ABDA863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E1FAD-E082-4028-989B-669163938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05F5-1084-4B86-9763-FBBBE06143F9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6E8B4-55AA-4B02-8268-2A8EABA9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D50AA-ECB0-43FB-A472-494F97531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D5DB-31E8-48EE-9201-58D2C2767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8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E75CC-5CD4-4BE6-924D-5307910AE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39591-5A38-4BA8-95F8-C1B07E19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DA169-ED4F-4AF5-9EE4-AD48EB90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05F5-1084-4B86-9763-FBBBE06143F9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B0FE-9F8F-448B-B49A-457EB5913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81A99-11AE-4B9F-8C16-BB4F3381E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D5DB-31E8-48EE-9201-58D2C2767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09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3DB-7F59-425F-AB64-A09CF6E6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22E2A-E7A7-4A65-85B6-003A78480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53C4E-5BE9-479C-B87D-0A66D14E0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0A878-73F9-4EF7-9E94-064940D79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05F5-1084-4B86-9763-FBBBE06143F9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CE1D9-346B-47AB-B1E4-B8A9CD331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A90A0-209E-4774-9C08-DC26D076F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D5DB-31E8-48EE-9201-58D2C2767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6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738C7-7F49-47D2-A6F9-3296E8C98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13601-3626-4FA8-98D6-CD2ADD7E7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D8D6D-2692-493C-A256-66BF1DE46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93625-8B10-4836-B7AA-815DC948C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E6DB6A-EC18-4A03-9427-C836AB29D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A49862-5E19-44DA-B35A-86714BEFE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05F5-1084-4B86-9763-FBBBE06143F9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CA85E1-B319-4B15-B6B6-D919AF9F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BA77B6-6DE9-4807-AEB2-FC8DDFF3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D5DB-31E8-48EE-9201-58D2C2767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37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396D5-0ECF-448B-88E3-BFB7B8275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8E3EF7-2252-4739-8CCF-FFF6D435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05F5-1084-4B86-9763-FBBBE06143F9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E8FA7-831F-45BF-8C4C-A5058E2FF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8368D-CFC5-4777-A775-A2C493B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D5DB-31E8-48EE-9201-58D2C2767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3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D0EF1D-98B4-46B9-B8D5-BEFA336F6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05F5-1084-4B86-9763-FBBBE06143F9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BBB759-D3A6-4798-BECE-19F13780F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B865A-52D1-4F05-A110-1C4518574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D5DB-31E8-48EE-9201-58D2C2767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96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1B0EB-3BF8-44F9-9ABF-9D2E60DB8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B9E87-6DA4-44C0-A911-B979B1900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8AF6E6-0746-4627-8C5F-A48A0E1AA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5549C-54DC-43DF-B1FE-30C39394C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05F5-1084-4B86-9763-FBBBE06143F9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EBA96-0FBA-4E55-8F0B-405DD9293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00557-86E0-442B-84A3-66570649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D5DB-31E8-48EE-9201-58D2C2767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4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DBDF-13DB-46E5-960D-6E78E4E1A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C0345F-61C5-4D46-8828-50D266B081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BEFF6-5771-4C91-AA66-1CBCAEA97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304A8-6FF6-422E-B69A-A647A8E5E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05F5-1084-4B86-9763-FBBBE06143F9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B8F4C-2E55-4A9A-A040-CD226BED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670DB-DA36-4421-9FA6-5A238A01A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D5DB-31E8-48EE-9201-58D2C2767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6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D39845-A7FF-45A5-96B1-E64BB0CF9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36BD8-20E4-4224-9828-3459081EC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5F198-EB74-4A21-BB67-9706D4AC11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B05F5-1084-4B86-9763-FBBBE06143F9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AC20A-66DF-40C2-9A45-3779225AF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8DDEC-04BC-42FD-8C36-390B5DD17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D5DB-31E8-48EE-9201-58D2C2767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4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833094" y="1346767"/>
            <a:ext cx="8512935" cy="109515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0276" y="5362574"/>
            <a:ext cx="814575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Consultant and Medical Monitor for </a:t>
            </a:r>
            <a:r>
              <a:rPr lang="en-US" b="1" dirty="0" err="1">
                <a:solidFill>
                  <a:srgbClr val="FFFF00"/>
                </a:solidFill>
              </a:rPr>
              <a:t>InnFocus</a:t>
            </a:r>
            <a:r>
              <a:rPr lang="en-US" b="1" dirty="0">
                <a:solidFill>
                  <a:srgbClr val="FFFF00"/>
                </a:solidFill>
              </a:rPr>
              <a:t> Micro Shunt  </a:t>
            </a:r>
            <a:r>
              <a:rPr lang="en-US" b="1" dirty="0">
                <a:solidFill>
                  <a:srgbClr val="00B050"/>
                </a:solidFill>
              </a:rPr>
              <a:t>FDA Clinical Trial</a:t>
            </a:r>
          </a:p>
          <a:p>
            <a:r>
              <a:rPr lang="en-US" b="1" dirty="0">
                <a:solidFill>
                  <a:srgbClr val="FFFF00"/>
                </a:solidFill>
              </a:rPr>
              <a:t>Consultant (unpaid) and trainer for </a:t>
            </a:r>
            <a:r>
              <a:rPr lang="en-US" b="1" dirty="0" err="1">
                <a:solidFill>
                  <a:srgbClr val="FFFF00"/>
                </a:solidFill>
              </a:rPr>
              <a:t>Aurolab</a:t>
            </a:r>
            <a:r>
              <a:rPr lang="en-US" b="1" dirty="0">
                <a:solidFill>
                  <a:srgbClr val="FFFF00"/>
                </a:solidFill>
              </a:rPr>
              <a:t> AADI Clinical Trial</a:t>
            </a:r>
          </a:p>
          <a:p>
            <a:r>
              <a:rPr lang="en-US" b="1" dirty="0">
                <a:solidFill>
                  <a:srgbClr val="FFFF00"/>
                </a:solidFill>
              </a:rPr>
              <a:t>Consultant  and trainer for AqueSys XEN </a:t>
            </a:r>
            <a:r>
              <a:rPr lang="en-US" b="1" dirty="0">
                <a:solidFill>
                  <a:srgbClr val="00B050"/>
                </a:solidFill>
              </a:rPr>
              <a:t>FDA clinical trial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942" y="1912738"/>
            <a:ext cx="18288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24" y="2149618"/>
            <a:ext cx="2541587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7917" y="285750"/>
            <a:ext cx="110989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Solving Problems in Glaucoma Surgery!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</a:rPr>
              <a:t>8. </a:t>
            </a:r>
            <a:r>
              <a:rPr lang="en-US" sz="3600" dirty="0" err="1">
                <a:solidFill>
                  <a:srgbClr val="FFFF00"/>
                </a:solidFill>
              </a:rPr>
              <a:t>Cyclodialysis</a:t>
            </a:r>
            <a:r>
              <a:rPr lang="en-US" sz="3600" dirty="0">
                <a:solidFill>
                  <a:srgbClr val="FFFF00"/>
                </a:solidFill>
              </a:rPr>
              <a:t> Repair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2450" y="4400551"/>
            <a:ext cx="431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Paul Palmberg, MD, PhD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6F54F3-58AD-4A72-8CC5-D70CC8340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57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9"/>
    </mc:Choice>
    <mc:Fallback>
      <p:transition spd="slow" advTm="4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111F66F-058A-48F2-A646-912669881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2600" y="581252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00"/>
                </a:solidFill>
              </a:rPr>
              <a:t>Cyclodialysis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FFFF00"/>
                </a:solidFill>
              </a:rPr>
              <a:t>Repair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A61A88-4566-4398-AD1F-85C5C6C04AB8}"/>
              </a:ext>
            </a:extLst>
          </p:cNvPr>
          <p:cNvSpPr txBox="1"/>
          <p:nvPr/>
        </p:nvSpPr>
        <p:spPr>
          <a:xfrm>
            <a:off x="1289957" y="1485900"/>
            <a:ext cx="92093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Small dialysis—often can use Argon laser to adjacent sclera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Medium dialysis—often can use 10-0 </a:t>
            </a:r>
            <a:r>
              <a:rPr lang="en-US" sz="2800" dirty="0" err="1">
                <a:solidFill>
                  <a:srgbClr val="FFFF00"/>
                </a:solidFill>
              </a:rPr>
              <a:t>prolene</a:t>
            </a:r>
            <a:r>
              <a:rPr lang="en-US" sz="2800" dirty="0">
                <a:solidFill>
                  <a:srgbClr val="FFFF00"/>
                </a:solidFill>
              </a:rPr>
              <a:t> mattress suture 	across the anterior chamber (STC-6 needles) to close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Large </a:t>
            </a:r>
            <a:r>
              <a:rPr lang="en-US" sz="2800" dirty="0" err="1">
                <a:solidFill>
                  <a:srgbClr val="FFFF00"/>
                </a:solidFill>
              </a:rPr>
              <a:t>cyclodialysis</a:t>
            </a:r>
            <a:r>
              <a:rPr lang="en-US" sz="2800" dirty="0">
                <a:solidFill>
                  <a:srgbClr val="FFFF00"/>
                </a:solidFill>
              </a:rPr>
              <a:t>—double scleral flap and direct closure with 	10-0 </a:t>
            </a:r>
            <a:r>
              <a:rPr lang="en-US" sz="2800" dirty="0" err="1">
                <a:solidFill>
                  <a:srgbClr val="FFFF00"/>
                </a:solidFill>
              </a:rPr>
              <a:t>prolene</a:t>
            </a:r>
            <a:r>
              <a:rPr lang="en-US" sz="2800" dirty="0">
                <a:solidFill>
                  <a:srgbClr val="FFFF00"/>
                </a:solidFill>
              </a:rPr>
              <a:t> on a curved needle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Recently described use of a capsular tension ring in the sulcus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C3C1DD-E686-4C5D-ADAA-AEF1D05E2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0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12"/>
    </mc:Choice>
    <mc:Fallback>
      <p:transition spd="slow" advTm="60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111F66F-058A-48F2-A646-912669881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2600" y="581252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00"/>
                </a:solidFill>
              </a:rPr>
              <a:t>Cyclodialysis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FFFF00"/>
                </a:solidFill>
              </a:rPr>
              <a:t>Repair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A61A88-4566-4398-AD1F-85C5C6C04AB8}"/>
              </a:ext>
            </a:extLst>
          </p:cNvPr>
          <p:cNvSpPr txBox="1"/>
          <p:nvPr/>
        </p:nvSpPr>
        <p:spPr>
          <a:xfrm>
            <a:off x="1289957" y="1485900"/>
            <a:ext cx="98134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But here we present an unusual case which illustrated the 	complexities that can arise in special circumstances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A patient with POAG had a trabeculectomy and then </a:t>
            </a:r>
            <a:r>
              <a:rPr lang="en-US" sz="2800" dirty="0" err="1">
                <a:solidFill>
                  <a:srgbClr val="FFFF00"/>
                </a:solidFill>
              </a:rPr>
              <a:t>phaco</a:t>
            </a:r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He developed a rhegmatogenous retinal detachment, 	complicated by a serous choroidal detachment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It did not resolve, and we drained the choroidal, but it recurred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782156-104B-472B-853C-D696BE02E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4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78"/>
    </mc:Choice>
    <mc:Fallback>
      <p:transition spd="slow" advTm="46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2F29-6EE9-4DB8-A4C9-D4B070A4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yclodialysis cleft closure and opening Ahmed">
            <a:hlinkClick r:id="" action="ppaction://media"/>
            <a:extLst>
              <a:ext uri="{FF2B5EF4-FFF2-40B4-BE49-F238E27FC236}">
                <a16:creationId xmlns:a16="http://schemas.microsoft.com/office/drawing/2014/main" id="{22410A3F-1701-47B5-8FC0-BAD21B3925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0894" y="754728"/>
            <a:ext cx="7230306" cy="5422235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6CB8B2-F54A-4E28-A312-ED59CA64D2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2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653"/>
    </mc:Choice>
    <mc:Fallback>
      <p:transition spd="slow" advTm="167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9" objId="4"/>
        <p14:stopEvt time="164779" objId="4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169</Words>
  <Application>Microsoft Office PowerPoint</Application>
  <PresentationFormat>Widescreen</PresentationFormat>
  <Paragraphs>24</Paragraphs>
  <Slides>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Paul Palmberg</dc:creator>
  <cp:lastModifiedBy>Paul Palmberg</cp:lastModifiedBy>
  <cp:revision>4</cp:revision>
  <dcterms:created xsi:type="dcterms:W3CDTF">2020-10-17T00:47:45Z</dcterms:created>
  <dcterms:modified xsi:type="dcterms:W3CDTF">2020-10-17T01:28:04Z</dcterms:modified>
</cp:coreProperties>
</file>