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537" r:id="rId2"/>
    <p:sldId id="625" r:id="rId3"/>
    <p:sldId id="644" r:id="rId4"/>
    <p:sldId id="645" r:id="rId5"/>
    <p:sldId id="667" r:id="rId6"/>
    <p:sldId id="646" r:id="rId7"/>
    <p:sldId id="637" r:id="rId8"/>
    <p:sldId id="668" r:id="rId9"/>
    <p:sldId id="669" r:id="rId10"/>
    <p:sldId id="6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A8954-0322-4600-9031-7E21A2407A3F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AF05D-154A-4F55-8073-4024C23FD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58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2A38-87BC-D04C-88F5-23017363670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47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Reverse chopsticks 1.25x MPEG4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2A38-87BC-D04C-88F5-23017363670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355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Groove Needle Technique 1.75x</a:t>
            </a:r>
            <a:r>
              <a:rPr lang="en-US" baseline="0" dirty="0"/>
              <a:t> speed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2A38-87BC-D04C-88F5-23017363670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633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ABC6E-D393-4EE7-8C01-B7D6DDDB6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89EE6F-FF77-407B-B5D4-A800FD698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046A1-DE96-43F4-9A13-AFC88917D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D434-8DBA-492C-8B8C-D264BF1CAC1E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F7CE1-C30B-41E5-A896-ADC76AA10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5A46E-B303-40B2-BB0C-26A162FFE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5099-DFC2-4BD5-B57A-C4FD53990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08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D1FA2-D393-47DC-99E9-91C153D11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15056B-0FB7-45B4-9A54-86FE4880B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3654F-8987-48DE-967D-F3F0F8214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D434-8DBA-492C-8B8C-D264BF1CAC1E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40A89-292D-49AA-882D-C45EC6B1C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13A57-766E-4504-8A8B-62A0CA52D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5099-DFC2-4BD5-B57A-C4FD53990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52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39DD85-65F6-45AE-8AA5-CA861F2EA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83050-A7A9-45F5-AF95-3BFF36B1CF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E8A45-F4C6-43DE-B4EE-0F662A79B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D434-8DBA-492C-8B8C-D264BF1CAC1E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2390E-AEDF-4B2A-B3BF-C0A9772DD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98DFC-EBF5-47FA-B11F-85588E7DC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5099-DFC2-4BD5-B57A-C4FD53990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68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E31A6-54CA-4FDC-B461-1D554E42A2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39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3C5C3-4D1D-472A-9E4D-4863D7563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11C1F-E90F-4080-8B06-331948391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3B6EF-62E7-4A74-9CF6-B814FCE67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D434-8DBA-492C-8B8C-D264BF1CAC1E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DB2F8-9A74-46B6-BB4A-9069DE837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C3818-4A8B-4E16-935F-63067F28B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5099-DFC2-4BD5-B57A-C4FD53990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4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BB4EF-8E79-42F2-AA1E-E54E2F0DF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EA83C-C3D4-4691-8C4C-93CF61B4E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AABD0-9005-42C8-8430-C090A8EF3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D434-8DBA-492C-8B8C-D264BF1CAC1E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C98EE-B6F1-4483-9F43-AFED8F3F3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D4559-74CF-4516-9C38-2C32A290F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5099-DFC2-4BD5-B57A-C4FD53990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72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3EC1-9A5D-481B-8CBF-4F7EC7987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6B364-976F-4E7C-B267-354D2A0458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DA7997-003F-4757-BCAD-343207C84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313EBD-10D6-423C-A302-B08AA987D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D434-8DBA-492C-8B8C-D264BF1CAC1E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4B6DC1-4E3D-45B7-95D5-B9D08A24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A64D0E-4068-47BA-9DFE-46A09D3F9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5099-DFC2-4BD5-B57A-C4FD53990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15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5B852-E2B3-4992-A51B-53057BCD4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2380B-46CF-4E95-B4E2-0A29690EC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77DAEF-6A50-4AEE-9980-5FE36B4AB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5C26FD-BDC0-4BA2-8467-6B4540133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9218A-2249-4A9D-8C59-462800F44C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6089D5-DE4A-4308-B9B5-B68098A67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D434-8DBA-492C-8B8C-D264BF1CAC1E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F2D169-EA3E-4FBA-8C66-B100D55E6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881F61-BE4B-4BCC-9E9B-2132CB4CB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5099-DFC2-4BD5-B57A-C4FD53990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6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8BE9B-B123-4453-8A69-04A2FFFBC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B7D484-FB9D-443E-86F2-27FCFA69C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D434-8DBA-492C-8B8C-D264BF1CAC1E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2576E2-BB68-4FE5-8382-B7C668464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A754B4-7F5C-44A7-B2A3-C564AF3E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5099-DFC2-4BD5-B57A-C4FD53990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83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7F60CF-0D9A-4CEA-BD3D-BB8B49FA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D434-8DBA-492C-8B8C-D264BF1CAC1E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9833BA-3682-4D80-BC6A-813E1EF79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59D0F-AFF3-40D6-8033-F78EA34BB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5099-DFC2-4BD5-B57A-C4FD53990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71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F73E1-440C-484F-BBB0-A63083453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DBA26-FB52-4181-88B2-F75318883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A075E-2A94-4BEF-A83A-A3697B993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FE8BA-1A14-4E19-A66E-846F54052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D434-8DBA-492C-8B8C-D264BF1CAC1E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53D40-E16B-496C-8136-650A9FF35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CEA345-FB73-43C4-B946-93D8C7988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5099-DFC2-4BD5-B57A-C4FD53990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83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C836E-1FCC-4451-AFEC-74C8CDDE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52436B-D2FE-45B9-8DED-740372915F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589F39-3881-4CE5-8CF3-2713AA915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9F9027-251C-4DF0-BDFC-D2A252D35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D434-8DBA-492C-8B8C-D264BF1CAC1E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717017-A3F8-4049-AE69-4741741A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8242D-466C-4115-B2B3-D3BDFCFD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5099-DFC2-4BD5-B57A-C4FD53990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65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6DA13A-A070-44FF-BC74-F76321E99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50BB8-0237-4AF8-B8F4-E02211E12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8D4D5-B7EE-4CCA-9ACE-6EFB4A79D9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5D434-8DBA-492C-8B8C-D264BF1CAC1E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F40AC-B888-472B-AA98-2F01FD71D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88160-BAA9-417E-8E4B-2F927D889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A5099-DFC2-4BD5-B57A-C4FD53990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61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3.png"/><Relationship Id="rId2" Type="http://schemas.openxmlformats.org/officeDocument/2006/relationships/video" Target="../media/media17.wmv"/><Relationship Id="rId1" Type="http://schemas.microsoft.com/office/2007/relationships/media" Target="../media/media17.wmv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8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4a"/><Relationship Id="rId7" Type="http://schemas.openxmlformats.org/officeDocument/2006/relationships/image" Target="../media/image12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3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3.png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3.png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2.m4a"/><Relationship Id="rId7" Type="http://schemas.openxmlformats.org/officeDocument/2006/relationships/image" Target="../media/image16.png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3.png"/><Relationship Id="rId2" Type="http://schemas.openxmlformats.org/officeDocument/2006/relationships/video" Target="../media/media13.wmv"/><Relationship Id="rId1" Type="http://schemas.microsoft.com/office/2007/relationships/media" Target="../media/media13.wmv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4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3.png"/><Relationship Id="rId2" Type="http://schemas.openxmlformats.org/officeDocument/2006/relationships/video" Target="../media/media15.wmv"/><Relationship Id="rId1" Type="http://schemas.microsoft.com/office/2007/relationships/media" Target="../media/media15.wmv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6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833094" y="1346767"/>
            <a:ext cx="8512935" cy="1095150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0276" y="5362574"/>
            <a:ext cx="8145753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Consultant and Medical Monitor for </a:t>
            </a:r>
            <a:r>
              <a:rPr lang="en-US" b="1" dirty="0" err="1">
                <a:solidFill>
                  <a:srgbClr val="FFFF00"/>
                </a:solidFill>
              </a:rPr>
              <a:t>InnFocus</a:t>
            </a:r>
            <a:r>
              <a:rPr lang="en-US" b="1" dirty="0">
                <a:solidFill>
                  <a:srgbClr val="FFFF00"/>
                </a:solidFill>
              </a:rPr>
              <a:t> Micro Shunt  </a:t>
            </a:r>
            <a:r>
              <a:rPr lang="en-US" b="1" dirty="0">
                <a:solidFill>
                  <a:srgbClr val="00B050"/>
                </a:solidFill>
              </a:rPr>
              <a:t>FDA Clinical Trial</a:t>
            </a:r>
          </a:p>
          <a:p>
            <a:r>
              <a:rPr lang="en-US" b="1" dirty="0">
                <a:solidFill>
                  <a:srgbClr val="FFFF00"/>
                </a:solidFill>
              </a:rPr>
              <a:t>Consultant (unpaid) and trainer for </a:t>
            </a:r>
            <a:r>
              <a:rPr lang="en-US" b="1" dirty="0" err="1">
                <a:solidFill>
                  <a:srgbClr val="FFFF00"/>
                </a:solidFill>
              </a:rPr>
              <a:t>Aurolab</a:t>
            </a:r>
            <a:r>
              <a:rPr lang="en-US" b="1" dirty="0">
                <a:solidFill>
                  <a:srgbClr val="FFFF00"/>
                </a:solidFill>
              </a:rPr>
              <a:t> AADI Clinical Trial</a:t>
            </a:r>
          </a:p>
          <a:p>
            <a:r>
              <a:rPr lang="en-US" b="1" dirty="0">
                <a:solidFill>
                  <a:srgbClr val="FFFF00"/>
                </a:solidFill>
              </a:rPr>
              <a:t>Consultant  and trainer for AqueSys XEN </a:t>
            </a:r>
            <a:r>
              <a:rPr lang="en-US" b="1" dirty="0">
                <a:solidFill>
                  <a:srgbClr val="00B050"/>
                </a:solidFill>
              </a:rPr>
              <a:t>FDA clinical trial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942" y="1912738"/>
            <a:ext cx="182880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159" y="2023494"/>
            <a:ext cx="2541587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2372" y="351064"/>
            <a:ext cx="105645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Solving Problems in Glaucoma Surgery!</a:t>
            </a:r>
          </a:p>
          <a:p>
            <a:pPr algn="ctr"/>
            <a:r>
              <a:rPr lang="en-US" sz="4400" dirty="0">
                <a:solidFill>
                  <a:srgbClr val="FFFF00"/>
                </a:solidFill>
              </a:rPr>
              <a:t>Part 7 Pearls for Safer Tube Surgery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62450" y="4400551"/>
            <a:ext cx="431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Paul Palmberg, MD, PhD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4F4F370-C1C9-4DDD-A093-63E9A1820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5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74"/>
    </mc:Choice>
    <mc:Fallback xmlns="">
      <p:transition spd="slow" advTm="15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OB Tube Enveloped By Iris (48 sec).mpg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9800" y="685800"/>
            <a:ext cx="7848600" cy="5350492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F33D72-2407-45E4-8EA7-56163AB6F8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6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27"/>
    </mc:Choice>
    <mc:Fallback xmlns="">
      <p:transition spd="slow" advTm="80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6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8" objId="3"/>
        <p14:stopEvt time="48840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551" y="274638"/>
            <a:ext cx="8804675" cy="1601128"/>
          </a:xfrm>
        </p:spPr>
        <p:txBody>
          <a:bodyPr>
            <a:noAutofit/>
          </a:bodyPr>
          <a:lstStyle/>
          <a:p>
            <a:r>
              <a:rPr lang="en-US" sz="2400" dirty="0"/>
              <a:t>Conjunctival Flap—Avoiding Bleeding</a:t>
            </a:r>
            <a:br>
              <a:rPr lang="en-US" sz="2400" dirty="0"/>
            </a:br>
            <a:r>
              <a:rPr lang="en-US" sz="2400" dirty="0"/>
              <a:t>Get Under, not into Tenon’s!</a:t>
            </a:r>
            <a:br>
              <a:rPr lang="en-US" sz="2400" dirty="0"/>
            </a:br>
            <a:r>
              <a:rPr lang="en-US" sz="2400" dirty="0"/>
              <a:t>Tenon’ thickest from 10-2 o’clock above, and from 4 to 8 below</a:t>
            </a:r>
            <a:br>
              <a:rPr lang="en-US" sz="2400" dirty="0"/>
            </a:br>
            <a:r>
              <a:rPr lang="en-US" sz="2400" dirty="0"/>
              <a:t>Sneak under the Border!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01" y="4632767"/>
            <a:ext cx="2207637" cy="1655728"/>
          </a:xfrm>
        </p:spPr>
      </p:pic>
      <p:pic>
        <p:nvPicPr>
          <p:cNvPr id="7170" name="Picture 2" descr="C:\Users\Paul\Documents\conjunctival opening and closing005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72" y="4514319"/>
            <a:ext cx="2448035" cy="183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Paul\Documents\conjunctival opening and closing002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332" y="1875767"/>
            <a:ext cx="2573669" cy="193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Paul\Documents\conjunctival opening and closing003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839" y="4757195"/>
            <a:ext cx="2124258" cy="159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Paul\Documents\conjunctival opening and closing006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51" y="1896800"/>
            <a:ext cx="2517591" cy="188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Paul\Documents\conjunctival opening and closing007.bm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840" y="2019324"/>
            <a:ext cx="2354257" cy="176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Paul\Documents\conjunctival opening and closing008.bm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636" y="2118756"/>
            <a:ext cx="2221704" cy="166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Paul\Documents\conjunctival opening and closing010.bm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098" y="4536465"/>
            <a:ext cx="2388989" cy="179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4087270-0F32-44BE-B813-6775CCC99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02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08"/>
    </mc:Choice>
    <mc:Fallback>
      <p:transition spd="slow" advTm="24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1" y="274638"/>
            <a:ext cx="827531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Tube Tricks:  How to Avoid Muscle Entrapment with </a:t>
            </a:r>
            <a:r>
              <a:rPr lang="en-US" dirty="0" err="1"/>
              <a:t>Baerveldts</a:t>
            </a:r>
            <a:r>
              <a:rPr lang="en-US" dirty="0"/>
              <a:t>: “Reverse Chopsticks Technique</a:t>
            </a:r>
          </a:p>
        </p:txBody>
      </p:sp>
      <p:pic>
        <p:nvPicPr>
          <p:cNvPr id="4" name="Reverse chopsticks 1.2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43675" y="1600200"/>
            <a:ext cx="7906695" cy="444426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4BD0AFD-9778-441C-8648-8F2EDA0277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3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117"/>
    </mc:Choice>
    <mc:Fallback xmlns="">
      <p:transition spd="slow" advTm="179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065" objId="4"/>
        <p14:triggerEvt type="onClick" time="22065" objId="4"/>
        <p14:pauseEvt time="23269" objId="4"/>
        <p14:triggerEvt type="onClick" time="23269" objId="4"/>
        <p14:resumeEvt time="80645" objId="4"/>
        <p14:triggerEvt type="onClick" time="80645" objId="4"/>
        <p14:stopEvt time="114426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“Bicycle Kick Technique” for Anchoring Glaucoma Implant Plates</a:t>
            </a:r>
          </a:p>
        </p:txBody>
      </p:sp>
      <p:pic>
        <p:nvPicPr>
          <p:cNvPr id="4" name="Everted muscle hook technique 1.25x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7888" y="2000251"/>
            <a:ext cx="7340600" cy="4125913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097DF9-EB24-49C0-9AE2-B17AD3E108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93"/>
    </mc:Choice>
    <mc:Fallback xmlns="">
      <p:transition spd="slow" advTm="125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937" objId="4"/>
        <p14:triggerEvt type="onClick" time="22937" objId="4"/>
        <p14:pauseEvt time="26938" objId="4"/>
        <p14:triggerEvt type="onClick" time="26938" objId="4"/>
        <p14:resumeEvt time="82222" objId="4"/>
        <p14:triggerEvt type="onClick" time="82222" objId="4"/>
        <p14:stopEvt time="123051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Titled) Ligating and Fenestrating 50 se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30621" y="1066800"/>
            <a:ext cx="7042547" cy="4800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214CFE2-7582-49B0-A3B6-9A041037E3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3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463"/>
    </mc:Choice>
    <mc:Fallback xmlns="">
      <p:transition spd="slow" advTm="184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5" objId="2"/>
        <p14:stopEvt time="50800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Tube Trim Bevel Up Technique</a:t>
            </a:r>
          </a:p>
        </p:txBody>
      </p:sp>
      <p:pic>
        <p:nvPicPr>
          <p:cNvPr id="5" name="Tube trim bevel up technique 2x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12570" y="2349900"/>
            <a:ext cx="6253843" cy="3515082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167653C-4AB1-4C46-90F7-B417FD3CA0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1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58"/>
    </mc:Choice>
    <mc:Fallback xmlns="">
      <p:transition spd="slow" advTm="24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7" objId="5"/>
        <p14:stopEvt time="9599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Groove Technique and Side-Bent Needle for Safer Needle Pass and Tube Insertion in </a:t>
            </a:r>
            <a:r>
              <a:rPr lang="en-US" dirty="0" err="1">
                <a:solidFill>
                  <a:srgbClr val="FFFF00"/>
                </a:solidFill>
              </a:rPr>
              <a:t>Phakic</a:t>
            </a:r>
            <a:r>
              <a:rPr lang="en-US" dirty="0">
                <a:solidFill>
                  <a:srgbClr val="FFFF00"/>
                </a:solidFill>
              </a:rPr>
              <a:t> Eyes</a:t>
            </a:r>
          </a:p>
        </p:txBody>
      </p:sp>
      <p:pic>
        <p:nvPicPr>
          <p:cNvPr id="4" name="Grove and bent neddle technique 2x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47888" y="2000251"/>
            <a:ext cx="7340600" cy="4125913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DF1A4C-E183-4FB1-A6ED-02F964CAA6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7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34"/>
    </mc:Choice>
    <mc:Fallback xmlns="">
      <p:transition spd="slow" advTm="95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6" objId="4"/>
        <p14:stopEvt time="47173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(Titled) Slit Lamp Fenestrations.mpg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1200" y="395289"/>
            <a:ext cx="8229600" cy="5610225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659278-C473-41CE-9893-C1EB6E6E03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88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87"/>
    </mc:Choice>
    <mc:Fallback>
      <p:transition spd="slow" advTm="48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0" objId="3"/>
        <p14:stopEvt time="46093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uturelysisBGI.mpg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9363" y="274639"/>
            <a:ext cx="7154862" cy="5851525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B6F71E-0C8A-4399-AC5E-673F450DBF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6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28"/>
    </mc:Choice>
    <mc:Fallback xmlns="">
      <p:transition spd="slow" advTm="76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9" objId="3"/>
        <p14:stopEvt time="26698" objId="3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143</Words>
  <Application>Microsoft Office PowerPoint</Application>
  <PresentationFormat>Widescreen</PresentationFormat>
  <Paragraphs>17</Paragraphs>
  <Slides>10</Slides>
  <Notes>3</Notes>
  <HiddenSlides>2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 </vt:lpstr>
      <vt:lpstr>Conjunctival Flap—Avoiding Bleeding Get Under, not into Tenon’s! Tenon’ thickest from 10-2 o’clock above, and from 4 to 8 below Sneak under the Border!</vt:lpstr>
      <vt:lpstr>Tube Tricks:  How to Avoid Muscle Entrapment with Baerveldts: “Reverse Chopsticks Technique</vt:lpstr>
      <vt:lpstr>“Bicycle Kick Technique” for Anchoring Glaucoma Implant Plates</vt:lpstr>
      <vt:lpstr>PowerPoint Presentation</vt:lpstr>
      <vt:lpstr>Tube Trim Bevel Up Technique</vt:lpstr>
      <vt:lpstr>Groove Technique and Side-Bent Needle for Safer Needle Pass and Tube Insertion in Phakic Eyes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Paul Palmberg</dc:creator>
  <cp:lastModifiedBy>Paul Palmberg</cp:lastModifiedBy>
  <cp:revision>3</cp:revision>
  <dcterms:created xsi:type="dcterms:W3CDTF">2020-10-07T15:17:17Z</dcterms:created>
  <dcterms:modified xsi:type="dcterms:W3CDTF">2020-10-17T02:02:31Z</dcterms:modified>
</cp:coreProperties>
</file>