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537" r:id="rId2"/>
    <p:sldId id="633" r:id="rId3"/>
    <p:sldId id="671" r:id="rId4"/>
    <p:sldId id="690" r:id="rId5"/>
    <p:sldId id="611" r:id="rId6"/>
    <p:sldId id="687" r:id="rId7"/>
    <p:sldId id="688" r:id="rId8"/>
    <p:sldId id="691" r:id="rId9"/>
    <p:sldId id="692" r:id="rId10"/>
    <p:sldId id="693" r:id="rId11"/>
    <p:sldId id="694" r:id="rId12"/>
    <p:sldId id="612" r:id="rId13"/>
    <p:sldId id="616" r:id="rId14"/>
    <p:sldId id="6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10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F8D66-8475-4384-BB4E-ACD497B552BF}" type="datetimeFigureOut">
              <a:rPr lang="en-US" smtClean="0"/>
              <a:t>10/15/2020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078058-9411-4BBA-85E1-C2694A5CB1ED}" type="slidenum">
              <a:rPr lang="en-US" smtClean="0"/>
              <a:t>‹#›</a:t>
            </a:fld>
            <a:endParaRPr lang="en-US"/>
          </a:p>
        </p:txBody>
      </p:sp>
    </p:spTree>
    <p:extLst>
      <p:ext uri="{BB962C8B-B14F-4D97-AF65-F5344CB8AC3E}">
        <p14:creationId xmlns:p14="http://schemas.microsoft.com/office/powerpoint/2010/main" val="157466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92A38-87BC-D04C-88F5-23017363670D}" type="slidenum">
              <a:rPr lang="en-US" smtClean="0"/>
              <a:pPr/>
              <a:t>1</a:t>
            </a:fld>
            <a:endParaRPr lang="en-US" dirty="0"/>
          </a:p>
        </p:txBody>
      </p:sp>
    </p:spTree>
    <p:extLst>
      <p:ext uri="{BB962C8B-B14F-4D97-AF65-F5344CB8AC3E}">
        <p14:creationId xmlns:p14="http://schemas.microsoft.com/office/powerpoint/2010/main" val="421647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E7F0-928B-4B41-AC1E-4A51B522F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1ED1F6-3235-4FC5-A819-1750DF9192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FA031A-3502-43A5-B25B-A00092F24828}"/>
              </a:ext>
            </a:extLst>
          </p:cNvPr>
          <p:cNvSpPr>
            <a:spLocks noGrp="1"/>
          </p:cNvSpPr>
          <p:nvPr>
            <p:ph type="dt" sz="half" idx="10"/>
          </p:nvPr>
        </p:nvSpPr>
        <p:spPr/>
        <p:txBody>
          <a:bodyPr/>
          <a:lstStyle/>
          <a:p>
            <a:fld id="{3B61299D-BFB5-4FF6-A601-EB1DEE759F44}" type="datetimeFigureOut">
              <a:rPr lang="en-US" smtClean="0"/>
              <a:t>10/15/2020</a:t>
            </a:fld>
            <a:endParaRPr lang="en-US"/>
          </a:p>
        </p:txBody>
      </p:sp>
      <p:sp>
        <p:nvSpPr>
          <p:cNvPr id="5" name="Footer Placeholder 4">
            <a:extLst>
              <a:ext uri="{FF2B5EF4-FFF2-40B4-BE49-F238E27FC236}">
                <a16:creationId xmlns:a16="http://schemas.microsoft.com/office/drawing/2014/main" id="{5D98BEEA-97F4-493A-85D8-5EF3C8301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88DE6-2DB2-4096-A0F1-39DAE504ABF8}"/>
              </a:ext>
            </a:extLst>
          </p:cNvPr>
          <p:cNvSpPr>
            <a:spLocks noGrp="1"/>
          </p:cNvSpPr>
          <p:nvPr>
            <p:ph type="sldNum" sz="quarter" idx="12"/>
          </p:nvPr>
        </p:nvSpPr>
        <p:spPr/>
        <p:txBody>
          <a:bodyPr/>
          <a:lstStyle/>
          <a:p>
            <a:fld id="{E21B0DDF-ED23-49D5-B2D6-65CF58B1CA14}" type="slidenum">
              <a:rPr lang="en-US" smtClean="0"/>
              <a:t>‹#›</a:t>
            </a:fld>
            <a:endParaRPr lang="en-US"/>
          </a:p>
        </p:txBody>
      </p:sp>
    </p:spTree>
    <p:extLst>
      <p:ext uri="{BB962C8B-B14F-4D97-AF65-F5344CB8AC3E}">
        <p14:creationId xmlns:p14="http://schemas.microsoft.com/office/powerpoint/2010/main" val="1952334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C665-2B49-43B4-8176-0DA0FA7C93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91DF-E819-4F84-B285-4BDB0948CD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CAB0A-6015-40ED-8DC5-444C98DEDC9B}"/>
              </a:ext>
            </a:extLst>
          </p:cNvPr>
          <p:cNvSpPr>
            <a:spLocks noGrp="1"/>
          </p:cNvSpPr>
          <p:nvPr>
            <p:ph type="dt" sz="half" idx="10"/>
          </p:nvPr>
        </p:nvSpPr>
        <p:spPr/>
        <p:txBody>
          <a:bodyPr/>
          <a:lstStyle/>
          <a:p>
            <a:fld id="{3B61299D-BFB5-4FF6-A601-EB1DEE759F44}" type="datetimeFigureOut">
              <a:rPr lang="en-US" smtClean="0"/>
              <a:t>10/15/2020</a:t>
            </a:fld>
            <a:endParaRPr lang="en-US"/>
          </a:p>
        </p:txBody>
      </p:sp>
      <p:sp>
        <p:nvSpPr>
          <p:cNvPr id="5" name="Footer Placeholder 4">
            <a:extLst>
              <a:ext uri="{FF2B5EF4-FFF2-40B4-BE49-F238E27FC236}">
                <a16:creationId xmlns:a16="http://schemas.microsoft.com/office/drawing/2014/main" id="{CA7B616E-281D-47E2-ABF4-85490C4A4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0BEF33-6B63-42FE-ABD2-F5F815105847}"/>
              </a:ext>
            </a:extLst>
          </p:cNvPr>
          <p:cNvSpPr>
            <a:spLocks noGrp="1"/>
          </p:cNvSpPr>
          <p:nvPr>
            <p:ph type="sldNum" sz="quarter" idx="12"/>
          </p:nvPr>
        </p:nvSpPr>
        <p:spPr/>
        <p:txBody>
          <a:bodyPr/>
          <a:lstStyle/>
          <a:p>
            <a:fld id="{E21B0DDF-ED23-49D5-B2D6-65CF58B1CA14}" type="slidenum">
              <a:rPr lang="en-US" smtClean="0"/>
              <a:t>‹#›</a:t>
            </a:fld>
            <a:endParaRPr lang="en-US"/>
          </a:p>
        </p:txBody>
      </p:sp>
    </p:spTree>
    <p:extLst>
      <p:ext uri="{BB962C8B-B14F-4D97-AF65-F5344CB8AC3E}">
        <p14:creationId xmlns:p14="http://schemas.microsoft.com/office/powerpoint/2010/main" val="3444038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1ECCF-0E3C-4B86-B70D-A8B7A10E36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3C3D99-80CB-460A-B421-73620AEE3B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2924C-1A89-4174-979F-E7B56AB558D6}"/>
              </a:ext>
            </a:extLst>
          </p:cNvPr>
          <p:cNvSpPr>
            <a:spLocks noGrp="1"/>
          </p:cNvSpPr>
          <p:nvPr>
            <p:ph type="dt" sz="half" idx="10"/>
          </p:nvPr>
        </p:nvSpPr>
        <p:spPr/>
        <p:txBody>
          <a:bodyPr/>
          <a:lstStyle/>
          <a:p>
            <a:fld id="{3B61299D-BFB5-4FF6-A601-EB1DEE759F44}" type="datetimeFigureOut">
              <a:rPr lang="en-US" smtClean="0"/>
              <a:t>10/15/2020</a:t>
            </a:fld>
            <a:endParaRPr lang="en-US"/>
          </a:p>
        </p:txBody>
      </p:sp>
      <p:sp>
        <p:nvSpPr>
          <p:cNvPr id="5" name="Footer Placeholder 4">
            <a:extLst>
              <a:ext uri="{FF2B5EF4-FFF2-40B4-BE49-F238E27FC236}">
                <a16:creationId xmlns:a16="http://schemas.microsoft.com/office/drawing/2014/main" id="{9D1DEFC6-C15D-4EAB-8D3D-481FA9384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42991-76D9-419A-8984-DB85EB610D74}"/>
              </a:ext>
            </a:extLst>
          </p:cNvPr>
          <p:cNvSpPr>
            <a:spLocks noGrp="1"/>
          </p:cNvSpPr>
          <p:nvPr>
            <p:ph type="sldNum" sz="quarter" idx="12"/>
          </p:nvPr>
        </p:nvSpPr>
        <p:spPr/>
        <p:txBody>
          <a:bodyPr/>
          <a:lstStyle/>
          <a:p>
            <a:fld id="{E21B0DDF-ED23-49D5-B2D6-65CF58B1CA14}" type="slidenum">
              <a:rPr lang="en-US" smtClean="0"/>
              <a:t>‹#›</a:t>
            </a:fld>
            <a:endParaRPr lang="en-US"/>
          </a:p>
        </p:txBody>
      </p:sp>
    </p:spTree>
    <p:extLst>
      <p:ext uri="{BB962C8B-B14F-4D97-AF65-F5344CB8AC3E}">
        <p14:creationId xmlns:p14="http://schemas.microsoft.com/office/powerpoint/2010/main" val="2041696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D8D0E14-92ED-4499-926F-6C3A83FC6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211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00F8-F17A-431B-AB73-4F9967C009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4414A-FEDE-4222-B389-1BA25AD935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9B0AD-5D5F-41BF-94D8-1AC453F74366}"/>
              </a:ext>
            </a:extLst>
          </p:cNvPr>
          <p:cNvSpPr>
            <a:spLocks noGrp="1"/>
          </p:cNvSpPr>
          <p:nvPr>
            <p:ph type="dt" sz="half" idx="10"/>
          </p:nvPr>
        </p:nvSpPr>
        <p:spPr/>
        <p:txBody>
          <a:bodyPr/>
          <a:lstStyle/>
          <a:p>
            <a:fld id="{3B61299D-BFB5-4FF6-A601-EB1DEE759F44}" type="datetimeFigureOut">
              <a:rPr lang="en-US" smtClean="0"/>
              <a:t>10/15/2020</a:t>
            </a:fld>
            <a:endParaRPr lang="en-US"/>
          </a:p>
        </p:txBody>
      </p:sp>
      <p:sp>
        <p:nvSpPr>
          <p:cNvPr id="5" name="Footer Placeholder 4">
            <a:extLst>
              <a:ext uri="{FF2B5EF4-FFF2-40B4-BE49-F238E27FC236}">
                <a16:creationId xmlns:a16="http://schemas.microsoft.com/office/drawing/2014/main" id="{5BF220B7-6E84-4B39-BD7B-5A6C85C5B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44E0B-BA30-4619-BE5E-155E313BE7BF}"/>
              </a:ext>
            </a:extLst>
          </p:cNvPr>
          <p:cNvSpPr>
            <a:spLocks noGrp="1"/>
          </p:cNvSpPr>
          <p:nvPr>
            <p:ph type="sldNum" sz="quarter" idx="12"/>
          </p:nvPr>
        </p:nvSpPr>
        <p:spPr/>
        <p:txBody>
          <a:bodyPr/>
          <a:lstStyle/>
          <a:p>
            <a:fld id="{E21B0DDF-ED23-49D5-B2D6-65CF58B1CA14}" type="slidenum">
              <a:rPr lang="en-US" smtClean="0"/>
              <a:t>‹#›</a:t>
            </a:fld>
            <a:endParaRPr lang="en-US"/>
          </a:p>
        </p:txBody>
      </p:sp>
    </p:spTree>
    <p:extLst>
      <p:ext uri="{BB962C8B-B14F-4D97-AF65-F5344CB8AC3E}">
        <p14:creationId xmlns:p14="http://schemas.microsoft.com/office/powerpoint/2010/main" val="343476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2623-F4DB-4531-8D36-B46141838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4CA860-EBE8-4300-AACD-3D88A16872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C3CCE7-4678-4CE0-874A-119C652D374A}"/>
              </a:ext>
            </a:extLst>
          </p:cNvPr>
          <p:cNvSpPr>
            <a:spLocks noGrp="1"/>
          </p:cNvSpPr>
          <p:nvPr>
            <p:ph type="dt" sz="half" idx="10"/>
          </p:nvPr>
        </p:nvSpPr>
        <p:spPr/>
        <p:txBody>
          <a:bodyPr/>
          <a:lstStyle/>
          <a:p>
            <a:fld id="{3B61299D-BFB5-4FF6-A601-EB1DEE759F44}" type="datetimeFigureOut">
              <a:rPr lang="en-US" smtClean="0"/>
              <a:t>10/15/2020</a:t>
            </a:fld>
            <a:endParaRPr lang="en-US"/>
          </a:p>
        </p:txBody>
      </p:sp>
      <p:sp>
        <p:nvSpPr>
          <p:cNvPr id="5" name="Footer Placeholder 4">
            <a:extLst>
              <a:ext uri="{FF2B5EF4-FFF2-40B4-BE49-F238E27FC236}">
                <a16:creationId xmlns:a16="http://schemas.microsoft.com/office/drawing/2014/main" id="{77DC0336-BFAB-4165-84EA-9E37C5BC6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6AF18-DF42-4F54-9510-3CF3F677871F}"/>
              </a:ext>
            </a:extLst>
          </p:cNvPr>
          <p:cNvSpPr>
            <a:spLocks noGrp="1"/>
          </p:cNvSpPr>
          <p:nvPr>
            <p:ph type="sldNum" sz="quarter" idx="12"/>
          </p:nvPr>
        </p:nvSpPr>
        <p:spPr/>
        <p:txBody>
          <a:bodyPr/>
          <a:lstStyle/>
          <a:p>
            <a:fld id="{E21B0DDF-ED23-49D5-B2D6-65CF58B1CA14}" type="slidenum">
              <a:rPr lang="en-US" smtClean="0"/>
              <a:t>‹#›</a:t>
            </a:fld>
            <a:endParaRPr lang="en-US"/>
          </a:p>
        </p:txBody>
      </p:sp>
    </p:spTree>
    <p:extLst>
      <p:ext uri="{BB962C8B-B14F-4D97-AF65-F5344CB8AC3E}">
        <p14:creationId xmlns:p14="http://schemas.microsoft.com/office/powerpoint/2010/main" val="413541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260-B2CC-4777-AEE2-0A4823688A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B4DCD7-1DE9-433E-974B-E7E60A71E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A2308-FA38-4F8B-AD3C-8BE605296D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83B98F-8504-4210-A3CB-DEA081117706}"/>
              </a:ext>
            </a:extLst>
          </p:cNvPr>
          <p:cNvSpPr>
            <a:spLocks noGrp="1"/>
          </p:cNvSpPr>
          <p:nvPr>
            <p:ph type="dt" sz="half" idx="10"/>
          </p:nvPr>
        </p:nvSpPr>
        <p:spPr/>
        <p:txBody>
          <a:bodyPr/>
          <a:lstStyle/>
          <a:p>
            <a:fld id="{3B61299D-BFB5-4FF6-A601-EB1DEE759F44}" type="datetimeFigureOut">
              <a:rPr lang="en-US" smtClean="0"/>
              <a:t>10/15/2020</a:t>
            </a:fld>
            <a:endParaRPr lang="en-US"/>
          </a:p>
        </p:txBody>
      </p:sp>
      <p:sp>
        <p:nvSpPr>
          <p:cNvPr id="6" name="Footer Placeholder 5">
            <a:extLst>
              <a:ext uri="{FF2B5EF4-FFF2-40B4-BE49-F238E27FC236}">
                <a16:creationId xmlns:a16="http://schemas.microsoft.com/office/drawing/2014/main" id="{04E3135D-D362-44C4-A561-33339CAC99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291B1-8686-47F1-BC69-90CAD56E863A}"/>
              </a:ext>
            </a:extLst>
          </p:cNvPr>
          <p:cNvSpPr>
            <a:spLocks noGrp="1"/>
          </p:cNvSpPr>
          <p:nvPr>
            <p:ph type="sldNum" sz="quarter" idx="12"/>
          </p:nvPr>
        </p:nvSpPr>
        <p:spPr/>
        <p:txBody>
          <a:bodyPr/>
          <a:lstStyle/>
          <a:p>
            <a:fld id="{E21B0DDF-ED23-49D5-B2D6-65CF58B1CA14}" type="slidenum">
              <a:rPr lang="en-US" smtClean="0"/>
              <a:t>‹#›</a:t>
            </a:fld>
            <a:endParaRPr lang="en-US"/>
          </a:p>
        </p:txBody>
      </p:sp>
    </p:spTree>
    <p:extLst>
      <p:ext uri="{BB962C8B-B14F-4D97-AF65-F5344CB8AC3E}">
        <p14:creationId xmlns:p14="http://schemas.microsoft.com/office/powerpoint/2010/main" val="289245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48052-E27B-4294-A932-EB1BAB08FF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88DD93-3DE2-4704-A5BF-91D4A65F5C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8D220F-F2BB-45B2-B30E-7F1FE5638C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67DEE3-49AC-4450-B056-30BB518122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86894B-BCD4-4E54-A800-AEEDD2AE17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89E194-B93B-4EA6-93C3-9742B7C8C905}"/>
              </a:ext>
            </a:extLst>
          </p:cNvPr>
          <p:cNvSpPr>
            <a:spLocks noGrp="1"/>
          </p:cNvSpPr>
          <p:nvPr>
            <p:ph type="dt" sz="half" idx="10"/>
          </p:nvPr>
        </p:nvSpPr>
        <p:spPr/>
        <p:txBody>
          <a:bodyPr/>
          <a:lstStyle/>
          <a:p>
            <a:fld id="{3B61299D-BFB5-4FF6-A601-EB1DEE759F44}" type="datetimeFigureOut">
              <a:rPr lang="en-US" smtClean="0"/>
              <a:t>10/15/2020</a:t>
            </a:fld>
            <a:endParaRPr lang="en-US"/>
          </a:p>
        </p:txBody>
      </p:sp>
      <p:sp>
        <p:nvSpPr>
          <p:cNvPr id="8" name="Footer Placeholder 7">
            <a:extLst>
              <a:ext uri="{FF2B5EF4-FFF2-40B4-BE49-F238E27FC236}">
                <a16:creationId xmlns:a16="http://schemas.microsoft.com/office/drawing/2014/main" id="{C0D40895-BC4B-4815-AB60-B29FD9B1AB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C0354B-28E2-44D1-9CFC-0A69F0030191}"/>
              </a:ext>
            </a:extLst>
          </p:cNvPr>
          <p:cNvSpPr>
            <a:spLocks noGrp="1"/>
          </p:cNvSpPr>
          <p:nvPr>
            <p:ph type="sldNum" sz="quarter" idx="12"/>
          </p:nvPr>
        </p:nvSpPr>
        <p:spPr/>
        <p:txBody>
          <a:bodyPr/>
          <a:lstStyle/>
          <a:p>
            <a:fld id="{E21B0DDF-ED23-49D5-B2D6-65CF58B1CA14}" type="slidenum">
              <a:rPr lang="en-US" smtClean="0"/>
              <a:t>‹#›</a:t>
            </a:fld>
            <a:endParaRPr lang="en-US"/>
          </a:p>
        </p:txBody>
      </p:sp>
    </p:spTree>
    <p:extLst>
      <p:ext uri="{BB962C8B-B14F-4D97-AF65-F5344CB8AC3E}">
        <p14:creationId xmlns:p14="http://schemas.microsoft.com/office/powerpoint/2010/main" val="950015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B844-449B-4778-870D-D4E2B134AE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A6D080-EECF-4C07-AB7A-E65ECD6E6E8A}"/>
              </a:ext>
            </a:extLst>
          </p:cNvPr>
          <p:cNvSpPr>
            <a:spLocks noGrp="1"/>
          </p:cNvSpPr>
          <p:nvPr>
            <p:ph type="dt" sz="half" idx="10"/>
          </p:nvPr>
        </p:nvSpPr>
        <p:spPr/>
        <p:txBody>
          <a:bodyPr/>
          <a:lstStyle/>
          <a:p>
            <a:fld id="{3B61299D-BFB5-4FF6-A601-EB1DEE759F44}" type="datetimeFigureOut">
              <a:rPr lang="en-US" smtClean="0"/>
              <a:t>10/15/2020</a:t>
            </a:fld>
            <a:endParaRPr lang="en-US"/>
          </a:p>
        </p:txBody>
      </p:sp>
      <p:sp>
        <p:nvSpPr>
          <p:cNvPr id="4" name="Footer Placeholder 3">
            <a:extLst>
              <a:ext uri="{FF2B5EF4-FFF2-40B4-BE49-F238E27FC236}">
                <a16:creationId xmlns:a16="http://schemas.microsoft.com/office/drawing/2014/main" id="{8DD0EAB3-AE6B-4962-8B6B-E564D84179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D8F87D-BC99-4D0B-8853-D45DA6BEC370}"/>
              </a:ext>
            </a:extLst>
          </p:cNvPr>
          <p:cNvSpPr>
            <a:spLocks noGrp="1"/>
          </p:cNvSpPr>
          <p:nvPr>
            <p:ph type="sldNum" sz="quarter" idx="12"/>
          </p:nvPr>
        </p:nvSpPr>
        <p:spPr/>
        <p:txBody>
          <a:bodyPr/>
          <a:lstStyle/>
          <a:p>
            <a:fld id="{E21B0DDF-ED23-49D5-B2D6-65CF58B1CA14}" type="slidenum">
              <a:rPr lang="en-US" smtClean="0"/>
              <a:t>‹#›</a:t>
            </a:fld>
            <a:endParaRPr lang="en-US"/>
          </a:p>
        </p:txBody>
      </p:sp>
    </p:spTree>
    <p:extLst>
      <p:ext uri="{BB962C8B-B14F-4D97-AF65-F5344CB8AC3E}">
        <p14:creationId xmlns:p14="http://schemas.microsoft.com/office/powerpoint/2010/main" val="1810901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72CC4E-2AD7-4D38-B327-B1BA9E346517}"/>
              </a:ext>
            </a:extLst>
          </p:cNvPr>
          <p:cNvSpPr>
            <a:spLocks noGrp="1"/>
          </p:cNvSpPr>
          <p:nvPr>
            <p:ph type="dt" sz="half" idx="10"/>
          </p:nvPr>
        </p:nvSpPr>
        <p:spPr/>
        <p:txBody>
          <a:bodyPr/>
          <a:lstStyle/>
          <a:p>
            <a:fld id="{3B61299D-BFB5-4FF6-A601-EB1DEE759F44}" type="datetimeFigureOut">
              <a:rPr lang="en-US" smtClean="0"/>
              <a:t>10/15/2020</a:t>
            </a:fld>
            <a:endParaRPr lang="en-US"/>
          </a:p>
        </p:txBody>
      </p:sp>
      <p:sp>
        <p:nvSpPr>
          <p:cNvPr id="3" name="Footer Placeholder 2">
            <a:extLst>
              <a:ext uri="{FF2B5EF4-FFF2-40B4-BE49-F238E27FC236}">
                <a16:creationId xmlns:a16="http://schemas.microsoft.com/office/drawing/2014/main" id="{D608D10C-783A-4E68-B352-6C801E43D8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E6C5E8-6107-46E3-B0BA-6DFA3513E375}"/>
              </a:ext>
            </a:extLst>
          </p:cNvPr>
          <p:cNvSpPr>
            <a:spLocks noGrp="1"/>
          </p:cNvSpPr>
          <p:nvPr>
            <p:ph type="sldNum" sz="quarter" idx="12"/>
          </p:nvPr>
        </p:nvSpPr>
        <p:spPr/>
        <p:txBody>
          <a:bodyPr/>
          <a:lstStyle/>
          <a:p>
            <a:fld id="{E21B0DDF-ED23-49D5-B2D6-65CF58B1CA14}" type="slidenum">
              <a:rPr lang="en-US" smtClean="0"/>
              <a:t>‹#›</a:t>
            </a:fld>
            <a:endParaRPr lang="en-US"/>
          </a:p>
        </p:txBody>
      </p:sp>
    </p:spTree>
    <p:extLst>
      <p:ext uri="{BB962C8B-B14F-4D97-AF65-F5344CB8AC3E}">
        <p14:creationId xmlns:p14="http://schemas.microsoft.com/office/powerpoint/2010/main" val="3213484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E1B1-C352-45C7-AC18-5E663EF053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4D8BBE-617D-4C86-9DFC-24F306BD49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53C879-31E3-41F5-9CF1-4AFBB8759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753A3B-DD38-4962-898E-0B4EC0767C54}"/>
              </a:ext>
            </a:extLst>
          </p:cNvPr>
          <p:cNvSpPr>
            <a:spLocks noGrp="1"/>
          </p:cNvSpPr>
          <p:nvPr>
            <p:ph type="dt" sz="half" idx="10"/>
          </p:nvPr>
        </p:nvSpPr>
        <p:spPr/>
        <p:txBody>
          <a:bodyPr/>
          <a:lstStyle/>
          <a:p>
            <a:fld id="{3B61299D-BFB5-4FF6-A601-EB1DEE759F44}" type="datetimeFigureOut">
              <a:rPr lang="en-US" smtClean="0"/>
              <a:t>10/15/2020</a:t>
            </a:fld>
            <a:endParaRPr lang="en-US"/>
          </a:p>
        </p:txBody>
      </p:sp>
      <p:sp>
        <p:nvSpPr>
          <p:cNvPr id="6" name="Footer Placeholder 5">
            <a:extLst>
              <a:ext uri="{FF2B5EF4-FFF2-40B4-BE49-F238E27FC236}">
                <a16:creationId xmlns:a16="http://schemas.microsoft.com/office/drawing/2014/main" id="{ADC18E3E-4413-41D0-B656-662092063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459266-648D-4A3B-B043-E30A1BB05282}"/>
              </a:ext>
            </a:extLst>
          </p:cNvPr>
          <p:cNvSpPr>
            <a:spLocks noGrp="1"/>
          </p:cNvSpPr>
          <p:nvPr>
            <p:ph type="sldNum" sz="quarter" idx="12"/>
          </p:nvPr>
        </p:nvSpPr>
        <p:spPr/>
        <p:txBody>
          <a:bodyPr/>
          <a:lstStyle/>
          <a:p>
            <a:fld id="{E21B0DDF-ED23-49D5-B2D6-65CF58B1CA14}" type="slidenum">
              <a:rPr lang="en-US" smtClean="0"/>
              <a:t>‹#›</a:t>
            </a:fld>
            <a:endParaRPr lang="en-US"/>
          </a:p>
        </p:txBody>
      </p:sp>
    </p:spTree>
    <p:extLst>
      <p:ext uri="{BB962C8B-B14F-4D97-AF65-F5344CB8AC3E}">
        <p14:creationId xmlns:p14="http://schemas.microsoft.com/office/powerpoint/2010/main" val="47235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4A69-58FC-4CF2-9563-289F31D580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6733D2-799D-41AD-A85E-28F1FB0221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FE0E3C-4263-4FDA-BD2E-BBF124AAA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320725-E5FF-4ACA-9BC1-FAD82FED0CA4}"/>
              </a:ext>
            </a:extLst>
          </p:cNvPr>
          <p:cNvSpPr>
            <a:spLocks noGrp="1"/>
          </p:cNvSpPr>
          <p:nvPr>
            <p:ph type="dt" sz="half" idx="10"/>
          </p:nvPr>
        </p:nvSpPr>
        <p:spPr/>
        <p:txBody>
          <a:bodyPr/>
          <a:lstStyle/>
          <a:p>
            <a:fld id="{3B61299D-BFB5-4FF6-A601-EB1DEE759F44}" type="datetimeFigureOut">
              <a:rPr lang="en-US" smtClean="0"/>
              <a:t>10/15/2020</a:t>
            </a:fld>
            <a:endParaRPr lang="en-US"/>
          </a:p>
        </p:txBody>
      </p:sp>
      <p:sp>
        <p:nvSpPr>
          <p:cNvPr id="6" name="Footer Placeholder 5">
            <a:extLst>
              <a:ext uri="{FF2B5EF4-FFF2-40B4-BE49-F238E27FC236}">
                <a16:creationId xmlns:a16="http://schemas.microsoft.com/office/drawing/2014/main" id="{6CEAC08C-AFD1-4DB2-A865-6A73CEE71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35568-154D-4AEC-838C-B666AAFECA16}"/>
              </a:ext>
            </a:extLst>
          </p:cNvPr>
          <p:cNvSpPr>
            <a:spLocks noGrp="1"/>
          </p:cNvSpPr>
          <p:nvPr>
            <p:ph type="sldNum" sz="quarter" idx="12"/>
          </p:nvPr>
        </p:nvSpPr>
        <p:spPr/>
        <p:txBody>
          <a:bodyPr/>
          <a:lstStyle/>
          <a:p>
            <a:fld id="{E21B0DDF-ED23-49D5-B2D6-65CF58B1CA14}" type="slidenum">
              <a:rPr lang="en-US" smtClean="0"/>
              <a:t>‹#›</a:t>
            </a:fld>
            <a:endParaRPr lang="en-US"/>
          </a:p>
        </p:txBody>
      </p:sp>
    </p:spTree>
    <p:extLst>
      <p:ext uri="{BB962C8B-B14F-4D97-AF65-F5344CB8AC3E}">
        <p14:creationId xmlns:p14="http://schemas.microsoft.com/office/powerpoint/2010/main" val="3965270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F23C7-42E1-40D8-A630-C54DFDD01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C04C17-4B03-49E0-8454-77C7C6A8DB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821E4-F390-4939-97B9-DD8E1D9FF2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61299D-BFB5-4FF6-A601-EB1DEE759F44}" type="datetimeFigureOut">
              <a:rPr lang="en-US" smtClean="0"/>
              <a:t>10/15/2020</a:t>
            </a:fld>
            <a:endParaRPr lang="en-US"/>
          </a:p>
        </p:txBody>
      </p:sp>
      <p:sp>
        <p:nvSpPr>
          <p:cNvPr id="5" name="Footer Placeholder 4">
            <a:extLst>
              <a:ext uri="{FF2B5EF4-FFF2-40B4-BE49-F238E27FC236}">
                <a16:creationId xmlns:a16="http://schemas.microsoft.com/office/drawing/2014/main" id="{D9C18C50-8724-49B8-9A31-7F2A6E712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A0EF5D-7E17-4466-91B6-83315FA280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B0DDF-ED23-49D5-B2D6-65CF58B1CA14}" type="slidenum">
              <a:rPr lang="en-US" smtClean="0"/>
              <a:t>‹#›</a:t>
            </a:fld>
            <a:endParaRPr lang="en-US"/>
          </a:p>
        </p:txBody>
      </p:sp>
    </p:spTree>
    <p:extLst>
      <p:ext uri="{BB962C8B-B14F-4D97-AF65-F5344CB8AC3E}">
        <p14:creationId xmlns:p14="http://schemas.microsoft.com/office/powerpoint/2010/main" val="2987259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3.png"/><Relationship Id="rId2" Type="http://schemas.openxmlformats.org/officeDocument/2006/relationships/video" Target="../media/media15.wmv"/><Relationship Id="rId1" Type="http://schemas.microsoft.com/office/2007/relationships/media" Target="../media/media15.wmv"/><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2.xml.rels><?xml version="1.0" encoding="UTF-8" standalone="yes"?>
<Relationships xmlns="http://schemas.openxmlformats.org/package/2006/relationships"><Relationship Id="rId8" Type="http://schemas.openxmlformats.org/officeDocument/2006/relationships/hyperlink" Target="http://www.imdb.com/gallery/ss/0120746/1-3.jpg" TargetMode="External"/><Relationship Id="rId3" Type="http://schemas.openxmlformats.org/officeDocument/2006/relationships/audio" Target="../media/media2.m4a"/><Relationship Id="rId7" Type="http://schemas.openxmlformats.org/officeDocument/2006/relationships/image" Target="../media/image5.jpe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hyperlink" Target="http://www.imdb.com/gallery/ss/0120746/1-5.jpg" TargetMode="External"/><Relationship Id="rId5" Type="http://schemas.openxmlformats.org/officeDocument/2006/relationships/image" Target="../media/image4.jpeg"/><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3.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833094" y="1346767"/>
            <a:ext cx="8512935" cy="1095150"/>
          </a:xfrm>
        </p:spPr>
        <p:txBody>
          <a:bodyPr>
            <a:normAutofit fontScale="90000"/>
          </a:bodyPr>
          <a:lstStyle/>
          <a:p>
            <a:br>
              <a:rPr lang="en-US" dirty="0">
                <a:solidFill>
                  <a:schemeClr val="accent1"/>
                </a:solidFill>
              </a:rPr>
            </a:br>
            <a:endParaRPr lang="en-US" dirty="0">
              <a:solidFill>
                <a:schemeClr val="accent1"/>
              </a:solidFill>
            </a:endParaRPr>
          </a:p>
        </p:txBody>
      </p:sp>
      <p:sp>
        <p:nvSpPr>
          <p:cNvPr id="9" name="TextBox 8"/>
          <p:cNvSpPr txBox="1"/>
          <p:nvPr/>
        </p:nvSpPr>
        <p:spPr>
          <a:xfrm>
            <a:off x="2200276" y="5362574"/>
            <a:ext cx="8145753" cy="923330"/>
          </a:xfrm>
          <a:prstGeom prst="rect">
            <a:avLst/>
          </a:prstGeom>
          <a:noFill/>
          <a:ln>
            <a:solidFill>
              <a:schemeClr val="accent1"/>
            </a:solidFill>
          </a:ln>
        </p:spPr>
        <p:txBody>
          <a:bodyPr wrap="square" rtlCol="0">
            <a:spAutoFit/>
          </a:bodyPr>
          <a:lstStyle/>
          <a:p>
            <a:r>
              <a:rPr lang="en-US" b="1" dirty="0">
                <a:solidFill>
                  <a:srgbClr val="FFFF00"/>
                </a:solidFill>
              </a:rPr>
              <a:t>Consultant and Medical Monitor for </a:t>
            </a:r>
            <a:r>
              <a:rPr lang="en-US" b="1" dirty="0" err="1">
                <a:solidFill>
                  <a:srgbClr val="FFFF00"/>
                </a:solidFill>
              </a:rPr>
              <a:t>InnFocus</a:t>
            </a:r>
            <a:r>
              <a:rPr lang="en-US" b="1" dirty="0">
                <a:solidFill>
                  <a:srgbClr val="FFFF00"/>
                </a:solidFill>
              </a:rPr>
              <a:t> Micro Shunt  </a:t>
            </a:r>
            <a:r>
              <a:rPr lang="en-US" b="1" dirty="0">
                <a:solidFill>
                  <a:srgbClr val="00B050"/>
                </a:solidFill>
              </a:rPr>
              <a:t>FDA Clinical Trial</a:t>
            </a:r>
          </a:p>
          <a:p>
            <a:r>
              <a:rPr lang="en-US" b="1" dirty="0">
                <a:solidFill>
                  <a:srgbClr val="FFFF00"/>
                </a:solidFill>
              </a:rPr>
              <a:t>Consultant (unpaid) and trainer for </a:t>
            </a:r>
            <a:r>
              <a:rPr lang="en-US" b="1" dirty="0" err="1">
                <a:solidFill>
                  <a:srgbClr val="FFFF00"/>
                </a:solidFill>
              </a:rPr>
              <a:t>Aurolab</a:t>
            </a:r>
            <a:r>
              <a:rPr lang="en-US" b="1" dirty="0">
                <a:solidFill>
                  <a:srgbClr val="FFFF00"/>
                </a:solidFill>
              </a:rPr>
              <a:t> AADI Clinical Trial</a:t>
            </a:r>
          </a:p>
          <a:p>
            <a:r>
              <a:rPr lang="en-US" b="1" dirty="0">
                <a:solidFill>
                  <a:srgbClr val="FFFF00"/>
                </a:solidFill>
              </a:rPr>
              <a:t>Consultant  and trainer for AqueSys XEN </a:t>
            </a:r>
            <a:r>
              <a:rPr lang="en-US" b="1" dirty="0">
                <a:solidFill>
                  <a:srgbClr val="00B050"/>
                </a:solidFill>
              </a:rPr>
              <a:t>FDA clinical trial</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942" y="1912738"/>
            <a:ext cx="182880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8159" y="2023494"/>
            <a:ext cx="2541587"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7444" y="285750"/>
            <a:ext cx="10940142" cy="1446550"/>
          </a:xfrm>
          <a:prstGeom prst="rect">
            <a:avLst/>
          </a:prstGeom>
          <a:noFill/>
        </p:spPr>
        <p:txBody>
          <a:bodyPr wrap="square" rtlCol="0">
            <a:spAutoFit/>
          </a:bodyPr>
          <a:lstStyle/>
          <a:p>
            <a:pPr algn="ctr"/>
            <a:r>
              <a:rPr lang="en-US" sz="4400" dirty="0">
                <a:solidFill>
                  <a:srgbClr val="FFFF00"/>
                </a:solidFill>
              </a:rPr>
              <a:t>Solving Problems in Glaucoma Surgery!</a:t>
            </a:r>
          </a:p>
          <a:p>
            <a:pPr algn="ctr"/>
            <a:r>
              <a:rPr lang="en-US" sz="4400" dirty="0">
                <a:solidFill>
                  <a:srgbClr val="FFFF00"/>
                </a:solidFill>
              </a:rPr>
              <a:t>Part 6 Slit Lamp Procedures With a 30g Needle</a:t>
            </a:r>
          </a:p>
        </p:txBody>
      </p:sp>
      <p:sp>
        <p:nvSpPr>
          <p:cNvPr id="4" name="TextBox 3"/>
          <p:cNvSpPr txBox="1"/>
          <p:nvPr/>
        </p:nvSpPr>
        <p:spPr>
          <a:xfrm>
            <a:off x="4362450" y="4400551"/>
            <a:ext cx="4314824" cy="461665"/>
          </a:xfrm>
          <a:prstGeom prst="rect">
            <a:avLst/>
          </a:prstGeom>
          <a:noFill/>
        </p:spPr>
        <p:txBody>
          <a:bodyPr wrap="square" rtlCol="0">
            <a:spAutoFit/>
          </a:bodyPr>
          <a:lstStyle/>
          <a:p>
            <a:r>
              <a:rPr lang="en-US" sz="2400" dirty="0">
                <a:solidFill>
                  <a:srgbClr val="FFFF00"/>
                </a:solidFill>
              </a:rPr>
              <a:t>Paul Palmberg, MD, PhD</a:t>
            </a:r>
          </a:p>
        </p:txBody>
      </p:sp>
      <p:pic>
        <p:nvPicPr>
          <p:cNvPr id="5" name="Audio 4">
            <a:hlinkClick r:id="" action="ppaction://media"/>
            <a:extLst>
              <a:ext uri="{FF2B5EF4-FFF2-40B4-BE49-F238E27FC236}">
                <a16:creationId xmlns:a16="http://schemas.microsoft.com/office/drawing/2014/main" id="{A3F7FE65-C73A-4C24-B904-F7E0F96BB4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9257794"/>
      </p:ext>
    </p:extLst>
  </p:cSld>
  <p:clrMapOvr>
    <a:masterClrMapping/>
  </p:clrMapOvr>
  <mc:AlternateContent xmlns:mc="http://schemas.openxmlformats.org/markup-compatibility/2006">
    <mc:Choice xmlns:p14="http://schemas.microsoft.com/office/powerpoint/2010/main" Requires="p14">
      <p:transition spd="slow" p14:dur="2000" advTm="7498"/>
    </mc:Choice>
    <mc:Fallback>
      <p:transition spd="slow" advTm="7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381000"/>
            <a:ext cx="8305800" cy="6477000"/>
          </a:xfrm>
        </p:spPr>
        <p:txBody>
          <a:bodyPr>
            <a:normAutofit fontScale="55000" lnSpcReduction="20000"/>
          </a:bodyPr>
          <a:lstStyle/>
          <a:p>
            <a:r>
              <a:rPr lang="en-US" sz="4200" dirty="0">
                <a:solidFill>
                  <a:srgbClr val="FFFF00"/>
                </a:solidFill>
              </a:rPr>
              <a:t>Invest </a:t>
            </a:r>
            <a:r>
              <a:rPr lang="en-US" sz="4200" dirty="0" err="1">
                <a:solidFill>
                  <a:srgbClr val="FFFF00"/>
                </a:solidFill>
              </a:rPr>
              <a:t>Ophthalmol</a:t>
            </a:r>
            <a:r>
              <a:rPr lang="en-US" sz="4200" dirty="0">
                <a:solidFill>
                  <a:srgbClr val="FFFF00"/>
                </a:solidFill>
              </a:rPr>
              <a:t> Vis Sci. 1981 Jan;20(1):61-8.</a:t>
            </a:r>
          </a:p>
          <a:p>
            <a:endParaRPr lang="en-US" sz="4200" dirty="0">
              <a:solidFill>
                <a:srgbClr val="FFFF00"/>
              </a:solidFill>
            </a:endParaRPr>
          </a:p>
          <a:p>
            <a:r>
              <a:rPr lang="en-US" sz="4200" dirty="0">
                <a:solidFill>
                  <a:srgbClr val="FFFF00"/>
                </a:solidFill>
              </a:rPr>
              <a:t>Schlemm's canal: the effect of intraocular pressure.</a:t>
            </a:r>
          </a:p>
          <a:p>
            <a:endParaRPr lang="en-US" sz="4200" dirty="0">
              <a:solidFill>
                <a:srgbClr val="FFFF00"/>
              </a:solidFill>
            </a:endParaRPr>
          </a:p>
          <a:p>
            <a:r>
              <a:rPr lang="en-US" sz="4200" dirty="0">
                <a:solidFill>
                  <a:srgbClr val="FFFF00"/>
                </a:solidFill>
              </a:rPr>
              <a:t>Moses RA, </a:t>
            </a:r>
            <a:r>
              <a:rPr lang="en-US" sz="4200" dirty="0" err="1">
                <a:solidFill>
                  <a:srgbClr val="FFFF00"/>
                </a:solidFill>
              </a:rPr>
              <a:t>Grodzki</a:t>
            </a:r>
            <a:r>
              <a:rPr lang="en-US" sz="4200" dirty="0">
                <a:solidFill>
                  <a:srgbClr val="FFFF00"/>
                </a:solidFill>
              </a:rPr>
              <a:t> WJ Jr, Etheridge EL, Wilson CD.</a:t>
            </a:r>
          </a:p>
          <a:p>
            <a:endParaRPr lang="en-US" sz="4200" dirty="0">
              <a:solidFill>
                <a:srgbClr val="FFFF00"/>
              </a:solidFill>
            </a:endParaRPr>
          </a:p>
          <a:p>
            <a:r>
              <a:rPr lang="en-US" sz="4200" dirty="0">
                <a:solidFill>
                  <a:srgbClr val="FFFF00"/>
                </a:solidFill>
              </a:rPr>
              <a:t>Abstract</a:t>
            </a:r>
          </a:p>
          <a:p>
            <a:endParaRPr lang="en-US" sz="4200" dirty="0">
              <a:solidFill>
                <a:srgbClr val="FFFF00"/>
              </a:solidFill>
            </a:endParaRPr>
          </a:p>
          <a:p>
            <a:r>
              <a:rPr lang="en-US" sz="4200" dirty="0">
                <a:solidFill>
                  <a:srgbClr val="FFFF00"/>
                </a:solidFill>
              </a:rPr>
              <a:t>We have shown that in the excised eye when oil in the anterior chamber has made the trabecular mesh impermeable, resistance to circumferential flow along the canal increases moderately as transmural pressure is increased. At the same time, </a:t>
            </a:r>
            <a:r>
              <a:rPr lang="en-US" sz="4200" dirty="0">
                <a:solidFill>
                  <a:srgbClr val="92D050"/>
                </a:solidFill>
              </a:rPr>
              <a:t>resistance to outflow from the canal through the collector channels increases markedly as transmural pressure is increased from low levels to 35 or 40 mm Hg</a:t>
            </a:r>
            <a:r>
              <a:rPr lang="en-US" sz="4200" dirty="0">
                <a:solidFill>
                  <a:srgbClr val="FFFF00"/>
                </a:solidFill>
              </a:rPr>
              <a:t>. We have suggested that the usual primary defect in open-angle glaucoma is reduced facility of the inner canal wall and that </a:t>
            </a:r>
            <a:r>
              <a:rPr lang="en-US" sz="4200" dirty="0">
                <a:solidFill>
                  <a:srgbClr val="92D050"/>
                </a:solidFill>
              </a:rPr>
              <a:t>collapse of the canal with reduction of filtering area and plugging of collector channels is a secondary effect</a:t>
            </a:r>
            <a:r>
              <a:rPr lang="en-US" sz="4200" dirty="0">
                <a:solidFill>
                  <a:srgbClr val="FFFF00"/>
                </a:solidFill>
              </a:rPr>
              <a:t>.</a:t>
            </a:r>
          </a:p>
          <a:p>
            <a:endParaRPr lang="en-US" dirty="0"/>
          </a:p>
        </p:txBody>
      </p:sp>
      <p:pic>
        <p:nvPicPr>
          <p:cNvPr id="2" name="Audio 1">
            <a:hlinkClick r:id="" action="ppaction://media"/>
            <a:extLst>
              <a:ext uri="{FF2B5EF4-FFF2-40B4-BE49-F238E27FC236}">
                <a16:creationId xmlns:a16="http://schemas.microsoft.com/office/drawing/2014/main" id="{98DBB6FC-8F11-462A-A902-7061A7D8C9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2882852"/>
      </p:ext>
    </p:extLst>
  </p:cSld>
  <p:clrMapOvr>
    <a:masterClrMapping/>
  </p:clrMapOvr>
  <mc:AlternateContent xmlns:mc="http://schemas.openxmlformats.org/markup-compatibility/2006">
    <mc:Choice xmlns:p14="http://schemas.microsoft.com/office/powerpoint/2010/main" Requires="p14">
      <p:transition spd="slow" p14:dur="2000" advTm="23381"/>
    </mc:Choice>
    <mc:Fallback>
      <p:transition spd="slow" advTm="23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When is This Worth Trying?</a:t>
            </a:r>
          </a:p>
        </p:txBody>
      </p:sp>
      <p:sp>
        <p:nvSpPr>
          <p:cNvPr id="4" name="TextBox 3"/>
          <p:cNvSpPr txBox="1"/>
          <p:nvPr/>
        </p:nvSpPr>
        <p:spPr>
          <a:xfrm>
            <a:off x="2362200" y="1524000"/>
            <a:ext cx="7696200"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FF00"/>
                </a:solidFill>
              </a:rPr>
              <a:t>In cases in which the initial cause is gone:               I have seen three similar cases to this one</a:t>
            </a:r>
          </a:p>
          <a:p>
            <a:pPr marL="457200" indent="-457200">
              <a:buFont typeface="Arial" panose="020B0604020202020204" pitchFamily="34" charset="0"/>
              <a:buChar char="•"/>
            </a:pPr>
            <a:endParaRPr lang="en-US" sz="2800" dirty="0">
              <a:solidFill>
                <a:srgbClr val="FFFF00"/>
              </a:solidFill>
            </a:endParaRPr>
          </a:p>
          <a:p>
            <a:pPr marL="457200" indent="-457200">
              <a:buFont typeface="Arial" panose="020B0604020202020204" pitchFamily="34" charset="0"/>
              <a:buChar char="•"/>
            </a:pPr>
            <a:r>
              <a:rPr lang="en-US" sz="2800" dirty="0">
                <a:solidFill>
                  <a:srgbClr val="FFFF00"/>
                </a:solidFill>
              </a:rPr>
              <a:t>30g needle paracentesis is the best way of lowering the IOP in acute angle closure when corneal edema precludes easy LPI</a:t>
            </a:r>
          </a:p>
          <a:p>
            <a:pPr marL="457200" indent="-457200">
              <a:buFont typeface="Arial" panose="020B0604020202020204" pitchFamily="34" charset="0"/>
              <a:buChar char="•"/>
            </a:pPr>
            <a:endParaRPr lang="en-US" sz="2800" dirty="0">
              <a:solidFill>
                <a:srgbClr val="FFFF00"/>
              </a:solidFill>
            </a:endParaRPr>
          </a:p>
          <a:p>
            <a:pPr marL="457200" indent="-457200">
              <a:buFont typeface="Arial" panose="020B0604020202020204" pitchFamily="34" charset="0"/>
              <a:buChar char="•"/>
            </a:pPr>
            <a:r>
              <a:rPr lang="en-US" sz="2800" dirty="0">
                <a:solidFill>
                  <a:srgbClr val="FFFF00"/>
                </a:solidFill>
              </a:rPr>
              <a:t>30g needle paracentesis is also useful to lower IOP when meds will not in POAG, as some are then controlled, and others at least are operated upon after a few days at a lower pressure. </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3B57434-6E49-46CE-93D8-48950A91793C}"/>
                  </a:ext>
                </a:extLst>
              </p:cNvPr>
              <p:cNvGraphicFramePr>
                <a:graphicFrameLocks noChangeAspect="1"/>
              </p:cNvGraphicFramePr>
              <p:nvPr/>
            </p:nvGraphicFramePr>
            <p:xfrm>
              <a:off x="-3694814" y="4692945"/>
              <a:ext cx="2286000" cy="1714500"/>
            </p:xfrm>
            <a:graphic>
              <a:graphicData uri="http://schemas.microsoft.com/office/powerpoint/2016/slidezoom">
                <pslz:sldZm>
                  <pslz:sldZmObj sldId="623" cId="3734831149">
                    <pslz:zmPr id="{FA189E34-EA1D-4241-A19E-2405F0B1D9BE}"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D3B57434-6E49-46CE-93D8-48950A91793C}"/>
                  </a:ext>
                </a:extLst>
              </p:cNvPr>
              <p:cNvPicPr>
                <a:picLocks noGrp="1" noRot="1" noChangeAspect="1" noMove="1" noResize="1" noEditPoints="1" noAdjustHandles="1" noChangeArrowheads="1" noChangeShapeType="1"/>
              </p:cNvPicPr>
              <p:nvPr/>
            </p:nvPicPr>
            <p:blipFill>
              <a:blip r:embed="rId5"/>
              <a:stretch>
                <a:fillRect/>
              </a:stretch>
            </p:blipFill>
            <p:spPr>
              <a:xfrm>
                <a:off x="-3694814" y="4692945"/>
                <a:ext cx="2286000" cy="1714500"/>
              </a:xfrm>
              <a:prstGeom prst="rect">
                <a:avLst/>
              </a:prstGeom>
              <a:ln w="3175">
                <a:solidFill>
                  <a:prstClr val="ltGray"/>
                </a:solidFill>
              </a:ln>
            </p:spPr>
          </p:pic>
        </mc:Fallback>
      </mc:AlternateContent>
      <p:pic>
        <p:nvPicPr>
          <p:cNvPr id="3" name="Audio 2">
            <a:hlinkClick r:id="" action="ppaction://media"/>
            <a:extLst>
              <a:ext uri="{FF2B5EF4-FFF2-40B4-BE49-F238E27FC236}">
                <a16:creationId xmlns:a16="http://schemas.microsoft.com/office/drawing/2014/main" id="{ECB7A271-216E-401B-A027-48F4B45310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2279066"/>
      </p:ext>
    </p:extLst>
  </p:cSld>
  <p:clrMapOvr>
    <a:masterClrMapping/>
  </p:clrMapOvr>
  <mc:AlternateContent xmlns:mc="http://schemas.openxmlformats.org/markup-compatibility/2006">
    <mc:Choice xmlns:p14="http://schemas.microsoft.com/office/powerpoint/2010/main" Requires="p14">
      <p:transition spd="slow" p14:dur="2000" advTm="32236"/>
    </mc:Choice>
    <mc:Fallback>
      <p:transition spd="slow" advTm="3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solidFill>
                  <a:srgbClr val="FFFF00"/>
                </a:solidFill>
              </a:rPr>
              <a:t>30g Needle Tool </a:t>
            </a:r>
          </a:p>
        </p:txBody>
      </p:sp>
      <p:pic>
        <p:nvPicPr>
          <p:cNvPr id="10243" name="Picture 3" descr="Needling blebs video 001_000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t="39999"/>
          <a:stretch>
            <a:fillRect/>
          </a:stretch>
        </p:blipFill>
        <p:spPr>
          <a:xfrm>
            <a:off x="4191000" y="4419600"/>
            <a:ext cx="3352800"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Picture 4" descr="Second bend of needle with blade breake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553200" y="1447800"/>
            <a:ext cx="2914650"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5"/>
          <p:cNvSpPr>
            <a:spLocks noChangeArrowheads="1"/>
          </p:cNvSpPr>
          <p:nvPr/>
        </p:nvSpPr>
        <p:spPr bwMode="auto">
          <a:xfrm>
            <a:off x="-4238625" y="3244851"/>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a:solidFill>
                  <a:srgbClr val="FFFF00"/>
                </a:solidFill>
              </a:rPr>
              <a:t>.</a:t>
            </a:r>
          </a:p>
        </p:txBody>
      </p:sp>
      <p:pic>
        <p:nvPicPr>
          <p:cNvPr id="10246" name="Picture 6" descr="Bending needle with blade breake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2362200" y="1447801"/>
            <a:ext cx="2916238"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7" name="Text Box 7"/>
          <p:cNvSpPr txBox="1">
            <a:spLocks noChangeArrowheads="1"/>
          </p:cNvSpPr>
          <p:nvPr/>
        </p:nvSpPr>
        <p:spPr bwMode="auto">
          <a:xfrm>
            <a:off x="2819400" y="3581400"/>
            <a:ext cx="281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fontAlgn="base" hangingPunct="1">
              <a:spcBef>
                <a:spcPct val="50000"/>
              </a:spcBef>
              <a:spcAft>
                <a:spcPct val="0"/>
              </a:spcAft>
            </a:pPr>
            <a:r>
              <a:rPr lang="en-US" sz="1800"/>
              <a:t>Fig a.  Bend back 30 degrees at hub of needle</a:t>
            </a:r>
          </a:p>
        </p:txBody>
      </p:sp>
      <p:sp>
        <p:nvSpPr>
          <p:cNvPr id="10248" name="Text Box 8"/>
          <p:cNvSpPr txBox="1">
            <a:spLocks noChangeArrowheads="1"/>
          </p:cNvSpPr>
          <p:nvPr/>
        </p:nvSpPr>
        <p:spPr bwMode="auto">
          <a:xfrm>
            <a:off x="6324600" y="3581400"/>
            <a:ext cx="358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algn="ctr" eaLnBrk="1" fontAlgn="base" hangingPunct="1">
              <a:spcBef>
                <a:spcPct val="50000"/>
              </a:spcBef>
              <a:spcAft>
                <a:spcPct val="0"/>
              </a:spcAft>
            </a:pPr>
            <a:r>
              <a:rPr lang="en-US" sz="1800"/>
              <a:t>Fig b. Bend forward 60 degrees a few mm from the hub </a:t>
            </a:r>
          </a:p>
        </p:txBody>
      </p:sp>
      <p:sp>
        <p:nvSpPr>
          <p:cNvPr id="10249" name="Rectangle 9"/>
          <p:cNvSpPr>
            <a:spLocks noChangeArrowheads="1"/>
          </p:cNvSpPr>
          <p:nvPr/>
        </p:nvSpPr>
        <p:spPr bwMode="auto">
          <a:xfrm rot="-2638251">
            <a:off x="3236913" y="5989638"/>
            <a:ext cx="1947862" cy="228600"/>
          </a:xfrm>
          <a:prstGeom prst="rect">
            <a:avLst/>
          </a:prstGeom>
          <a:solidFill>
            <a:schemeClr val="bg1"/>
          </a:solidFill>
          <a:ln w="635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srgbClr val="FFFF00"/>
              </a:solidFill>
            </a:endParaRPr>
          </a:p>
        </p:txBody>
      </p:sp>
      <p:sp>
        <p:nvSpPr>
          <p:cNvPr id="10250" name="Oval 10"/>
          <p:cNvSpPr>
            <a:spLocks noChangeArrowheads="1"/>
          </p:cNvSpPr>
          <p:nvPr/>
        </p:nvSpPr>
        <p:spPr bwMode="auto">
          <a:xfrm rot="2780700">
            <a:off x="4784725" y="5294313"/>
            <a:ext cx="153988" cy="373062"/>
          </a:xfrm>
          <a:prstGeom prst="ellipse">
            <a:avLst/>
          </a:prstGeom>
          <a:solidFill>
            <a:srgbClr val="996633"/>
          </a:solidFill>
          <a:ln w="76200">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srgbClr val="FFFF00"/>
              </a:solidFill>
            </a:endParaRPr>
          </a:p>
        </p:txBody>
      </p:sp>
      <p:sp>
        <p:nvSpPr>
          <p:cNvPr id="10251" name="Rectangle 11"/>
          <p:cNvSpPr>
            <a:spLocks noChangeArrowheads="1"/>
          </p:cNvSpPr>
          <p:nvPr/>
        </p:nvSpPr>
        <p:spPr bwMode="auto">
          <a:xfrm rot="2902981">
            <a:off x="4622801" y="5360989"/>
            <a:ext cx="225425" cy="479425"/>
          </a:xfrm>
          <a:prstGeom prst="rect">
            <a:avLst/>
          </a:prstGeom>
          <a:solidFill>
            <a:srgbClr val="996633"/>
          </a:solidFill>
          <a:ln w="3175">
            <a:solidFill>
              <a:srgbClr val="99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srgbClr val="FFFF00"/>
              </a:solidFill>
            </a:endParaRPr>
          </a:p>
        </p:txBody>
      </p:sp>
      <p:sp>
        <p:nvSpPr>
          <p:cNvPr id="10252" name="Rectangle 12"/>
          <p:cNvSpPr>
            <a:spLocks noChangeArrowheads="1"/>
          </p:cNvSpPr>
          <p:nvPr/>
        </p:nvSpPr>
        <p:spPr bwMode="auto">
          <a:xfrm rot="-706098">
            <a:off x="4352926" y="3033714"/>
            <a:ext cx="682625" cy="325437"/>
          </a:xfrm>
          <a:prstGeom prst="rect">
            <a:avLst/>
          </a:prstGeom>
          <a:solidFill>
            <a:schemeClr val="tx1"/>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0253" name="Rectangle 13"/>
          <p:cNvSpPr>
            <a:spLocks noChangeArrowheads="1"/>
          </p:cNvSpPr>
          <p:nvPr/>
        </p:nvSpPr>
        <p:spPr bwMode="auto">
          <a:xfrm>
            <a:off x="8458200" y="3124200"/>
            <a:ext cx="609600" cy="228600"/>
          </a:xfrm>
          <a:prstGeom prst="rect">
            <a:avLst/>
          </a:prstGeom>
          <a:solidFill>
            <a:schemeClr val="tx1"/>
          </a:solidFill>
          <a:ln w="762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srgbClr val="FFFF00"/>
              </a:solidFill>
            </a:endParaRPr>
          </a:p>
        </p:txBody>
      </p:sp>
      <p:sp>
        <p:nvSpPr>
          <p:cNvPr id="10254" name="Text Box 14"/>
          <p:cNvSpPr txBox="1">
            <a:spLocks noChangeArrowheads="1"/>
          </p:cNvSpPr>
          <p:nvPr/>
        </p:nvSpPr>
        <p:spPr bwMode="auto">
          <a:xfrm>
            <a:off x="6324600" y="5257801"/>
            <a:ext cx="762000" cy="366713"/>
          </a:xfrm>
          <a:prstGeom prst="rect">
            <a:avLst/>
          </a:prstGeom>
          <a:solidFill>
            <a:schemeClr val="tx1"/>
          </a:solidFill>
          <a:ln>
            <a:noFill/>
          </a:ln>
          <a:effectLst/>
          <a:extLst>
            <a:ext uri="{91240B29-F687-4F45-9708-019B960494DF}">
              <a14:hiddenLine xmlns:a14="http://schemas.microsoft.com/office/drawing/2010/main" w="762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fontAlgn="base" hangingPunct="1">
              <a:spcBef>
                <a:spcPct val="50000"/>
              </a:spcBef>
              <a:spcAft>
                <a:spcPct val="0"/>
              </a:spcAft>
            </a:pPr>
            <a:endParaRPr lang="en-US" sz="1800"/>
          </a:p>
        </p:txBody>
      </p:sp>
      <p:sp>
        <p:nvSpPr>
          <p:cNvPr id="10255" name="Text Box 15"/>
          <p:cNvSpPr txBox="1">
            <a:spLocks noChangeArrowheads="1"/>
          </p:cNvSpPr>
          <p:nvPr/>
        </p:nvSpPr>
        <p:spPr bwMode="auto">
          <a:xfrm>
            <a:off x="5029200" y="5867401"/>
            <a:ext cx="472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fontAlgn="base" hangingPunct="1">
              <a:spcBef>
                <a:spcPct val="50000"/>
              </a:spcBef>
              <a:spcAft>
                <a:spcPct val="0"/>
              </a:spcAft>
            </a:pPr>
            <a:r>
              <a:rPr lang="en-US" sz="1800"/>
              <a:t>Figure c.  Final bayonet form, on TB syringe</a:t>
            </a:r>
          </a:p>
        </p:txBody>
      </p:sp>
      <p:pic>
        <p:nvPicPr>
          <p:cNvPr id="2" name="Audio 1">
            <a:hlinkClick r:id="" action="ppaction://media"/>
            <a:extLst>
              <a:ext uri="{FF2B5EF4-FFF2-40B4-BE49-F238E27FC236}">
                <a16:creationId xmlns:a16="http://schemas.microsoft.com/office/drawing/2014/main" id="{FA3220D4-29CD-4407-9C58-D41C262E09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3693544"/>
      </p:ext>
    </p:extLst>
  </p:cSld>
  <p:clrMapOvr>
    <a:masterClrMapping/>
  </p:clrMapOvr>
  <mc:AlternateContent xmlns:mc="http://schemas.openxmlformats.org/markup-compatibility/2006">
    <mc:Choice xmlns:p14="http://schemas.microsoft.com/office/powerpoint/2010/main" Requires="p14">
      <p:transition spd="slow" p14:dur="2000" advTm="17107"/>
    </mc:Choice>
    <mc:Fallback>
      <p:transition spd="slow" advTm="17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AA Iris Occlusions 001_0001"/>
          <p:cNvPicPr>
            <a:picLocks noChangeAspect="1" noChangeArrowheads="1"/>
          </p:cNvPicPr>
          <p:nvPr/>
        </p:nvPicPr>
        <p:blipFill>
          <a:blip r:embed="rId4">
            <a:extLst>
              <a:ext uri="{28A0092B-C50C-407E-A947-70E740481C1C}">
                <a14:useLocalDpi xmlns:a14="http://schemas.microsoft.com/office/drawing/2010/main" val="0"/>
              </a:ext>
            </a:extLst>
          </a:blip>
          <a:srcRect l="7500" t="14000" r="22501" b="16000"/>
          <a:stretch>
            <a:fillRect/>
          </a:stretch>
        </p:blipFill>
        <p:spPr bwMode="auto">
          <a:xfrm>
            <a:off x="2895600" y="838200"/>
            <a:ext cx="33162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AAA Iris Occlusions 001_0003"/>
          <p:cNvPicPr>
            <a:picLocks noChangeAspect="1" noChangeArrowheads="1"/>
          </p:cNvPicPr>
          <p:nvPr/>
        </p:nvPicPr>
        <p:blipFill>
          <a:blip r:embed="rId5">
            <a:extLst>
              <a:ext uri="{28A0092B-C50C-407E-A947-70E740481C1C}">
                <a14:useLocalDpi xmlns:a14="http://schemas.microsoft.com/office/drawing/2010/main" val="0"/>
              </a:ext>
            </a:extLst>
          </a:blip>
          <a:srcRect l="25500" t="20000" r="22501" b="20000"/>
          <a:stretch>
            <a:fillRect/>
          </a:stretch>
        </p:blipFill>
        <p:spPr bwMode="auto">
          <a:xfrm>
            <a:off x="6934200" y="762000"/>
            <a:ext cx="3276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AAA Iris Occlusions 001_0004"/>
          <p:cNvPicPr>
            <a:picLocks noChangeAspect="1" noChangeArrowheads="1"/>
          </p:cNvPicPr>
          <p:nvPr/>
        </p:nvPicPr>
        <p:blipFill>
          <a:blip r:embed="rId6">
            <a:extLst>
              <a:ext uri="{28A0092B-C50C-407E-A947-70E740481C1C}">
                <a14:useLocalDpi xmlns:a14="http://schemas.microsoft.com/office/drawing/2010/main" val="0"/>
              </a:ext>
            </a:extLst>
          </a:blip>
          <a:srcRect l="22501" t="16000" r="22501" b="16000"/>
          <a:stretch>
            <a:fillRect/>
          </a:stretch>
        </p:blipFill>
        <p:spPr bwMode="auto">
          <a:xfrm>
            <a:off x="2133600" y="3657600"/>
            <a:ext cx="3352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AAA Iris Occlusions 001_0005"/>
          <p:cNvPicPr>
            <a:picLocks noChangeAspect="1" noChangeArrowheads="1"/>
          </p:cNvPicPr>
          <p:nvPr/>
        </p:nvPicPr>
        <p:blipFill>
          <a:blip r:embed="rId7">
            <a:extLst>
              <a:ext uri="{28A0092B-C50C-407E-A947-70E740481C1C}">
                <a14:useLocalDpi xmlns:a14="http://schemas.microsoft.com/office/drawing/2010/main" val="0"/>
              </a:ext>
            </a:extLst>
          </a:blip>
          <a:srcRect l="22501" t="16000" r="22501" b="20000"/>
          <a:stretch>
            <a:fillRect/>
          </a:stretch>
        </p:blipFill>
        <p:spPr bwMode="auto">
          <a:xfrm>
            <a:off x="6781800" y="4038600"/>
            <a:ext cx="3200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6"/>
          <p:cNvSpPr txBox="1">
            <a:spLocks noChangeArrowheads="1"/>
          </p:cNvSpPr>
          <p:nvPr/>
        </p:nvSpPr>
        <p:spPr bwMode="auto">
          <a:xfrm>
            <a:off x="3352800" y="228601"/>
            <a:ext cx="556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fontAlgn="base" hangingPunct="1">
              <a:spcBef>
                <a:spcPct val="50000"/>
              </a:spcBef>
              <a:spcAft>
                <a:spcPct val="0"/>
              </a:spcAft>
            </a:pPr>
            <a:r>
              <a:rPr lang="en-US" sz="1800"/>
              <a:t>Figure 5.  Tugging iris from trabeculectomy ostium</a:t>
            </a:r>
          </a:p>
        </p:txBody>
      </p:sp>
      <p:sp>
        <p:nvSpPr>
          <p:cNvPr id="20487" name="Text Box 7"/>
          <p:cNvSpPr txBox="1">
            <a:spLocks noChangeArrowheads="1"/>
          </p:cNvSpPr>
          <p:nvPr/>
        </p:nvSpPr>
        <p:spPr bwMode="auto">
          <a:xfrm>
            <a:off x="2362200" y="2971801"/>
            <a:ext cx="449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fontAlgn="base" hangingPunct="1">
              <a:spcBef>
                <a:spcPct val="50000"/>
              </a:spcBef>
              <a:spcAft>
                <a:spcPct val="0"/>
              </a:spcAft>
            </a:pPr>
            <a:r>
              <a:rPr lang="en-US" sz="1800"/>
              <a:t>a.  Iris updrawn to trabeculectomy ostium</a:t>
            </a:r>
          </a:p>
        </p:txBody>
      </p:sp>
      <p:sp>
        <p:nvSpPr>
          <p:cNvPr id="20488" name="Text Box 8"/>
          <p:cNvSpPr txBox="1">
            <a:spLocks noChangeArrowheads="1"/>
          </p:cNvSpPr>
          <p:nvPr/>
        </p:nvSpPr>
        <p:spPr bwMode="auto">
          <a:xfrm>
            <a:off x="7162800" y="2971801"/>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fontAlgn="base" hangingPunct="1">
              <a:spcBef>
                <a:spcPct val="50000"/>
              </a:spcBef>
              <a:spcAft>
                <a:spcPct val="0"/>
              </a:spcAft>
            </a:pPr>
            <a:r>
              <a:rPr lang="en-US" sz="1800"/>
              <a:t>b.  30 g needle engages iris</a:t>
            </a:r>
          </a:p>
        </p:txBody>
      </p:sp>
      <p:sp>
        <p:nvSpPr>
          <p:cNvPr id="20489" name="Text Box 9"/>
          <p:cNvSpPr txBox="1">
            <a:spLocks noChangeArrowheads="1"/>
          </p:cNvSpPr>
          <p:nvPr/>
        </p:nvSpPr>
        <p:spPr bwMode="auto">
          <a:xfrm>
            <a:off x="2362200" y="6096001"/>
            <a:ext cx="449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fontAlgn="base" hangingPunct="1">
              <a:spcBef>
                <a:spcPct val="50000"/>
              </a:spcBef>
              <a:spcAft>
                <a:spcPct val="0"/>
              </a:spcAft>
            </a:pPr>
            <a:r>
              <a:rPr lang="en-US" sz="1800"/>
              <a:t>c. Needle pulling iris free</a:t>
            </a:r>
          </a:p>
        </p:txBody>
      </p:sp>
      <p:sp>
        <p:nvSpPr>
          <p:cNvPr id="20490" name="Text Box 10"/>
          <p:cNvSpPr txBox="1">
            <a:spLocks noChangeArrowheads="1"/>
          </p:cNvSpPr>
          <p:nvPr/>
        </p:nvSpPr>
        <p:spPr bwMode="auto">
          <a:xfrm>
            <a:off x="6248400" y="6019801"/>
            <a:ext cx="441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fontAlgn="base" hangingPunct="1">
              <a:spcBef>
                <a:spcPct val="50000"/>
              </a:spcBef>
              <a:spcAft>
                <a:spcPct val="0"/>
              </a:spcAft>
            </a:pPr>
            <a:r>
              <a:rPr lang="en-US" sz="1800"/>
              <a:t>d.  Pupil round, iridectomy visible above</a:t>
            </a:r>
          </a:p>
        </p:txBody>
      </p:sp>
      <p:sp>
        <p:nvSpPr>
          <p:cNvPr id="20491" name="Line 11"/>
          <p:cNvSpPr>
            <a:spLocks noChangeShapeType="1"/>
          </p:cNvSpPr>
          <p:nvPr/>
        </p:nvSpPr>
        <p:spPr bwMode="auto">
          <a:xfrm flipH="1" flipV="1">
            <a:off x="8610600" y="4953000"/>
            <a:ext cx="838200" cy="304800"/>
          </a:xfrm>
          <a:prstGeom prst="line">
            <a:avLst/>
          </a:prstGeom>
          <a:noFill/>
          <a:ln w="762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00"/>
              </a:solidFill>
            </a:endParaRPr>
          </a:p>
        </p:txBody>
      </p:sp>
      <p:pic>
        <p:nvPicPr>
          <p:cNvPr id="2" name="Audio 1">
            <a:hlinkClick r:id="" action="ppaction://media"/>
            <a:extLst>
              <a:ext uri="{FF2B5EF4-FFF2-40B4-BE49-F238E27FC236}">
                <a16:creationId xmlns:a16="http://schemas.microsoft.com/office/drawing/2014/main" id="{86475E76-FFCF-4B6C-9BB0-DB1764CCAF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8222249"/>
      </p:ext>
    </p:extLst>
  </p:cSld>
  <p:clrMapOvr>
    <a:masterClrMapping/>
  </p:clrMapOvr>
  <p:transition advTm="118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solidFill>
                  <a:srgbClr val="FFFF00"/>
                </a:solidFill>
              </a:rPr>
              <a:t>Needling Pupillary Membrane</a:t>
            </a:r>
          </a:p>
        </p:txBody>
      </p:sp>
      <p:pic>
        <p:nvPicPr>
          <p:cNvPr id="3" name="Needlingpupillarymembrane.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778125" y="1600201"/>
            <a:ext cx="6637338" cy="4525963"/>
          </a:xfrm>
        </p:spPr>
      </p:pic>
      <p:pic>
        <p:nvPicPr>
          <p:cNvPr id="2" name="Audio 1">
            <a:hlinkClick r:id="" action="ppaction://media"/>
            <a:extLst>
              <a:ext uri="{FF2B5EF4-FFF2-40B4-BE49-F238E27FC236}">
                <a16:creationId xmlns:a16="http://schemas.microsoft.com/office/drawing/2014/main" id="{C592BB6A-3378-4ADD-A7DD-CC793FE621A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2733492"/>
      </p:ext>
    </p:extLst>
  </p:cSld>
  <p:clrMapOvr>
    <a:masterClrMapping/>
  </p:clrMapOvr>
  <p:transition spd="slow" advTm="1540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36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51" objId="3"/>
        <p14:stopEvt time="154060"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an0001"/>
          <p:cNvPicPr>
            <a:picLocks noChangeAspect="1" noChangeArrowheads="1"/>
          </p:cNvPicPr>
          <p:nvPr/>
        </p:nvPicPr>
        <p:blipFill>
          <a:blip r:embed="rId5" cstate="print">
            <a:extLst>
              <a:ext uri="{28A0092B-C50C-407E-A947-70E740481C1C}">
                <a14:useLocalDpi xmlns:a14="http://schemas.microsoft.com/office/drawing/2010/main" val="0"/>
              </a:ext>
            </a:extLst>
          </a:blip>
          <a:srcRect b="47771"/>
          <a:stretch>
            <a:fillRect/>
          </a:stretch>
        </p:blipFill>
        <p:spPr bwMode="auto">
          <a:xfrm>
            <a:off x="4114800" y="1752600"/>
            <a:ext cx="4114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th-1-5">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2514600"/>
            <a:ext cx="1600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th-1-3">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0" y="2295526"/>
            <a:ext cx="1981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5557839" y="2667000"/>
            <a:ext cx="1076325" cy="838200"/>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rPr>
              <a:t>Micro</a:t>
            </a:r>
          </a:p>
        </p:txBody>
      </p:sp>
      <p:pic>
        <p:nvPicPr>
          <p:cNvPr id="2" name="Audio 1">
            <a:hlinkClick r:id="" action="ppaction://media"/>
            <a:extLst>
              <a:ext uri="{FF2B5EF4-FFF2-40B4-BE49-F238E27FC236}">
                <a16:creationId xmlns:a16="http://schemas.microsoft.com/office/drawing/2014/main" id="{34F7DC95-6373-4CBF-A2D0-66B2E27876D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10258854"/>
      </p:ext>
    </p:extLst>
  </p:cSld>
  <p:clrMapOvr>
    <a:masterClrMapping/>
  </p:clrMapOvr>
  <mc:AlternateContent xmlns:mc="http://schemas.openxmlformats.org/markup-compatibility/2006">
    <mc:Choice xmlns:p14="http://schemas.microsoft.com/office/powerpoint/2010/main" Requires="p14">
      <p:transition spd="slow" p14:dur="2000" advTm="9308"/>
    </mc:Choice>
    <mc:Fallback>
      <p:transition spd="slow" advTm="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1000"/>
                                        <p:tgtEl>
                                          <p:spTgt spid="5123"/>
                                        </p:tgtEl>
                                      </p:cBhvr>
                                    </p:animEffect>
                                    <p:anim calcmode="lin" valueType="num">
                                      <p:cBhvr>
                                        <p:cTn id="12" dur="1000" fill="hold"/>
                                        <p:tgtEl>
                                          <p:spTgt spid="5123"/>
                                        </p:tgtEl>
                                        <p:attrNameLst>
                                          <p:attrName>ppt_x</p:attrName>
                                        </p:attrNameLst>
                                      </p:cBhvr>
                                      <p:tavLst>
                                        <p:tav tm="0">
                                          <p:val>
                                            <p:strVal val="#ppt_x"/>
                                          </p:val>
                                        </p:tav>
                                        <p:tav tm="100000">
                                          <p:val>
                                            <p:strVal val="#ppt_x"/>
                                          </p:val>
                                        </p:tav>
                                      </p:tavLst>
                                    </p:anim>
                                    <p:anim calcmode="lin" valueType="num">
                                      <p:cBhvr>
                                        <p:cTn id="13"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fade">
                                      <p:cBhvr>
                                        <p:cTn id="18" dur="1000"/>
                                        <p:tgtEl>
                                          <p:spTgt spid="5124"/>
                                        </p:tgtEl>
                                      </p:cBhvr>
                                    </p:animEffect>
                                    <p:anim calcmode="lin" valueType="num">
                                      <p:cBhvr>
                                        <p:cTn id="19" dur="1000" fill="hold"/>
                                        <p:tgtEl>
                                          <p:spTgt spid="5124"/>
                                        </p:tgtEl>
                                        <p:attrNameLst>
                                          <p:attrName>ppt_x</p:attrName>
                                        </p:attrNameLst>
                                      </p:cBhvr>
                                      <p:tavLst>
                                        <p:tav tm="0">
                                          <p:val>
                                            <p:strVal val="#ppt_x"/>
                                          </p:val>
                                        </p:tav>
                                        <p:tav tm="100000">
                                          <p:val>
                                            <p:strVal val="#ppt_x"/>
                                          </p:val>
                                        </p:tav>
                                      </p:tavLst>
                                    </p:anim>
                                    <p:anim calcmode="lin" valueType="num">
                                      <p:cBhvr>
                                        <p:cTn id="20"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1000"/>
                                        <p:tgtEl>
                                          <p:spTgt spid="5122"/>
                                        </p:tgtEl>
                                      </p:cBhvr>
                                    </p:animEffect>
                                    <p:anim calcmode="lin" valueType="num">
                                      <p:cBhvr>
                                        <p:cTn id="26" dur="1000" fill="hold"/>
                                        <p:tgtEl>
                                          <p:spTgt spid="5122"/>
                                        </p:tgtEl>
                                        <p:attrNameLst>
                                          <p:attrName>ppt_x</p:attrName>
                                        </p:attrNameLst>
                                      </p:cBhvr>
                                      <p:tavLst>
                                        <p:tav tm="0">
                                          <p:val>
                                            <p:strVal val="#ppt_x"/>
                                          </p:val>
                                        </p:tav>
                                        <p:tav tm="100000">
                                          <p:val>
                                            <p:strVal val="#ppt_x"/>
                                          </p:val>
                                        </p:tav>
                                      </p:tavLst>
                                    </p:anim>
                                    <p:anim calcmode="lin" valueType="num">
                                      <p:cBhvr>
                                        <p:cTn id="27"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125"/>
                                        </p:tgtEl>
                                        <p:attrNameLst>
                                          <p:attrName>style.visibility</p:attrName>
                                        </p:attrNameLst>
                                      </p:cBhvr>
                                      <p:to>
                                        <p:strVal val="visible"/>
                                      </p:to>
                                    </p:set>
                                    <p:animEffect transition="in" filter="fade">
                                      <p:cBhvr>
                                        <p:cTn id="32" dur="1000"/>
                                        <p:tgtEl>
                                          <p:spTgt spid="5125"/>
                                        </p:tgtEl>
                                      </p:cBhvr>
                                    </p:animEffect>
                                    <p:anim calcmode="lin" valueType="num">
                                      <p:cBhvr>
                                        <p:cTn id="33" dur="1000" fill="hold"/>
                                        <p:tgtEl>
                                          <p:spTgt spid="5125"/>
                                        </p:tgtEl>
                                        <p:attrNameLst>
                                          <p:attrName>ppt_x</p:attrName>
                                        </p:attrNameLst>
                                      </p:cBhvr>
                                      <p:tavLst>
                                        <p:tav tm="0">
                                          <p:val>
                                            <p:strVal val="#ppt_x"/>
                                          </p:val>
                                        </p:tav>
                                        <p:tav tm="100000">
                                          <p:val>
                                            <p:strVal val="#ppt_x"/>
                                          </p:val>
                                        </p:tav>
                                      </p:tavLst>
                                    </p:anim>
                                    <p:anim calcmode="lin" valueType="num">
                                      <p:cBhvr>
                                        <p:cTn id="34"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51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solidFill>
                  <a:srgbClr val="FFFF00"/>
                </a:solidFill>
              </a:rPr>
              <a:t>Angle Closure Attack</a:t>
            </a:r>
          </a:p>
        </p:txBody>
      </p:sp>
      <p:sp>
        <p:nvSpPr>
          <p:cNvPr id="3" name="Content Placeholder 2"/>
          <p:cNvSpPr>
            <a:spLocks noGrp="1"/>
          </p:cNvSpPr>
          <p:nvPr>
            <p:ph idx="1"/>
          </p:nvPr>
        </p:nvSpPr>
        <p:spPr>
          <a:solidFill>
            <a:schemeClr val="tx2"/>
          </a:solidFill>
        </p:spPr>
        <p:txBody>
          <a:bodyPr/>
          <a:lstStyle/>
          <a:p>
            <a:pPr>
              <a:defRPr/>
            </a:pPr>
            <a:r>
              <a:rPr lang="en-US" dirty="0">
                <a:solidFill>
                  <a:srgbClr val="FFFF00"/>
                </a:solidFill>
              </a:rPr>
              <a:t>How do you get the cornea clear enough to do the laser </a:t>
            </a:r>
            <a:r>
              <a:rPr lang="en-US" dirty="0" err="1">
                <a:solidFill>
                  <a:srgbClr val="FFFF00"/>
                </a:solidFill>
              </a:rPr>
              <a:t>iridotomy</a:t>
            </a:r>
            <a:r>
              <a:rPr lang="en-US" dirty="0">
                <a:solidFill>
                  <a:srgbClr val="FFFF00"/>
                </a:solidFill>
              </a:rPr>
              <a:t>?</a:t>
            </a:r>
          </a:p>
          <a:p>
            <a:pPr>
              <a:defRPr/>
            </a:pPr>
            <a:endParaRPr lang="en-US" dirty="0">
              <a:solidFill>
                <a:srgbClr val="FFFF00"/>
              </a:solidFill>
            </a:endParaRPr>
          </a:p>
          <a:p>
            <a:pPr>
              <a:defRPr/>
            </a:pPr>
            <a:r>
              <a:rPr lang="en-US" dirty="0">
                <a:solidFill>
                  <a:srgbClr val="FFFF00"/>
                </a:solidFill>
              </a:rPr>
              <a:t>Topical agents?</a:t>
            </a:r>
          </a:p>
          <a:p>
            <a:pPr>
              <a:defRPr/>
            </a:pPr>
            <a:r>
              <a:rPr lang="en-US" dirty="0">
                <a:solidFill>
                  <a:srgbClr val="FFFF00"/>
                </a:solidFill>
              </a:rPr>
              <a:t>Oral agents?</a:t>
            </a:r>
          </a:p>
          <a:p>
            <a:pPr>
              <a:defRPr/>
            </a:pPr>
            <a:r>
              <a:rPr lang="en-US" dirty="0">
                <a:solidFill>
                  <a:srgbClr val="FFFF00"/>
                </a:solidFill>
              </a:rPr>
              <a:t>Press on cornea with muscle hook?</a:t>
            </a:r>
          </a:p>
          <a:p>
            <a:pPr>
              <a:defRPr/>
            </a:pPr>
            <a:r>
              <a:rPr lang="en-US" dirty="0">
                <a:solidFill>
                  <a:srgbClr val="FFFF00"/>
                </a:solidFill>
              </a:rPr>
              <a:t>30g needle </a:t>
            </a:r>
            <a:r>
              <a:rPr lang="en-US" dirty="0" err="1">
                <a:solidFill>
                  <a:srgbClr val="FFFF00"/>
                </a:solidFill>
              </a:rPr>
              <a:t>paracentesis</a:t>
            </a:r>
            <a:r>
              <a:rPr lang="en-US" dirty="0">
                <a:solidFill>
                  <a:srgbClr val="FFFF00"/>
                </a:solidFill>
              </a:rPr>
              <a:t>?</a:t>
            </a:r>
          </a:p>
          <a:p>
            <a:pPr marL="0" indent="0">
              <a:buNone/>
              <a:defRPr/>
            </a:pPr>
            <a:endParaRPr lang="en-US" dirty="0">
              <a:solidFill>
                <a:srgbClr val="FFFF00"/>
              </a:solidFill>
            </a:endParaRPr>
          </a:p>
        </p:txBody>
      </p:sp>
      <p:pic>
        <p:nvPicPr>
          <p:cNvPr id="2" name="Audio 1">
            <a:hlinkClick r:id="" action="ppaction://media"/>
            <a:extLst>
              <a:ext uri="{FF2B5EF4-FFF2-40B4-BE49-F238E27FC236}">
                <a16:creationId xmlns:a16="http://schemas.microsoft.com/office/drawing/2014/main" id="{36BA2E65-BEC6-4841-B118-7626CEFD36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4863522"/>
      </p:ext>
    </p:extLst>
  </p:cSld>
  <p:clrMapOvr>
    <a:masterClrMapping/>
  </p:clrMapOvr>
  <mc:AlternateContent xmlns:mc="http://schemas.openxmlformats.org/markup-compatibility/2006">
    <mc:Choice xmlns:p14="http://schemas.microsoft.com/office/powerpoint/2010/main" Requires="p14">
      <p:transition spd="slow" p14:dur="2000" advTm="15821"/>
    </mc:Choice>
    <mc:Fallback>
      <p:transition spd="slow" advTm="15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274638"/>
            <a:ext cx="8229600" cy="1020762"/>
          </a:xfrm>
        </p:spPr>
        <p:txBody>
          <a:bodyPr>
            <a:normAutofit/>
          </a:bodyPr>
          <a:lstStyle/>
          <a:p>
            <a:pPr eaLnBrk="1" hangingPunct="1"/>
            <a:r>
              <a:rPr lang="en-US" sz="4000" b="1" dirty="0">
                <a:solidFill>
                  <a:srgbClr val="FFFF00"/>
                </a:solidFill>
              </a:rPr>
              <a:t> Half inch 30 g needle paracentesis</a:t>
            </a:r>
            <a:r>
              <a:rPr lang="en-US" sz="4000" dirty="0"/>
              <a:t> </a:t>
            </a:r>
          </a:p>
        </p:txBody>
      </p:sp>
      <p:pic>
        <p:nvPicPr>
          <p:cNvPr id="7171" name="Picture 3" descr="Relieving Pressure with a 30 Gauge Needle_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954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Relieving Pressure with a 30 Gauge Needle_0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447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Relieving Pressure with a 30 Gauge Needle_0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862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6"/>
          <p:cNvSpPr txBox="1">
            <a:spLocks noChangeArrowheads="1"/>
          </p:cNvSpPr>
          <p:nvPr/>
        </p:nvSpPr>
        <p:spPr bwMode="auto">
          <a:xfrm>
            <a:off x="2286001" y="4335463"/>
            <a:ext cx="2263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hangingPunct="1">
              <a:spcBef>
                <a:spcPct val="50000"/>
              </a:spcBef>
            </a:pPr>
            <a:endParaRPr lang="en-US"/>
          </a:p>
        </p:txBody>
      </p:sp>
      <p:sp>
        <p:nvSpPr>
          <p:cNvPr id="7175" name="Text Box 7"/>
          <p:cNvSpPr txBox="1">
            <a:spLocks noChangeArrowheads="1"/>
          </p:cNvSpPr>
          <p:nvPr/>
        </p:nvSpPr>
        <p:spPr bwMode="auto">
          <a:xfrm>
            <a:off x="1981200" y="3581401"/>
            <a:ext cx="32004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hangingPunct="1">
              <a:spcBef>
                <a:spcPct val="50000"/>
              </a:spcBef>
            </a:pPr>
            <a:r>
              <a:rPr lang="en-US" dirty="0"/>
              <a:t>a) Entry in peripheral cornea, bevel parallel to surface and aimed away from lens</a:t>
            </a:r>
          </a:p>
        </p:txBody>
      </p:sp>
      <p:sp>
        <p:nvSpPr>
          <p:cNvPr id="7176" name="Text Box 8"/>
          <p:cNvSpPr txBox="1">
            <a:spLocks noChangeArrowheads="1"/>
          </p:cNvSpPr>
          <p:nvPr/>
        </p:nvSpPr>
        <p:spPr bwMode="auto">
          <a:xfrm>
            <a:off x="6172201" y="3951288"/>
            <a:ext cx="3521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hangingPunct="1"/>
            <a:endParaRPr lang="en-US"/>
          </a:p>
        </p:txBody>
      </p:sp>
      <p:sp>
        <p:nvSpPr>
          <p:cNvPr id="7177" name="Text Box 9"/>
          <p:cNvSpPr txBox="1">
            <a:spLocks noChangeArrowheads="1"/>
          </p:cNvSpPr>
          <p:nvPr/>
        </p:nvSpPr>
        <p:spPr bwMode="auto">
          <a:xfrm>
            <a:off x="5334000" y="4038601"/>
            <a:ext cx="533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hangingPunct="1">
              <a:spcBef>
                <a:spcPct val="50000"/>
              </a:spcBef>
            </a:pPr>
            <a:r>
              <a:rPr lang="en-US"/>
              <a:t>b) Turn to iris parallel and enter</a:t>
            </a:r>
          </a:p>
        </p:txBody>
      </p:sp>
      <p:sp>
        <p:nvSpPr>
          <p:cNvPr id="7178" name="Text Box 10"/>
          <p:cNvSpPr txBox="1">
            <a:spLocks noChangeArrowheads="1"/>
          </p:cNvSpPr>
          <p:nvPr/>
        </p:nvSpPr>
        <p:spPr bwMode="auto">
          <a:xfrm>
            <a:off x="2286000" y="6096001"/>
            <a:ext cx="769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FFFF00"/>
                </a:solidFill>
                <a:latin typeface="Arial" charset="0"/>
              </a:defRPr>
            </a:lvl1pPr>
            <a:lvl2pPr marL="742950" indent="-285750" eaLnBrk="0" hangingPunct="0">
              <a:defRPr sz="2800">
                <a:solidFill>
                  <a:srgbClr val="FFFF00"/>
                </a:solidFill>
                <a:latin typeface="Arial" charset="0"/>
              </a:defRPr>
            </a:lvl2pPr>
            <a:lvl3pPr marL="1143000" indent="-228600" eaLnBrk="0" hangingPunct="0">
              <a:defRPr sz="2800">
                <a:solidFill>
                  <a:srgbClr val="FFFF00"/>
                </a:solidFill>
                <a:latin typeface="Arial" charset="0"/>
              </a:defRPr>
            </a:lvl3pPr>
            <a:lvl4pPr marL="1600200" indent="-228600" eaLnBrk="0" hangingPunct="0">
              <a:defRPr sz="2800">
                <a:solidFill>
                  <a:srgbClr val="FFFF00"/>
                </a:solidFill>
                <a:latin typeface="Arial" charset="0"/>
              </a:defRPr>
            </a:lvl4pPr>
            <a:lvl5pPr marL="2057400" indent="-228600" eaLnBrk="0" hangingPunct="0">
              <a:defRPr sz="2800">
                <a:solidFill>
                  <a:srgbClr val="FFFF00"/>
                </a:solidFill>
                <a:latin typeface="Arial" charset="0"/>
              </a:defRPr>
            </a:lvl5pPr>
            <a:lvl6pPr marL="2514600" indent="-228600" eaLnBrk="0" fontAlgn="base" hangingPunct="0">
              <a:spcBef>
                <a:spcPct val="0"/>
              </a:spcBef>
              <a:spcAft>
                <a:spcPct val="0"/>
              </a:spcAft>
              <a:defRPr sz="2800">
                <a:solidFill>
                  <a:srgbClr val="FFFF00"/>
                </a:solidFill>
                <a:latin typeface="Arial" charset="0"/>
              </a:defRPr>
            </a:lvl6pPr>
            <a:lvl7pPr marL="2971800" indent="-228600" eaLnBrk="0" fontAlgn="base" hangingPunct="0">
              <a:spcBef>
                <a:spcPct val="0"/>
              </a:spcBef>
              <a:spcAft>
                <a:spcPct val="0"/>
              </a:spcAft>
              <a:defRPr sz="2800">
                <a:solidFill>
                  <a:srgbClr val="FFFF00"/>
                </a:solidFill>
                <a:latin typeface="Arial" charset="0"/>
              </a:defRPr>
            </a:lvl7pPr>
            <a:lvl8pPr marL="3429000" indent="-228600" eaLnBrk="0" fontAlgn="base" hangingPunct="0">
              <a:spcBef>
                <a:spcPct val="0"/>
              </a:spcBef>
              <a:spcAft>
                <a:spcPct val="0"/>
              </a:spcAft>
              <a:defRPr sz="2800">
                <a:solidFill>
                  <a:srgbClr val="FFFF00"/>
                </a:solidFill>
                <a:latin typeface="Arial" charset="0"/>
              </a:defRPr>
            </a:lvl8pPr>
            <a:lvl9pPr marL="3886200" indent="-228600" eaLnBrk="0" fontAlgn="base" hangingPunct="0">
              <a:spcBef>
                <a:spcPct val="0"/>
              </a:spcBef>
              <a:spcAft>
                <a:spcPct val="0"/>
              </a:spcAft>
              <a:defRPr sz="2800">
                <a:solidFill>
                  <a:srgbClr val="FFFF00"/>
                </a:solidFill>
                <a:latin typeface="Arial" charset="0"/>
              </a:defRPr>
            </a:lvl9pPr>
          </a:lstStyle>
          <a:p>
            <a:pPr eaLnBrk="1" hangingPunct="1">
              <a:spcBef>
                <a:spcPct val="50000"/>
              </a:spcBef>
            </a:pPr>
            <a:r>
              <a:rPr lang="en-US"/>
              <a:t>c) In </a:t>
            </a:r>
            <a:r>
              <a:rPr lang="en-US">
                <a:solidFill>
                  <a:srgbClr val="FF9900"/>
                </a:solidFill>
              </a:rPr>
              <a:t>10 seconds</a:t>
            </a:r>
            <a:r>
              <a:rPr lang="en-US"/>
              <a:t> Ta 12  Hg, cornea now clearer</a:t>
            </a:r>
          </a:p>
        </p:txBody>
      </p:sp>
      <p:pic>
        <p:nvPicPr>
          <p:cNvPr id="2" name="Audio 1">
            <a:hlinkClick r:id="" action="ppaction://media"/>
            <a:extLst>
              <a:ext uri="{FF2B5EF4-FFF2-40B4-BE49-F238E27FC236}">
                <a16:creationId xmlns:a16="http://schemas.microsoft.com/office/drawing/2014/main" id="{2F4C64F6-7045-4EFB-9B22-9A7A409EC4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1718045"/>
      </p:ext>
    </p:extLst>
  </p:cSld>
  <p:clrMapOvr>
    <a:masterClrMapping/>
  </p:clrMapOvr>
  <mc:AlternateContent xmlns:mc="http://schemas.openxmlformats.org/markup-compatibility/2006">
    <mc:Choice xmlns:p14="http://schemas.microsoft.com/office/powerpoint/2010/main" Requires="p14">
      <p:transition spd="slow" p14:dur="2000" advTm="64332"/>
    </mc:Choice>
    <mc:Fallback>
      <p:transition spd="slow" advTm="6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0g needle paracentesi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67000" y="1171575"/>
            <a:ext cx="6858000" cy="4572000"/>
          </a:xfrm>
          <a:prstGeom prst="rect">
            <a:avLst/>
          </a:prstGeom>
        </p:spPr>
      </p:pic>
      <p:pic>
        <p:nvPicPr>
          <p:cNvPr id="2" name="Audio 1">
            <a:hlinkClick r:id="" action="ppaction://media"/>
            <a:extLst>
              <a:ext uri="{FF2B5EF4-FFF2-40B4-BE49-F238E27FC236}">
                <a16:creationId xmlns:a16="http://schemas.microsoft.com/office/drawing/2014/main" id="{C4F26831-7C95-4671-B3A9-48E09879EC0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0126214"/>
      </p:ext>
    </p:extLst>
  </p:cSld>
  <p:clrMapOvr>
    <a:masterClrMapping/>
  </p:clrMapOvr>
  <p:transition spd="slow" advClick="0" advTm="23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19" objId="4"/>
        <p14:stopEvt time="23228"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Case:  Traumatic Hyphema</a:t>
            </a:r>
          </a:p>
        </p:txBody>
      </p:sp>
      <p:sp>
        <p:nvSpPr>
          <p:cNvPr id="4" name="TextBox 3"/>
          <p:cNvSpPr txBox="1"/>
          <p:nvPr/>
        </p:nvSpPr>
        <p:spPr>
          <a:xfrm>
            <a:off x="2667000" y="1600201"/>
            <a:ext cx="7086600" cy="4524315"/>
          </a:xfrm>
          <a:prstGeom prst="rect">
            <a:avLst/>
          </a:prstGeom>
          <a:noFill/>
        </p:spPr>
        <p:txBody>
          <a:bodyPr wrap="square" rtlCol="0">
            <a:spAutoFit/>
          </a:bodyPr>
          <a:lstStyle/>
          <a:p>
            <a:r>
              <a:rPr lang="en-US" sz="2400" dirty="0">
                <a:solidFill>
                  <a:srgbClr val="FFFF00"/>
                </a:solidFill>
              </a:rPr>
              <a:t>A 9 year old African-American boy presented with a </a:t>
            </a:r>
            <a:r>
              <a:rPr lang="en-US" sz="2400" dirty="0" err="1">
                <a:solidFill>
                  <a:srgbClr val="FFFF00"/>
                </a:solidFill>
              </a:rPr>
              <a:t>microhyphema</a:t>
            </a:r>
            <a:r>
              <a:rPr lang="en-US" sz="2400" dirty="0">
                <a:solidFill>
                  <a:srgbClr val="FFFF00"/>
                </a:solidFill>
              </a:rPr>
              <a:t> after a minor blunt injury</a:t>
            </a:r>
          </a:p>
          <a:p>
            <a:endParaRPr lang="en-US" sz="2400" dirty="0">
              <a:solidFill>
                <a:srgbClr val="FFFF00"/>
              </a:solidFill>
            </a:endParaRPr>
          </a:p>
          <a:p>
            <a:r>
              <a:rPr lang="en-US" sz="2400" dirty="0">
                <a:solidFill>
                  <a:srgbClr val="FFFF00"/>
                </a:solidFill>
              </a:rPr>
              <a:t>Sickle cell prep negative</a:t>
            </a:r>
          </a:p>
          <a:p>
            <a:endParaRPr lang="en-US" sz="2400" dirty="0">
              <a:solidFill>
                <a:srgbClr val="FFFF00"/>
              </a:solidFill>
            </a:endParaRPr>
          </a:p>
          <a:p>
            <a:r>
              <a:rPr lang="en-US" sz="2400" dirty="0">
                <a:solidFill>
                  <a:srgbClr val="FFFF00"/>
                </a:solidFill>
              </a:rPr>
              <a:t>The IOP was 55 mm Hg after 3 days on </a:t>
            </a:r>
            <a:r>
              <a:rPr lang="en-US" sz="2400" dirty="0" err="1">
                <a:solidFill>
                  <a:srgbClr val="FFFF00"/>
                </a:solidFill>
              </a:rPr>
              <a:t>timolol</a:t>
            </a:r>
            <a:r>
              <a:rPr lang="en-US" sz="2400" dirty="0">
                <a:solidFill>
                  <a:srgbClr val="FFFF00"/>
                </a:solidFill>
              </a:rPr>
              <a:t>/</a:t>
            </a:r>
            <a:r>
              <a:rPr lang="en-US" sz="2400" dirty="0" err="1">
                <a:solidFill>
                  <a:srgbClr val="FFFF00"/>
                </a:solidFill>
              </a:rPr>
              <a:t>dorzolamide</a:t>
            </a:r>
            <a:r>
              <a:rPr lang="en-US" sz="2400" dirty="0">
                <a:solidFill>
                  <a:srgbClr val="FFFF00"/>
                </a:solidFill>
              </a:rPr>
              <a:t>, </a:t>
            </a:r>
            <a:r>
              <a:rPr lang="en-US" sz="2400" dirty="0" err="1">
                <a:solidFill>
                  <a:srgbClr val="FFFF00"/>
                </a:solidFill>
              </a:rPr>
              <a:t>brimonidine</a:t>
            </a:r>
            <a:r>
              <a:rPr lang="en-US" sz="2400" dirty="0">
                <a:solidFill>
                  <a:srgbClr val="FFFF00"/>
                </a:solidFill>
              </a:rPr>
              <a:t>, </a:t>
            </a:r>
            <a:r>
              <a:rPr lang="en-US" sz="2400" dirty="0" err="1">
                <a:solidFill>
                  <a:srgbClr val="FFFF00"/>
                </a:solidFill>
              </a:rPr>
              <a:t>latanoprost</a:t>
            </a:r>
            <a:r>
              <a:rPr lang="en-US" sz="2400" dirty="0">
                <a:solidFill>
                  <a:srgbClr val="FFFF00"/>
                </a:solidFill>
              </a:rPr>
              <a:t>,         given in the hospital</a:t>
            </a:r>
          </a:p>
          <a:p>
            <a:endParaRPr lang="en-US" sz="2400" dirty="0">
              <a:solidFill>
                <a:srgbClr val="FFFF00"/>
              </a:solidFill>
            </a:endParaRPr>
          </a:p>
          <a:p>
            <a:r>
              <a:rPr lang="en-US" sz="2400" dirty="0">
                <a:solidFill>
                  <a:srgbClr val="FFFF00"/>
                </a:solidFill>
              </a:rPr>
              <a:t>A 2+ relative afferent pupil defect developed</a:t>
            </a:r>
          </a:p>
          <a:p>
            <a:endParaRPr lang="en-US" sz="2400" dirty="0">
              <a:solidFill>
                <a:srgbClr val="FFFF00"/>
              </a:solidFill>
            </a:endParaRPr>
          </a:p>
          <a:p>
            <a:r>
              <a:rPr lang="en-US" sz="2400" dirty="0">
                <a:solidFill>
                  <a:srgbClr val="FFFF00"/>
                </a:solidFill>
              </a:rPr>
              <a:t>The Residents asked me to attend a </a:t>
            </a:r>
            <a:r>
              <a:rPr lang="en-US" sz="2400" dirty="0" err="1">
                <a:solidFill>
                  <a:srgbClr val="FFFF00"/>
                </a:solidFill>
              </a:rPr>
              <a:t>trab</a:t>
            </a:r>
            <a:r>
              <a:rPr lang="en-US" sz="2400" dirty="0">
                <a:solidFill>
                  <a:srgbClr val="FFFF00"/>
                </a:solidFill>
              </a:rPr>
              <a:t> </a:t>
            </a:r>
          </a:p>
        </p:txBody>
      </p:sp>
      <p:pic>
        <p:nvPicPr>
          <p:cNvPr id="3" name="Audio 2">
            <a:hlinkClick r:id="" action="ppaction://media"/>
            <a:extLst>
              <a:ext uri="{FF2B5EF4-FFF2-40B4-BE49-F238E27FC236}">
                <a16:creationId xmlns:a16="http://schemas.microsoft.com/office/drawing/2014/main" id="{D403D0C0-F9EA-4FF2-ABDB-0EE7BC1C86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4371520"/>
      </p:ext>
    </p:extLst>
  </p:cSld>
  <p:clrMapOvr>
    <a:masterClrMapping/>
  </p:clrMapOvr>
  <mc:AlternateContent xmlns:mc="http://schemas.openxmlformats.org/markup-compatibility/2006">
    <mc:Choice xmlns:p14="http://schemas.microsoft.com/office/powerpoint/2010/main" Requires="p14">
      <p:transition spd="slow" p14:dur="2000" advTm="26198"/>
    </mc:Choice>
    <mc:Fallback>
      <p:transition spd="slow" advTm="26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Case:  Traumatic Hyphema</a:t>
            </a:r>
          </a:p>
        </p:txBody>
      </p:sp>
      <p:sp>
        <p:nvSpPr>
          <p:cNvPr id="4" name="TextBox 3"/>
          <p:cNvSpPr txBox="1"/>
          <p:nvPr/>
        </p:nvSpPr>
        <p:spPr>
          <a:xfrm>
            <a:off x="2438400" y="2133600"/>
            <a:ext cx="7543800" cy="3970318"/>
          </a:xfrm>
          <a:prstGeom prst="rect">
            <a:avLst/>
          </a:prstGeom>
          <a:noFill/>
        </p:spPr>
        <p:txBody>
          <a:bodyPr wrap="square" rtlCol="0">
            <a:spAutoFit/>
          </a:bodyPr>
          <a:lstStyle/>
          <a:p>
            <a:r>
              <a:rPr lang="en-US" sz="2800" dirty="0">
                <a:solidFill>
                  <a:srgbClr val="FFFF00"/>
                </a:solidFill>
              </a:rPr>
              <a:t>Upon my exam the vision was 20/25, IOP 55,        2+ relative afferent defect confirmed</a:t>
            </a:r>
          </a:p>
          <a:p>
            <a:endParaRPr lang="en-US" sz="2800" dirty="0">
              <a:solidFill>
                <a:srgbClr val="FFFF00"/>
              </a:solidFill>
            </a:endParaRPr>
          </a:p>
          <a:p>
            <a:r>
              <a:rPr lang="en-US" sz="2800" dirty="0">
                <a:solidFill>
                  <a:srgbClr val="FFFF00"/>
                </a:solidFill>
              </a:rPr>
              <a:t>SLE and</a:t>
            </a:r>
            <a:r>
              <a:rPr lang="en-US" sz="2800" b="1" dirty="0">
                <a:solidFill>
                  <a:srgbClr val="FFFF00"/>
                </a:solidFill>
              </a:rPr>
              <a:t> </a:t>
            </a:r>
            <a:r>
              <a:rPr lang="en-US" sz="2800" i="1" dirty="0">
                <a:solidFill>
                  <a:srgbClr val="FFFF00"/>
                </a:solidFill>
              </a:rPr>
              <a:t>gentle</a:t>
            </a:r>
            <a:r>
              <a:rPr lang="en-US" sz="2800" b="1" dirty="0">
                <a:solidFill>
                  <a:srgbClr val="FFFF00"/>
                </a:solidFill>
              </a:rPr>
              <a:t> </a:t>
            </a:r>
            <a:r>
              <a:rPr lang="en-US" sz="2800" dirty="0">
                <a:solidFill>
                  <a:srgbClr val="FFFF00"/>
                </a:solidFill>
              </a:rPr>
              <a:t>Zeiss </a:t>
            </a:r>
            <a:r>
              <a:rPr lang="en-US" sz="2800" dirty="0" err="1">
                <a:solidFill>
                  <a:srgbClr val="FFFF00"/>
                </a:solidFill>
              </a:rPr>
              <a:t>gonioscopy</a:t>
            </a:r>
            <a:r>
              <a:rPr lang="en-US" sz="2800" dirty="0">
                <a:solidFill>
                  <a:srgbClr val="FFFF00"/>
                </a:solidFill>
              </a:rPr>
              <a:t> revealed no visible cells in the AC, normal appearing TM, lens, fundus</a:t>
            </a:r>
          </a:p>
          <a:p>
            <a:endParaRPr lang="en-US" sz="2800" dirty="0">
              <a:solidFill>
                <a:srgbClr val="FFFF00"/>
              </a:solidFill>
            </a:endParaRPr>
          </a:p>
          <a:p>
            <a:r>
              <a:rPr lang="en-US" sz="2800" dirty="0">
                <a:solidFill>
                  <a:srgbClr val="FFFF00"/>
                </a:solidFill>
              </a:rPr>
              <a:t>What was the mechanism of IOP elevation now?</a:t>
            </a:r>
          </a:p>
          <a:p>
            <a:endParaRPr lang="en-US" sz="2800" dirty="0">
              <a:solidFill>
                <a:srgbClr val="FFFF00"/>
              </a:solidFill>
            </a:endParaRPr>
          </a:p>
          <a:p>
            <a:r>
              <a:rPr lang="en-US" sz="2800" dirty="0">
                <a:solidFill>
                  <a:srgbClr val="FFFF00"/>
                </a:solidFill>
              </a:rPr>
              <a:t>What was the best management option?</a:t>
            </a:r>
          </a:p>
        </p:txBody>
      </p:sp>
      <p:pic>
        <p:nvPicPr>
          <p:cNvPr id="3" name="Audio 2">
            <a:hlinkClick r:id="" action="ppaction://media"/>
            <a:extLst>
              <a:ext uri="{FF2B5EF4-FFF2-40B4-BE49-F238E27FC236}">
                <a16:creationId xmlns:a16="http://schemas.microsoft.com/office/drawing/2014/main" id="{4566199F-477F-4BF2-937F-D9CFA5D324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7665478"/>
      </p:ext>
    </p:extLst>
  </p:cSld>
  <p:clrMapOvr>
    <a:masterClrMapping/>
  </p:clrMapOvr>
  <mc:AlternateContent xmlns:mc="http://schemas.openxmlformats.org/markup-compatibility/2006">
    <mc:Choice xmlns:p14="http://schemas.microsoft.com/office/powerpoint/2010/main" Requires="p14">
      <p:transition spd="slow" p14:dur="2000" advTm="16918"/>
    </mc:Choice>
    <mc:Fallback>
      <p:transition spd="slow" advTm="16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Resolution</a:t>
            </a:r>
          </a:p>
        </p:txBody>
      </p:sp>
      <p:sp>
        <p:nvSpPr>
          <p:cNvPr id="4" name="TextBox 3"/>
          <p:cNvSpPr txBox="1"/>
          <p:nvPr/>
        </p:nvSpPr>
        <p:spPr>
          <a:xfrm>
            <a:off x="2286000" y="1600201"/>
            <a:ext cx="7696200" cy="4955203"/>
          </a:xfrm>
          <a:prstGeom prst="rect">
            <a:avLst/>
          </a:prstGeom>
          <a:noFill/>
        </p:spPr>
        <p:txBody>
          <a:bodyPr wrap="square" rtlCol="0">
            <a:spAutoFit/>
          </a:bodyPr>
          <a:lstStyle/>
          <a:p>
            <a:r>
              <a:rPr lang="en-US" sz="2400" dirty="0">
                <a:solidFill>
                  <a:srgbClr val="FFFF00"/>
                </a:solidFill>
              </a:rPr>
              <a:t>The eye was prepped with </a:t>
            </a:r>
            <a:r>
              <a:rPr lang="en-US" sz="2400" dirty="0" err="1">
                <a:solidFill>
                  <a:srgbClr val="FFFF00"/>
                </a:solidFill>
              </a:rPr>
              <a:t>proparacaine</a:t>
            </a:r>
            <a:r>
              <a:rPr lang="en-US" sz="2400" dirty="0">
                <a:solidFill>
                  <a:srgbClr val="FFFF00"/>
                </a:solidFill>
              </a:rPr>
              <a:t>, </a:t>
            </a:r>
            <a:r>
              <a:rPr lang="en-US" sz="2400" dirty="0" err="1">
                <a:solidFill>
                  <a:srgbClr val="FFFF00"/>
                </a:solidFill>
              </a:rPr>
              <a:t>apraclonidine</a:t>
            </a:r>
            <a:r>
              <a:rPr lang="en-US" sz="2400" dirty="0">
                <a:solidFill>
                  <a:srgbClr val="FFFF00"/>
                </a:solidFill>
              </a:rPr>
              <a:t> and 5% povidone iodide and a solid bladed speculum placed.  </a:t>
            </a:r>
          </a:p>
          <a:p>
            <a:endParaRPr lang="en-US" sz="2400" dirty="0">
              <a:solidFill>
                <a:srgbClr val="FFFF00"/>
              </a:solidFill>
            </a:endParaRPr>
          </a:p>
          <a:p>
            <a:r>
              <a:rPr lang="en-US" sz="2400" dirty="0">
                <a:solidFill>
                  <a:srgbClr val="FFFF00"/>
                </a:solidFill>
              </a:rPr>
              <a:t>The IOP fell to 9 mm Hg just after the paracentesis</a:t>
            </a:r>
          </a:p>
          <a:p>
            <a:endParaRPr lang="en-US" sz="2400" dirty="0">
              <a:solidFill>
                <a:srgbClr val="FFFF00"/>
              </a:solidFill>
            </a:endParaRPr>
          </a:p>
          <a:p>
            <a:r>
              <a:rPr lang="en-US" sz="2400" dirty="0">
                <a:solidFill>
                  <a:srgbClr val="FFFF00"/>
                </a:solidFill>
              </a:rPr>
              <a:t>The IOP stabilized at 12 mm Hg after 30 minutes and remained normal after stopping all IOP meds.  WHY?</a:t>
            </a:r>
          </a:p>
          <a:p>
            <a:endParaRPr lang="en-US" sz="2400" dirty="0">
              <a:solidFill>
                <a:srgbClr val="FFFF00"/>
              </a:solidFill>
            </a:endParaRPr>
          </a:p>
          <a:p>
            <a:r>
              <a:rPr lang="en-US" sz="2400" dirty="0">
                <a:solidFill>
                  <a:srgbClr val="FFFF00"/>
                </a:solidFill>
              </a:rPr>
              <a:t>Presumably, the eye’s Tissue Plasminogen Activator had lysed the fibrin that had been elevating the IOP</a:t>
            </a:r>
          </a:p>
          <a:p>
            <a:endParaRPr lang="en-US" sz="2400" dirty="0">
              <a:solidFill>
                <a:srgbClr val="FFFF00"/>
              </a:solidFill>
            </a:endParaRPr>
          </a:p>
          <a:p>
            <a:r>
              <a:rPr lang="en-US" sz="2400" dirty="0">
                <a:solidFill>
                  <a:srgbClr val="FFFF00"/>
                </a:solidFill>
              </a:rPr>
              <a:t>But, why then was the IOP still elevated until paracentesis?</a:t>
            </a:r>
          </a:p>
          <a:p>
            <a:endParaRPr lang="en-US" sz="2800" dirty="0">
              <a:solidFill>
                <a:srgbClr val="FFFF00"/>
              </a:solidFill>
            </a:endParaRPr>
          </a:p>
        </p:txBody>
      </p:sp>
      <p:pic>
        <p:nvPicPr>
          <p:cNvPr id="3" name="Audio 2">
            <a:hlinkClick r:id="" action="ppaction://media"/>
            <a:extLst>
              <a:ext uri="{FF2B5EF4-FFF2-40B4-BE49-F238E27FC236}">
                <a16:creationId xmlns:a16="http://schemas.microsoft.com/office/drawing/2014/main" id="{D2E05817-6FCB-4F46-A39E-5ED1687C79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3924815"/>
      </p:ext>
    </p:extLst>
  </p:cSld>
  <p:clrMapOvr>
    <a:masterClrMapping/>
  </p:clrMapOvr>
  <mc:AlternateContent xmlns:mc="http://schemas.openxmlformats.org/markup-compatibility/2006">
    <mc:Choice xmlns:p14="http://schemas.microsoft.com/office/powerpoint/2010/main" Requires="p14">
      <p:transition spd="slow" p14:dur="2000" advTm="28425"/>
    </mc:Choice>
    <mc:Fallback>
      <p:transition spd="slow" advTm="2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Collapse of Schlemm’s Canal</a:t>
            </a:r>
          </a:p>
        </p:txBody>
      </p:sp>
      <p:sp>
        <p:nvSpPr>
          <p:cNvPr id="4" name="TextBox 3"/>
          <p:cNvSpPr txBox="1"/>
          <p:nvPr/>
        </p:nvSpPr>
        <p:spPr>
          <a:xfrm>
            <a:off x="2667000" y="1676401"/>
            <a:ext cx="6705600" cy="4585871"/>
          </a:xfrm>
          <a:prstGeom prst="rect">
            <a:avLst/>
          </a:prstGeom>
          <a:noFill/>
        </p:spPr>
        <p:txBody>
          <a:bodyPr wrap="square" rtlCol="0">
            <a:spAutoFit/>
          </a:bodyPr>
          <a:lstStyle/>
          <a:p>
            <a:r>
              <a:rPr lang="en-US" sz="2400" dirty="0">
                <a:solidFill>
                  <a:srgbClr val="FFFF00"/>
                </a:solidFill>
              </a:rPr>
              <a:t>Robert Moses, MD, at Washington University in St. Louis investigated circumferential flow in Schlemm’s canal in fresh normal human eyes in the 1970s.</a:t>
            </a:r>
          </a:p>
          <a:p>
            <a:endParaRPr lang="en-US" sz="2400" dirty="0">
              <a:solidFill>
                <a:srgbClr val="FFFF00"/>
              </a:solidFill>
            </a:endParaRPr>
          </a:p>
          <a:p>
            <a:r>
              <a:rPr lang="en-US" sz="2400" dirty="0">
                <a:solidFill>
                  <a:srgbClr val="FFFF00"/>
                </a:solidFill>
              </a:rPr>
              <a:t>He cannulated the canal and observed the flow resistance for saline through 90 degrees of canal after filling the AC with silicone oil.</a:t>
            </a:r>
          </a:p>
          <a:p>
            <a:endParaRPr lang="en-US" sz="2400" dirty="0">
              <a:solidFill>
                <a:srgbClr val="FFFF00"/>
              </a:solidFill>
            </a:endParaRPr>
          </a:p>
          <a:p>
            <a:r>
              <a:rPr lang="en-US" sz="2400" dirty="0">
                <a:solidFill>
                  <a:srgbClr val="FFFF00"/>
                </a:solidFill>
              </a:rPr>
              <a:t>Then he slowly raised the IOP and kept checking</a:t>
            </a:r>
          </a:p>
          <a:p>
            <a:endParaRPr lang="en-US" sz="2400" dirty="0">
              <a:solidFill>
                <a:srgbClr val="FFFF00"/>
              </a:solidFill>
            </a:endParaRPr>
          </a:p>
          <a:p>
            <a:r>
              <a:rPr lang="en-US" sz="2400" dirty="0">
                <a:solidFill>
                  <a:srgbClr val="FFFF00"/>
                </a:solidFill>
              </a:rPr>
              <a:t>The resistance rose abruptly and reversibly at IOP about 35-40 mm Hg in most eyes</a:t>
            </a:r>
            <a:r>
              <a:rPr lang="en-US" sz="2800" dirty="0">
                <a:solidFill>
                  <a:srgbClr val="FFFF00"/>
                </a:solidFill>
              </a:rPr>
              <a:t>.</a:t>
            </a:r>
          </a:p>
        </p:txBody>
      </p:sp>
      <p:pic>
        <p:nvPicPr>
          <p:cNvPr id="3" name="Audio 2">
            <a:hlinkClick r:id="" action="ppaction://media"/>
            <a:extLst>
              <a:ext uri="{FF2B5EF4-FFF2-40B4-BE49-F238E27FC236}">
                <a16:creationId xmlns:a16="http://schemas.microsoft.com/office/drawing/2014/main" id="{2CCE7388-077E-4E3A-9EEB-28A107D990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2844440"/>
      </p:ext>
    </p:extLst>
  </p:cSld>
  <p:clrMapOvr>
    <a:masterClrMapping/>
  </p:clrMapOvr>
  <mc:AlternateContent xmlns:mc="http://schemas.openxmlformats.org/markup-compatibility/2006">
    <mc:Choice xmlns:p14="http://schemas.microsoft.com/office/powerpoint/2010/main" Requires="p14">
      <p:transition spd="slow" p14:dur="2000" advTm="11321"/>
    </mc:Choice>
    <mc:Fallback>
      <p:transition spd="slow" advTm="1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7|1.6|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716</Words>
  <Application>Microsoft Office PowerPoint</Application>
  <PresentationFormat>Widescreen</PresentationFormat>
  <Paragraphs>82</Paragraphs>
  <Slides>14</Slides>
  <Notes>1</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Impact</vt:lpstr>
      <vt:lpstr>Office Theme</vt:lpstr>
      <vt:lpstr> </vt:lpstr>
      <vt:lpstr>PowerPoint Presentation</vt:lpstr>
      <vt:lpstr>Angle Closure Attack</vt:lpstr>
      <vt:lpstr> Half inch 30 g needle paracentesis </vt:lpstr>
      <vt:lpstr>PowerPoint Presentation</vt:lpstr>
      <vt:lpstr>Case:  Traumatic Hyphema</vt:lpstr>
      <vt:lpstr>Case:  Traumatic Hyphema</vt:lpstr>
      <vt:lpstr>Resolution</vt:lpstr>
      <vt:lpstr>Collapse of Schlemm’s Canal</vt:lpstr>
      <vt:lpstr>PowerPoint Presentation</vt:lpstr>
      <vt:lpstr>When is This Worth Trying?</vt:lpstr>
      <vt:lpstr>30g Needle Tool </vt:lpstr>
      <vt:lpstr>PowerPoint Presentation</vt:lpstr>
      <vt:lpstr>Needling Pupillary Membrane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Paul Palmberg</dc:creator>
  <cp:lastModifiedBy>Paul Palmberg</cp:lastModifiedBy>
  <cp:revision>2</cp:revision>
  <dcterms:created xsi:type="dcterms:W3CDTF">2020-10-07T15:04:28Z</dcterms:created>
  <dcterms:modified xsi:type="dcterms:W3CDTF">2020-10-15T22:50:48Z</dcterms:modified>
</cp:coreProperties>
</file>