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m4a" ContentType="audio/mp4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</p:sldMasterIdLst>
  <p:notesMasterIdLst>
    <p:notesMasterId r:id="rId50"/>
  </p:notesMasterIdLst>
  <p:sldIdLst>
    <p:sldId id="325" r:id="rId3"/>
    <p:sldId id="257" r:id="rId4"/>
    <p:sldId id="353" r:id="rId5"/>
    <p:sldId id="354" r:id="rId6"/>
    <p:sldId id="336" r:id="rId7"/>
    <p:sldId id="335" r:id="rId8"/>
    <p:sldId id="332" r:id="rId9"/>
    <p:sldId id="327" r:id="rId10"/>
    <p:sldId id="321" r:id="rId11"/>
    <p:sldId id="322" r:id="rId12"/>
    <p:sldId id="329" r:id="rId13"/>
    <p:sldId id="256" r:id="rId14"/>
    <p:sldId id="330" r:id="rId15"/>
    <p:sldId id="265" r:id="rId16"/>
    <p:sldId id="302" r:id="rId17"/>
    <p:sldId id="309" r:id="rId18"/>
    <p:sldId id="312" r:id="rId19"/>
    <p:sldId id="301" r:id="rId20"/>
    <p:sldId id="342" r:id="rId21"/>
    <p:sldId id="315" r:id="rId22"/>
    <p:sldId id="316" r:id="rId23"/>
    <p:sldId id="283" r:id="rId24"/>
    <p:sldId id="284" r:id="rId25"/>
    <p:sldId id="282" r:id="rId26"/>
    <p:sldId id="266" r:id="rId27"/>
    <p:sldId id="275" r:id="rId28"/>
    <p:sldId id="314" r:id="rId29"/>
    <p:sldId id="267" r:id="rId30"/>
    <p:sldId id="277" r:id="rId31"/>
    <p:sldId id="285" r:id="rId32"/>
    <p:sldId id="286" r:id="rId33"/>
    <p:sldId id="287" r:id="rId34"/>
    <p:sldId id="290" r:id="rId35"/>
    <p:sldId id="263" r:id="rId36"/>
    <p:sldId id="298" r:id="rId37"/>
    <p:sldId id="262" r:id="rId38"/>
    <p:sldId id="346" r:id="rId39"/>
    <p:sldId id="347" r:id="rId40"/>
    <p:sldId id="351" r:id="rId41"/>
    <p:sldId id="348" r:id="rId42"/>
    <p:sldId id="337" r:id="rId43"/>
    <p:sldId id="338" r:id="rId44"/>
    <p:sldId id="339" r:id="rId45"/>
    <p:sldId id="352" r:id="rId46"/>
    <p:sldId id="356" r:id="rId47"/>
    <p:sldId id="340" r:id="rId48"/>
    <p:sldId id="355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9933"/>
    <a:srgbClr val="DE2D10"/>
    <a:srgbClr val="CCCC00"/>
    <a:srgbClr val="0000CC"/>
    <a:srgbClr val="0000FF"/>
    <a:srgbClr val="0E0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86756" autoAdjust="0"/>
  </p:normalViewPr>
  <p:slideViewPr>
    <p:cSldViewPr>
      <p:cViewPr varScale="1">
        <p:scale>
          <a:sx n="111" d="100"/>
          <a:sy n="111" d="100"/>
        </p:scale>
        <p:origin x="102" y="82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98B46-D794-4358-BA43-74D37479EED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C9819-9EC4-4BAB-A8C4-21BCAF01D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8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C9819-9EC4-4BAB-A8C4-21BCAF01D1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34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C9819-9EC4-4BAB-A8C4-21BCAF01D10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51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AC9819-9EC4-4BAB-A8C4-21BCAF01D1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07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DCF68B-8BCD-430E-ADA0-4320D367BA1A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21" y="4344025"/>
            <a:ext cx="5485158" cy="4114488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7333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DCF68B-8BCD-430E-ADA0-4320D367BA1A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21" y="4344025"/>
            <a:ext cx="5485158" cy="4114488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078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98BDBC-78CF-4C87-8596-991CC9FE284A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 w="12700" cap="flat"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69" tIns="46036" rIns="92069" bIns="46036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2585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772" y="4344030"/>
            <a:ext cx="5030456" cy="4114485"/>
          </a:xfrm>
          <a:noFill/>
        </p:spPr>
        <p:txBody>
          <a:bodyPr lIns="92065" rIns="9206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19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C9819-9EC4-4BAB-A8C4-21BCAF01D10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12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95E2-503A-401E-8DA8-95329FA6F5FF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D78-F354-431A-B7F0-13495F7A7D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29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95E2-503A-401E-8DA8-95329FA6F5FF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D78-F354-431A-B7F0-13495F7A7D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08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95E2-503A-401E-8DA8-95329FA6F5FF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D78-F354-431A-B7F0-13495F7A7D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461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76200"/>
            <a:ext cx="7848600" cy="601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4087644"/>
      </p:ext>
    </p:extLst>
  </p:cSld>
  <p:clrMapOvr>
    <a:masterClrMapping/>
  </p:clrMapOvr>
  <p:transition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3B21F-401A-4CCA-B3DC-CED31C026E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44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1AA4A-C813-49DF-B946-54584E3910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406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64AA8-5E35-4E2D-8D49-056E6C3DBF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717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92254-62AF-43E5-9895-FD18BDAD27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833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60B70-AEB9-46E6-9591-4173780FA4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220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187AC-D292-4610-8C06-30301FEBEB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5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1D9C8-0803-4786-A7C5-4A168BF1E6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073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95E2-503A-401E-8DA8-95329FA6F5FF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D78-F354-431A-B7F0-13495F7A7D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70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B6C4F-9A90-4048-87EC-EC296631B4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9214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4C403-F9FB-4288-84F9-C3543C2EAC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352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EA028-0292-4171-9B86-A5E5A72AC8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616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9FE78-131C-4662-8171-0032B692E4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052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D0E14-92ED-4499-926F-6C3A83FC6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8663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89B1434-C8CC-4E72-ACB7-92D4F86B5D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3327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95E2-503A-401E-8DA8-95329FA6F5FF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D78-F354-431A-B7F0-13495F7A7D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99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95E2-503A-401E-8DA8-95329FA6F5FF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D78-F354-431A-B7F0-13495F7A7D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36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95E2-503A-401E-8DA8-95329FA6F5FF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D78-F354-431A-B7F0-13495F7A7D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483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95E2-503A-401E-8DA8-95329FA6F5FF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D78-F354-431A-B7F0-13495F7A7D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31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95E2-503A-401E-8DA8-95329FA6F5FF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D78-F354-431A-B7F0-13495F7A7D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57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95E2-503A-401E-8DA8-95329FA6F5FF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D78-F354-431A-B7F0-13495F7A7D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96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595E2-503A-401E-8DA8-95329FA6F5FF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56D78-F354-431A-B7F0-13495F7A7D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83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595E2-503A-401E-8DA8-95329FA6F5FF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56D78-F354-431A-B7F0-13495F7A7D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7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E54503-0EC9-4636-BB4E-02AE27C6C39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613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5.jpeg"/><Relationship Id="rId5" Type="http://schemas.openxmlformats.org/officeDocument/2006/relationships/image" Target="../media/image14.tiff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6.m4a"/><Relationship Id="rId7" Type="http://schemas.openxmlformats.org/officeDocument/2006/relationships/image" Target="../media/image20.jpeg"/><Relationship Id="rId2" Type="http://schemas.microsoft.com/office/2007/relationships/media" Target="../media/media16.m4a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7.m4a"/><Relationship Id="rId7" Type="http://schemas.openxmlformats.org/officeDocument/2006/relationships/image" Target="../media/image20.jpeg"/><Relationship Id="rId2" Type="http://schemas.microsoft.com/office/2007/relationships/media" Target="../media/media17.m4a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3.png"/><Relationship Id="rId2" Type="http://schemas.openxmlformats.org/officeDocument/2006/relationships/video" Target="../media/media19.mpg"/><Relationship Id="rId1" Type="http://schemas.microsoft.com/office/2007/relationships/media" Target="../media/media19.mpg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7" Type="http://schemas.openxmlformats.org/officeDocument/2006/relationships/image" Target="../media/image3.png"/><Relationship Id="rId2" Type="http://schemas.microsoft.com/office/2007/relationships/media" Target="../media/media31.m4a"/><Relationship Id="rId1" Type="http://schemas.openxmlformats.org/officeDocument/2006/relationships/tags" Target="../tags/tag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2" Type="http://schemas.microsoft.com/office/2007/relationships/media" Target="../media/media37.m4a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4a"/><Relationship Id="rId2" Type="http://schemas.microsoft.com/office/2007/relationships/media" Target="../media/media40.m4a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4a"/><Relationship Id="rId2" Type="http://schemas.microsoft.com/office/2007/relationships/media" Target="../media/media41.m4a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m4a"/><Relationship Id="rId2" Type="http://schemas.microsoft.com/office/2007/relationships/media" Target="../media/media42.m4a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3.png"/><Relationship Id="rId4" Type="http://schemas.openxmlformats.org/officeDocument/2006/relationships/image" Target="../media/image39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image" Target="../media/image40.emf"/><Relationship Id="rId4" Type="http://schemas.openxmlformats.org/officeDocument/2006/relationships/hyperlink" Target="https://www.tandfonline.com/toc/iero20/current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3.png"/><Relationship Id="rId4" Type="http://schemas.openxmlformats.org/officeDocument/2006/relationships/image" Target="../media/image41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6.png"/><Relationship Id="rId3" Type="http://schemas.openxmlformats.org/officeDocument/2006/relationships/video" Target="../media/media48.avi"/><Relationship Id="rId7" Type="http://schemas.openxmlformats.org/officeDocument/2006/relationships/audio" Target="../media/media50.m4a"/><Relationship Id="rId12" Type="http://schemas.openxmlformats.org/officeDocument/2006/relationships/image" Target="../media/image45.png"/><Relationship Id="rId2" Type="http://schemas.microsoft.com/office/2007/relationships/media" Target="../media/media48.avi"/><Relationship Id="rId1" Type="http://schemas.openxmlformats.org/officeDocument/2006/relationships/tags" Target="../tags/tag15.xml"/><Relationship Id="rId6" Type="http://schemas.microsoft.com/office/2007/relationships/media" Target="../media/media50.m4a"/><Relationship Id="rId11" Type="http://schemas.openxmlformats.org/officeDocument/2006/relationships/image" Target="../media/image44.png"/><Relationship Id="rId5" Type="http://schemas.openxmlformats.org/officeDocument/2006/relationships/video" Target="../media/media49.mp4"/><Relationship Id="rId15" Type="http://schemas.openxmlformats.org/officeDocument/2006/relationships/image" Target="../media/image3.png"/><Relationship Id="rId10" Type="http://schemas.openxmlformats.org/officeDocument/2006/relationships/image" Target="../media/image43.png"/><Relationship Id="rId4" Type="http://schemas.microsoft.com/office/2007/relationships/media" Target="../media/media49.mp4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The Coming Paradigm Shift in Glaucoma Management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39736"/>
            <a:ext cx="200596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BPEIbuilding_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40073" y="2239736"/>
            <a:ext cx="4719728" cy="353979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95400" y="54102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Paul Palmberg MD PhD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594360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The Edward W D Norton Lecture, Miami, Florida, November 5, 2020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A0A74ED-0ABA-4120-9B5D-86F645A60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4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2"/>
    </mc:Choice>
    <mc:Fallback xmlns="">
      <p:transition spd="slow" advTm="11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The Coming Paradigm Shift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in Glaucoma Management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1676401"/>
            <a:ext cx="7696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New Evidence About Optimal Treatment</a:t>
            </a:r>
          </a:p>
          <a:p>
            <a:r>
              <a:rPr lang="en-US" sz="2400" dirty="0">
                <a:solidFill>
                  <a:srgbClr val="FFFF00"/>
                </a:solidFill>
              </a:rPr>
              <a:t>	In Advanced Damage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	In Early Damage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chemeClr val="accent6"/>
                </a:solidFill>
              </a:rPr>
              <a:t>New MIGS Surgical Options with Lesser Risk:</a:t>
            </a:r>
          </a:p>
          <a:p>
            <a:r>
              <a:rPr lang="en-US" sz="2400" dirty="0">
                <a:solidFill>
                  <a:srgbClr val="FFFF00"/>
                </a:solidFill>
              </a:rPr>
              <a:t>	Angle surgery</a:t>
            </a:r>
          </a:p>
          <a:p>
            <a:r>
              <a:rPr lang="en-US" sz="2400" dirty="0">
                <a:solidFill>
                  <a:srgbClr val="FFFF00"/>
                </a:solidFill>
              </a:rPr>
              <a:t>	Suprachoroidal space implants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chemeClr val="accent6"/>
                </a:solidFill>
              </a:rPr>
              <a:t>Safer Substitutes for trabeculectomy: </a:t>
            </a:r>
          </a:p>
          <a:p>
            <a:r>
              <a:rPr lang="en-US" sz="2400" dirty="0">
                <a:solidFill>
                  <a:schemeClr val="accent6"/>
                </a:solidFill>
              </a:rPr>
              <a:t>	</a:t>
            </a:r>
            <a:r>
              <a:rPr lang="en-US" sz="2400" dirty="0">
                <a:solidFill>
                  <a:srgbClr val="FFFF00"/>
                </a:solidFill>
              </a:rPr>
              <a:t>XEN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	PreserFlo MicroShunt (less hypotony, lens change)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chemeClr val="accent6"/>
                </a:solidFill>
              </a:rPr>
              <a:t>Detecting Apoptosing Retinal Cells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ADAAB96-A253-4CBA-95E9-5A6A5077F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8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61"/>
    </mc:Choice>
    <mc:Fallback xmlns="">
      <p:transition spd="slow" advTm="68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Sunday Afternoons in St. Louis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924"/>
            <a:ext cx="7794434" cy="531013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FFFF00"/>
                </a:solidFill>
              </a:rPr>
              <a:t>What’s a Fellow to do?</a:t>
            </a:r>
          </a:p>
          <a:p>
            <a:pPr>
              <a:spcBef>
                <a:spcPts val="0"/>
              </a:spcBef>
            </a:pPr>
            <a:endParaRPr lang="en-US" sz="2000" dirty="0">
              <a:solidFill>
                <a:srgbClr val="FFFF00"/>
              </a:solidFill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FFFF00"/>
                </a:solidFill>
              </a:rPr>
              <a:t>How in </a:t>
            </a:r>
            <a:r>
              <a:rPr lang="en-US" sz="2000" b="1" dirty="0">
                <a:solidFill>
                  <a:srgbClr val="FFFF00"/>
                </a:solidFill>
              </a:rPr>
              <a:t>one year </a:t>
            </a:r>
            <a:r>
              <a:rPr lang="en-US" sz="2000" dirty="0">
                <a:solidFill>
                  <a:srgbClr val="FFFF00"/>
                </a:solidFill>
              </a:rPr>
              <a:t>does one get a </a:t>
            </a:r>
            <a:r>
              <a:rPr lang="en-US" sz="2000" b="1" dirty="0">
                <a:solidFill>
                  <a:srgbClr val="FFFF00"/>
                </a:solidFill>
              </a:rPr>
              <a:t>long-term perspective </a:t>
            </a:r>
            <a:r>
              <a:rPr lang="en-US" sz="2000" dirty="0">
                <a:solidFill>
                  <a:srgbClr val="FFFF00"/>
                </a:solidFill>
              </a:rPr>
              <a:t>on a chronic disease?</a:t>
            </a:r>
          </a:p>
          <a:p>
            <a:pPr>
              <a:spcBef>
                <a:spcPts val="0"/>
              </a:spcBef>
            </a:pPr>
            <a:endParaRPr lang="en-US" sz="2000" dirty="0">
              <a:solidFill>
                <a:srgbClr val="FFFF00"/>
              </a:solidFill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FFFF00"/>
                </a:solidFill>
              </a:rPr>
              <a:t>Learn from the past!</a:t>
            </a:r>
          </a:p>
          <a:p>
            <a:pPr>
              <a:spcBef>
                <a:spcPts val="0"/>
              </a:spcBef>
            </a:pPr>
            <a:endParaRPr lang="en-US" sz="2000" dirty="0">
              <a:solidFill>
                <a:srgbClr val="FFFF00"/>
              </a:solidFill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FFFF00"/>
                </a:solidFill>
              </a:rPr>
              <a:t>Sunday afternoon chart reviews of long follow up cases</a:t>
            </a:r>
          </a:p>
          <a:p>
            <a:pPr>
              <a:spcBef>
                <a:spcPts val="0"/>
              </a:spcBef>
            </a:pPr>
            <a:endParaRPr lang="en-US" sz="2000" dirty="0">
              <a:solidFill>
                <a:srgbClr val="FFFF00"/>
              </a:solidFill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solidFill>
                  <a:schemeClr val="accent6"/>
                </a:solidFill>
              </a:rPr>
              <a:t>At</a:t>
            </a:r>
            <a:r>
              <a:rPr lang="en-US" sz="2000" dirty="0">
                <a:solidFill>
                  <a:schemeClr val="accent6"/>
                </a:solidFill>
              </a:rPr>
              <a:t> </a:t>
            </a:r>
            <a:r>
              <a:rPr lang="en-US" sz="2000" b="1" dirty="0">
                <a:solidFill>
                  <a:schemeClr val="accent6"/>
                </a:solidFill>
              </a:rPr>
              <a:t>low normal IOPs advanced damage cases </a:t>
            </a:r>
            <a:r>
              <a:rPr lang="en-US" sz="2000" b="1" i="1" dirty="0">
                <a:solidFill>
                  <a:schemeClr val="accent6"/>
                </a:solidFill>
              </a:rPr>
              <a:t>stable for a decade </a:t>
            </a:r>
            <a:r>
              <a:rPr lang="en-US" sz="2000" dirty="0">
                <a:solidFill>
                  <a:srgbClr val="FFFF00"/>
                </a:solidFill>
              </a:rPr>
              <a:t>! </a:t>
            </a:r>
          </a:p>
          <a:p>
            <a:pPr>
              <a:spcBef>
                <a:spcPts val="0"/>
              </a:spcBef>
            </a:pPr>
            <a:endParaRPr lang="en-US" sz="2000" dirty="0">
              <a:solidFill>
                <a:srgbClr val="FFFF00"/>
              </a:solidFill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solidFill>
                  <a:schemeClr val="accent6"/>
                </a:solidFill>
              </a:rPr>
              <a:t>At high teen IOPs most progressed substantially.</a:t>
            </a:r>
          </a:p>
          <a:p>
            <a:pPr>
              <a:spcBef>
                <a:spcPts val="0"/>
              </a:spcBef>
            </a:pPr>
            <a:endParaRPr lang="en-US" sz="2000" dirty="0">
              <a:solidFill>
                <a:srgbClr val="FFFF00"/>
              </a:solidFill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rgbClr val="FFFF00"/>
                </a:solidFill>
              </a:rPr>
              <a:t>This went against the prevailing view: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solidFill>
                  <a:srgbClr val="FFFF00"/>
                </a:solidFill>
              </a:rPr>
              <a:t>high teens was the goal; after all, those are “normal” pressures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solidFill>
                  <a:srgbClr val="FFFF00"/>
                </a:solidFill>
              </a:rPr>
              <a:t>one could only slow the damage in glaucoma.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8C07EC5-B59B-4480-9044-110E320043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191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23"/>
    </mc:Choice>
    <mc:Fallback xmlns="">
      <p:transition spd="slow" advTm="86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1"/>
            <a:ext cx="7772400" cy="17525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 New Perspective on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“Target Pressures”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62298" y="5290066"/>
            <a:ext cx="2672102" cy="348734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Paul Palmberg, MD, PhD</a:t>
            </a:r>
          </a:p>
        </p:txBody>
      </p:sp>
      <p:pic>
        <p:nvPicPr>
          <p:cNvPr id="4" name="Picture 3" descr="Palmberg-P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62344" y="2895600"/>
            <a:ext cx="1542288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2844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05200" y="3048001"/>
            <a:ext cx="281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" cap="none" spc="0" normalizeH="0" baseline="0" noProof="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uLnTx/>
                <a:uFillTx/>
                <a:latin typeface="Arial Black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33801" y="2590800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to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3209302"/>
            <a:ext cx="2905976" cy="1210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51054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Morton Grant, MD  Paul Chandler, MD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0C39471-491B-4F8B-B995-813418FFAC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6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84"/>
    </mc:Choice>
    <mc:Fallback xmlns="">
      <p:transition spd="slow" advTm="13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Origen of the Target Pressure Concept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Paul Chandler had beat me to it.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	 1959 AAO, 1960 AJO 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457200" lvl="1" indent="0">
              <a:buNone/>
            </a:pPr>
            <a:r>
              <a:rPr lang="en-US" sz="2400" dirty="0">
                <a:solidFill>
                  <a:srgbClr val="FFFF00"/>
                </a:solidFill>
              </a:rPr>
              <a:t>See also Chandler, Survey Ophthalmology 1977; 21:412-428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EE9D5A2-1DB6-4620-9EFB-FDD536E50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18"/>
    </mc:Choice>
    <mc:Fallback xmlns="">
      <p:transition spd="slow" advTm="14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2" y="0"/>
            <a:ext cx="9113307" cy="7292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93B3183-5037-4328-8F1F-1D298CEC39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4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96"/>
    </mc:Choice>
    <mc:Fallback xmlns="">
      <p:transition spd="slow" advTm="33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Two Very Different Questions: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00" y="1600200"/>
            <a:ext cx="7543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solidFill>
                  <a:srgbClr val="FFFF00"/>
                </a:solidFill>
              </a:rPr>
              <a:t>How much of glaucoma damage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	 is associated with an excess pressure distribution?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         NOT MUCH!  1/3 in England, US, 1/10 in Japan!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2. How much of glaucoma damage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	is pressure-dependent and avoidable?</a:t>
            </a:r>
          </a:p>
        </p:txBody>
      </p:sp>
      <p:pic>
        <p:nvPicPr>
          <p:cNvPr id="7" name="Picture 2" descr="aplanatiomeasures_045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>
            <a:lum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573405"/>
            <a:ext cx="1974850" cy="1469909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4" descr="grap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496193"/>
            <a:ext cx="2043626" cy="162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7700" r="8235" b="58170"/>
          <a:stretch>
            <a:fillRect/>
          </a:stretch>
        </p:blipFill>
        <p:spPr bwMode="auto">
          <a:xfrm>
            <a:off x="5867400" y="2627309"/>
            <a:ext cx="2120899" cy="136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0B5965F-009F-4CCD-98C9-9A3803F711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255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279"/>
    </mc:Choice>
    <mc:Fallback xmlns="">
      <p:transition spd="slow" advTm="118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Two Very Different Questions: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00" y="1600200"/>
            <a:ext cx="7543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>
                <a:solidFill>
                  <a:srgbClr val="CCCC00"/>
                </a:solidFill>
              </a:rPr>
              <a:t>How much of glaucoma damage</a:t>
            </a:r>
          </a:p>
          <a:p>
            <a:r>
              <a:rPr lang="en-US" sz="2400" dirty="0">
                <a:solidFill>
                  <a:srgbClr val="CCCC00"/>
                </a:solidFill>
              </a:rPr>
              <a:t>	 is associated with an excess pressure distribution?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         NOT MUCH!  1/3 in England, US, 1/10 in Japan!</a:t>
            </a:r>
          </a:p>
          <a:p>
            <a:endParaRPr lang="en-US" sz="2400" dirty="0">
              <a:solidFill>
                <a:srgbClr val="FF9933"/>
              </a:solidFill>
            </a:endParaRPr>
          </a:p>
          <a:p>
            <a:r>
              <a:rPr lang="en-US" sz="2400" dirty="0">
                <a:solidFill>
                  <a:srgbClr val="FF9933"/>
                </a:solidFill>
              </a:rPr>
              <a:t>2. How much of glaucoma damage </a:t>
            </a:r>
          </a:p>
          <a:p>
            <a:r>
              <a:rPr lang="en-US" sz="2400" dirty="0">
                <a:solidFill>
                  <a:srgbClr val="FF9933"/>
                </a:solidFill>
              </a:rPr>
              <a:t>	is pressure-dependent and avoidable?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           </a:t>
            </a:r>
            <a:r>
              <a:rPr lang="en-US" sz="3600" dirty="0">
                <a:solidFill>
                  <a:srgbClr val="FFFF00"/>
                </a:solidFill>
              </a:rPr>
              <a:t>  NEARLY ALL!  How can that be?</a:t>
            </a:r>
          </a:p>
        </p:txBody>
      </p:sp>
      <p:pic>
        <p:nvPicPr>
          <p:cNvPr id="7" name="Picture 2" descr="aplanatiomeasures_045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>
            <a:lum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573405"/>
            <a:ext cx="1974850" cy="1469909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4" descr="grap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496193"/>
            <a:ext cx="2043626" cy="162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7700" r="8235" b="58170"/>
          <a:stretch>
            <a:fillRect/>
          </a:stretch>
        </p:blipFill>
        <p:spPr bwMode="auto">
          <a:xfrm>
            <a:off x="5867400" y="2627309"/>
            <a:ext cx="2120899" cy="136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44FC9C9-2F94-40AD-ADAD-7332EA745E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287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6"/>
    </mc:Choice>
    <mc:Fallback xmlns="">
      <p:transition spd="slow" advTm="10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FFFF00"/>
                </a:solidFill>
              </a:rPr>
              <a:t>The Pressure-Dependence                               of Glaucoma Damage</a:t>
            </a:r>
          </a:p>
        </p:txBody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057400"/>
            <a:ext cx="8839200" cy="4495800"/>
          </a:xfrm>
        </p:spPr>
        <p:txBody>
          <a:bodyPr/>
          <a:lstStyle/>
          <a:p>
            <a:pPr marL="476250" indent="-476250">
              <a:spcBef>
                <a:spcPct val="30000"/>
              </a:spcBef>
              <a:spcAft>
                <a:spcPct val="30000"/>
              </a:spcAft>
            </a:pPr>
            <a:r>
              <a:rPr lang="en-US" altLang="en-US" sz="2800" dirty="0">
                <a:solidFill>
                  <a:srgbClr val="FFFF00"/>
                </a:solidFill>
              </a:rPr>
              <a:t>IOP values near </a:t>
            </a:r>
            <a:r>
              <a:rPr lang="en-US" altLang="en-US" sz="2800" dirty="0" err="1">
                <a:solidFill>
                  <a:srgbClr val="FFFF00"/>
                </a:solidFill>
              </a:rPr>
              <a:t>episcleral</a:t>
            </a:r>
            <a:r>
              <a:rPr lang="en-US" altLang="en-US" sz="2800" dirty="0">
                <a:solidFill>
                  <a:srgbClr val="FFFF00"/>
                </a:solidFill>
              </a:rPr>
              <a:t> venous pressure might </a:t>
            </a:r>
            <a:r>
              <a:rPr lang="en-US" altLang="en-US" sz="2800" dirty="0">
                <a:solidFill>
                  <a:srgbClr val="DE2D10"/>
                </a:solidFill>
              </a:rPr>
              <a:t>compensate for whatever else is wrong </a:t>
            </a:r>
            <a:r>
              <a:rPr lang="en-US" altLang="en-US" sz="2800" dirty="0">
                <a:solidFill>
                  <a:schemeClr val="bg1"/>
                </a:solidFill>
              </a:rPr>
              <a:t>in </a:t>
            </a:r>
            <a:r>
              <a:rPr lang="en-US" altLang="en-US" sz="2800" dirty="0">
                <a:solidFill>
                  <a:srgbClr val="FFFF00"/>
                </a:solidFill>
              </a:rPr>
              <a:t>glaucoma, </a:t>
            </a:r>
            <a:r>
              <a:rPr lang="en-US" altLang="en-US" sz="2800" i="1" dirty="0">
                <a:solidFill>
                  <a:srgbClr val="FFFF00"/>
                </a:solidFill>
              </a:rPr>
              <a:t>by improving blood flow to, or reducing stress on, the optic nerve</a:t>
            </a:r>
            <a:r>
              <a:rPr lang="en-US" altLang="en-US" sz="2800" dirty="0">
                <a:solidFill>
                  <a:srgbClr val="FFFF00"/>
                </a:solidFill>
              </a:rPr>
              <a:t>. </a:t>
            </a:r>
          </a:p>
          <a:p>
            <a:pPr marL="476250" indent="-476250">
              <a:spcBef>
                <a:spcPct val="30000"/>
              </a:spcBef>
              <a:spcAft>
                <a:spcPct val="30000"/>
              </a:spcAft>
            </a:pPr>
            <a:r>
              <a:rPr lang="en-US" altLang="en-US" sz="2800" dirty="0">
                <a:solidFill>
                  <a:srgbClr val="FFFF00"/>
                </a:solidFill>
              </a:rPr>
              <a:t>This is not at all like blood sugar in diabetes or hypertension where upper normal would be a reasonable goal! </a:t>
            </a:r>
          </a:p>
          <a:p>
            <a:pPr marL="476250" indent="-476250">
              <a:spcBef>
                <a:spcPct val="30000"/>
              </a:spcBef>
              <a:spcAft>
                <a:spcPct val="30000"/>
              </a:spcAft>
            </a:pPr>
            <a:r>
              <a:rPr lang="en-US" altLang="en-US" sz="2800" dirty="0">
                <a:solidFill>
                  <a:srgbClr val="FFFF00"/>
                </a:solidFill>
              </a:rPr>
              <a:t>The advent of antimetabolite filtering surgery allowed us to prove the benefit of low normal IOPs.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70E9F5-54DF-41C4-8EBA-C8D4DA0DD5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7798059"/>
      </p:ext>
    </p:extLst>
  </p:cSld>
  <p:clrMapOvr>
    <a:masterClrMapping/>
  </p:clrMapOvr>
  <p:transition advTm="644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8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8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8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8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88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8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8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2400" dirty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>Technique:  </a:t>
            </a:r>
            <a:r>
              <a:rPr lang="en-US" altLang="en-US" sz="2400" dirty="0" err="1">
                <a:solidFill>
                  <a:srgbClr val="FFFF00"/>
                </a:solidFill>
                <a:latin typeface="Arial"/>
                <a:ea typeface="+mn-ea"/>
                <a:cs typeface="+mn-cs"/>
              </a:rPr>
              <a:t>Suner</a:t>
            </a:r>
            <a:r>
              <a:rPr lang="en-US" altLang="en-US" sz="2400" dirty="0">
                <a:solidFill>
                  <a:srgbClr val="FFFF00"/>
                </a:solidFill>
                <a:latin typeface="Arial"/>
                <a:ea typeface="+mn-ea"/>
                <a:cs typeface="+mn-cs"/>
              </a:rPr>
              <a:t>, et al, Ophthalmology 1997:104:207-214</a:t>
            </a:r>
            <a:endParaRPr lang="en-US" sz="5400" dirty="0"/>
          </a:p>
        </p:txBody>
      </p:sp>
      <p:pic>
        <p:nvPicPr>
          <p:cNvPr id="4" name="BOB Dr. Palmberg Valve Trabeculectomy Technique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2538" y="1600200"/>
            <a:ext cx="6638925" cy="4525963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494D85C-ECA4-46D0-A016-227D37BF8F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8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17"/>
    </mc:Choice>
    <mc:Fallback xmlns="">
      <p:transition spd="slow" advTm="53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48" objId="4"/>
        <p14:stopEvt time="49762" objId="4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92100"/>
            <a:ext cx="8305800" cy="1384300"/>
          </a:xfrm>
        </p:spPr>
        <p:txBody>
          <a:bodyPr/>
          <a:lstStyle/>
          <a:p>
            <a:br>
              <a:rPr lang="en-US" altLang="en-US" sz="4100" dirty="0"/>
            </a:br>
            <a:r>
              <a:rPr lang="en-US" altLang="en-US" sz="3600" b="1" dirty="0">
                <a:solidFill>
                  <a:srgbClr val="FFFF00"/>
                </a:solidFill>
              </a:rPr>
              <a:t>Primary Filtering Surgery with 5-FU or Mitomycin:</a:t>
            </a:r>
            <a:r>
              <a:rPr lang="en-US" altLang="en-US" sz="3600" dirty="0">
                <a:solidFill>
                  <a:srgbClr val="FFFF00"/>
                </a:solidFill>
              </a:rPr>
              <a:t> </a:t>
            </a:r>
            <a:r>
              <a:rPr lang="en-US" altLang="en-US" sz="3600" b="1" dirty="0">
                <a:solidFill>
                  <a:srgbClr val="FFFF00"/>
                </a:solidFill>
              </a:rPr>
              <a:t>Intraocular Pressure Control and Visual Field Data</a:t>
            </a:r>
            <a:br>
              <a:rPr lang="en-US" altLang="en-US" sz="3600" dirty="0">
                <a:solidFill>
                  <a:srgbClr val="FFFF00"/>
                </a:solidFill>
              </a:rPr>
            </a:br>
            <a:endParaRPr lang="en-US" altLang="en-US" sz="3600" dirty="0">
              <a:solidFill>
                <a:srgbClr val="FFFF00"/>
              </a:solidFill>
            </a:endParaRPr>
          </a:p>
        </p:txBody>
      </p:sp>
      <p:sp>
        <p:nvSpPr>
          <p:cNvPr id="499715" name="Rectangle 3"/>
          <p:cNvSpPr>
            <a:spLocks noChangeArrowheads="1"/>
          </p:cNvSpPr>
          <p:nvPr/>
        </p:nvSpPr>
        <p:spPr bwMode="auto">
          <a:xfrm>
            <a:off x="0" y="2187277"/>
            <a:ext cx="9144000" cy="400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eaLnBrk="0" hangingPunct="0"/>
            <a:r>
              <a:rPr lang="en-US" altLang="en-US" sz="2000" dirty="0">
                <a:solidFill>
                  <a:srgbClr val="FFFF00"/>
                </a:solidFill>
              </a:rPr>
              <a:t>                      mm Hg       # (IOP)                   MD                   PSD               # fields</a:t>
            </a:r>
          </a:p>
          <a:p>
            <a:pPr algn="ctr" eaLnBrk="0" hangingPunct="0"/>
            <a:r>
              <a:rPr lang="en-US" altLang="en-US" sz="2000" dirty="0">
                <a:solidFill>
                  <a:srgbClr val="FFFF00"/>
                </a:solidFill>
              </a:rPr>
              <a:t>Pre-OP	        26.1	212		-14.3		7.58	              181</a:t>
            </a:r>
          </a:p>
          <a:p>
            <a:pPr algn="ctr" eaLnBrk="0" hangingPunct="0"/>
            <a:r>
              <a:rPr lang="en-US" altLang="en-US" sz="2000" dirty="0">
                <a:solidFill>
                  <a:srgbClr val="FFFF00"/>
                </a:solidFill>
              </a:rPr>
              <a:t>1 Year	        10.7	183		-13.6		7.59		 117</a:t>
            </a:r>
          </a:p>
          <a:p>
            <a:pPr algn="ctr" eaLnBrk="0" hangingPunct="0"/>
            <a:r>
              <a:rPr lang="en-US" altLang="en-US" sz="2000" dirty="0">
                <a:solidFill>
                  <a:srgbClr val="FFFF00"/>
                </a:solidFill>
              </a:rPr>
              <a:t>2 Years	       10.8	161		-12.4		7.67		  96 </a:t>
            </a:r>
          </a:p>
          <a:p>
            <a:pPr algn="ctr" eaLnBrk="0" hangingPunct="0"/>
            <a:r>
              <a:rPr lang="en-US" altLang="en-US" sz="2000" dirty="0">
                <a:solidFill>
                  <a:srgbClr val="FFFF00"/>
                </a:solidFill>
              </a:rPr>
              <a:t>3 Years	       10.8        	143		-13.3		8.18		  92</a:t>
            </a:r>
          </a:p>
          <a:p>
            <a:pPr algn="ctr" eaLnBrk="0" hangingPunct="0"/>
            <a:r>
              <a:rPr lang="en-US" altLang="en-US" sz="2000" dirty="0">
                <a:solidFill>
                  <a:srgbClr val="FFFF00"/>
                </a:solidFill>
              </a:rPr>
              <a:t>4 Years	       10.5	125		-13.6		8.05		  71</a:t>
            </a:r>
          </a:p>
          <a:p>
            <a:pPr algn="ctr" eaLnBrk="0" hangingPunct="0"/>
            <a:r>
              <a:rPr lang="en-US" altLang="en-US" sz="2000" dirty="0">
                <a:solidFill>
                  <a:srgbClr val="FFFF00"/>
                </a:solidFill>
              </a:rPr>
              <a:t>5 Years	       11.8	123		-11.9		7.68		  65</a:t>
            </a:r>
          </a:p>
          <a:p>
            <a:pPr algn="ctr" eaLnBrk="0" hangingPunct="0"/>
            <a:r>
              <a:rPr lang="en-US" altLang="en-US" sz="2000" dirty="0">
                <a:solidFill>
                  <a:srgbClr val="FFFF00"/>
                </a:solidFill>
              </a:rPr>
              <a:t>6 Years	       10.6	 99		-13.0		8.70		  47</a:t>
            </a:r>
          </a:p>
          <a:p>
            <a:pPr algn="ctr" eaLnBrk="0" hangingPunct="0"/>
            <a:r>
              <a:rPr lang="en-US" altLang="en-US" sz="2000" dirty="0">
                <a:solidFill>
                  <a:srgbClr val="FFFF00"/>
                </a:solidFill>
              </a:rPr>
              <a:t>7 Years	       11.0	 81		-12.6		9.34		  42</a:t>
            </a:r>
          </a:p>
          <a:p>
            <a:pPr algn="ctr" eaLnBrk="0" hangingPunct="0"/>
            <a:r>
              <a:rPr lang="en-US" altLang="en-US" sz="2000" dirty="0">
                <a:solidFill>
                  <a:srgbClr val="FFFF00"/>
                </a:solidFill>
              </a:rPr>
              <a:t>8 Years	       11.0	 63		-12.7		8.79		  22</a:t>
            </a:r>
          </a:p>
          <a:p>
            <a:pPr algn="ctr" eaLnBrk="0" hangingPunct="0"/>
            <a:r>
              <a:rPr lang="en-US" altLang="en-US" sz="2000" dirty="0">
                <a:solidFill>
                  <a:srgbClr val="FFFF00"/>
                </a:solidFill>
              </a:rPr>
              <a:t>9 Years	       10.4	 46		-10.7		7.42		  19</a:t>
            </a:r>
          </a:p>
          <a:p>
            <a:pPr algn="ctr" eaLnBrk="0" hangingPunct="0"/>
            <a:r>
              <a:rPr lang="en-US" altLang="en-US" sz="2000" dirty="0">
                <a:solidFill>
                  <a:srgbClr val="FFFF00"/>
                </a:solidFill>
              </a:rPr>
              <a:t>10 Years      11.0	 30		-12.1		8.71		  13</a:t>
            </a:r>
          </a:p>
          <a:p>
            <a:pPr algn="ctr" eaLnBrk="0" hangingPunct="0"/>
            <a:endParaRPr lang="en-US" altLang="en-US" sz="2000" dirty="0"/>
          </a:p>
        </p:txBody>
      </p:sp>
      <p:sp>
        <p:nvSpPr>
          <p:cNvPr id="499716" name="Text Box 4"/>
          <p:cNvSpPr txBox="1">
            <a:spLocks noChangeArrowheads="1"/>
          </p:cNvSpPr>
          <p:nvPr/>
        </p:nvSpPr>
        <p:spPr bwMode="auto">
          <a:xfrm>
            <a:off x="1143000" y="6019800"/>
            <a:ext cx="7620000" cy="68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10000"/>
              </a:spcBef>
            </a:pPr>
            <a:r>
              <a:rPr lang="en-US" altLang="en-US" sz="1800" dirty="0">
                <a:solidFill>
                  <a:srgbClr val="FFFF00"/>
                </a:solidFill>
              </a:rPr>
              <a:t>       Ishida K,  E </a:t>
            </a:r>
            <a:r>
              <a:rPr lang="en-US" altLang="en-US" sz="1800" dirty="0" err="1">
                <a:solidFill>
                  <a:srgbClr val="FFFF00"/>
                </a:solidFill>
              </a:rPr>
              <a:t>Escalona</a:t>
            </a:r>
            <a:r>
              <a:rPr lang="en-US" altLang="en-US" sz="1800" dirty="0">
                <a:solidFill>
                  <a:srgbClr val="FFFF00"/>
                </a:solidFill>
              </a:rPr>
              <a:t>, J </a:t>
            </a:r>
            <a:r>
              <a:rPr lang="en-US" altLang="en-US" sz="1800" dirty="0" err="1">
                <a:solidFill>
                  <a:srgbClr val="FFFF00"/>
                </a:solidFill>
              </a:rPr>
              <a:t>Schiffman</a:t>
            </a:r>
            <a:r>
              <a:rPr lang="en-US" altLang="en-US" sz="1800" dirty="0">
                <a:solidFill>
                  <a:srgbClr val="FFFF00"/>
                </a:solidFill>
              </a:rPr>
              <a:t>, Palmberg P, ARVO 2003 </a:t>
            </a:r>
          </a:p>
          <a:p>
            <a:pPr eaLnBrk="0" hangingPunct="0">
              <a:lnSpc>
                <a:spcPct val="70000"/>
              </a:lnSpc>
              <a:spcBef>
                <a:spcPct val="10000"/>
              </a:spcBef>
            </a:pPr>
            <a:r>
              <a:rPr lang="en-US" altLang="en-US" sz="1800" dirty="0">
                <a:solidFill>
                  <a:srgbClr val="FFFF00"/>
                </a:solidFill>
              </a:rPr>
              <a:t>         Technique:  </a:t>
            </a:r>
            <a:r>
              <a:rPr lang="en-US" altLang="en-US" sz="1800" dirty="0" err="1">
                <a:solidFill>
                  <a:srgbClr val="FFFF00"/>
                </a:solidFill>
              </a:rPr>
              <a:t>Suner</a:t>
            </a:r>
            <a:r>
              <a:rPr lang="en-US" altLang="en-US" sz="1800" dirty="0">
                <a:solidFill>
                  <a:srgbClr val="FFFF00"/>
                </a:solidFill>
              </a:rPr>
              <a:t>, et al, Ophthalmology 1997:104:207-214.</a:t>
            </a:r>
            <a:r>
              <a:rPr lang="en-US" altLang="en-US" sz="32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E31F24-AC98-411E-A11E-20EF29AB28B5}"/>
              </a:ext>
            </a:extLst>
          </p:cNvPr>
          <p:cNvSpPr/>
          <p:nvPr/>
        </p:nvSpPr>
        <p:spPr bwMode="auto">
          <a:xfrm>
            <a:off x="1447800" y="2209800"/>
            <a:ext cx="990600" cy="36576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8959A4D-B9D2-4E49-AA4B-55147037D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74794"/>
      </p:ext>
    </p:extLst>
  </p:cSld>
  <p:clrMapOvr>
    <a:masterClrMapping/>
  </p:clrMapOvr>
  <p:transition advTm="73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5259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Consultant, trainer for </a:t>
            </a:r>
            <a:r>
              <a:rPr lang="en-US" dirty="0" err="1">
                <a:solidFill>
                  <a:srgbClr val="FFFF00"/>
                </a:solidFill>
              </a:rPr>
              <a:t>Aurolab</a:t>
            </a:r>
            <a:r>
              <a:rPr lang="en-US" dirty="0">
                <a:solidFill>
                  <a:srgbClr val="FFFF00"/>
                </a:solidFill>
              </a:rPr>
              <a:t> (unpaid; lodging)</a:t>
            </a:r>
          </a:p>
          <a:p>
            <a:r>
              <a:rPr lang="en-US" dirty="0">
                <a:solidFill>
                  <a:srgbClr val="FFFF00"/>
                </a:solidFill>
              </a:rPr>
              <a:t>OHTS 3 Disc reader</a:t>
            </a:r>
          </a:p>
          <a:p>
            <a:r>
              <a:rPr lang="en-US" dirty="0">
                <a:solidFill>
                  <a:srgbClr val="FFFF00"/>
                </a:solidFill>
              </a:rPr>
              <a:t>Investigator in TVT, PTVT, Abbott Med Optics</a:t>
            </a:r>
          </a:p>
          <a:p>
            <a:r>
              <a:rPr lang="en-US" dirty="0">
                <a:solidFill>
                  <a:schemeClr val="accent6"/>
                </a:solidFill>
              </a:rPr>
              <a:t>Relevant ones—</a:t>
            </a:r>
          </a:p>
          <a:p>
            <a:r>
              <a:rPr lang="en-US" dirty="0">
                <a:solidFill>
                  <a:schemeClr val="accent6"/>
                </a:solidFill>
              </a:rPr>
              <a:t>Consultant, trainer for AqueSys XEN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Allergan</a:t>
            </a:r>
          </a:p>
          <a:p>
            <a:r>
              <a:rPr lang="en-US" dirty="0">
                <a:solidFill>
                  <a:schemeClr val="accent6"/>
                </a:solidFill>
              </a:rPr>
              <a:t>Consultant, Monitor for </a:t>
            </a:r>
            <a:r>
              <a:rPr lang="en-US" dirty="0" err="1">
                <a:solidFill>
                  <a:schemeClr val="accent6"/>
                </a:solidFill>
              </a:rPr>
              <a:t>InnFocus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MicroShunt</a:t>
            </a:r>
            <a:endParaRPr lang="en-US" dirty="0">
              <a:solidFill>
                <a:schemeClr val="accent6"/>
              </a:solidFill>
            </a:endParaRPr>
          </a:p>
          <a:p>
            <a:pPr lvl="1"/>
            <a:r>
              <a:rPr lang="en-US" dirty="0">
                <a:solidFill>
                  <a:schemeClr val="accent6"/>
                </a:solidFill>
              </a:rPr>
              <a:t>Santen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ABD6BDB-72CA-4CF8-8E3D-4EADF78905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4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1"/>
    </mc:Choice>
    <mc:Fallback xmlns="">
      <p:transition spd="slow" advTm="8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92100"/>
            <a:ext cx="8305800" cy="1384300"/>
          </a:xfrm>
        </p:spPr>
        <p:txBody>
          <a:bodyPr/>
          <a:lstStyle/>
          <a:p>
            <a:br>
              <a:rPr lang="en-US" altLang="en-US" sz="4100" dirty="0"/>
            </a:br>
            <a:r>
              <a:rPr lang="en-US" altLang="en-US" sz="3600" b="1" dirty="0">
                <a:solidFill>
                  <a:srgbClr val="FFFF00"/>
                </a:solidFill>
              </a:rPr>
              <a:t>Primary Filtering Surgery with 5-FU or Mitomycin:</a:t>
            </a:r>
            <a:r>
              <a:rPr lang="en-US" altLang="en-US" sz="3600" dirty="0">
                <a:solidFill>
                  <a:srgbClr val="FFFF00"/>
                </a:solidFill>
              </a:rPr>
              <a:t> </a:t>
            </a:r>
            <a:r>
              <a:rPr lang="en-US" altLang="en-US" sz="3600" b="1" dirty="0">
                <a:solidFill>
                  <a:srgbClr val="FFFF00"/>
                </a:solidFill>
              </a:rPr>
              <a:t>Intraocular Pressure Control and Visual Field Data</a:t>
            </a:r>
            <a:br>
              <a:rPr lang="en-US" altLang="en-US" sz="3600" dirty="0">
                <a:solidFill>
                  <a:srgbClr val="FFFF00"/>
                </a:solidFill>
              </a:rPr>
            </a:br>
            <a:endParaRPr lang="en-US" altLang="en-US" sz="3600" dirty="0">
              <a:solidFill>
                <a:srgbClr val="FFFF00"/>
              </a:solidFill>
            </a:endParaRPr>
          </a:p>
        </p:txBody>
      </p:sp>
      <p:sp>
        <p:nvSpPr>
          <p:cNvPr id="499715" name="Rectangle 3"/>
          <p:cNvSpPr>
            <a:spLocks noChangeArrowheads="1"/>
          </p:cNvSpPr>
          <p:nvPr/>
        </p:nvSpPr>
        <p:spPr bwMode="auto">
          <a:xfrm>
            <a:off x="0" y="2187277"/>
            <a:ext cx="9144000" cy="400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eaLnBrk="0" hangingPunct="0"/>
            <a:r>
              <a:rPr lang="en-US" altLang="en-US" sz="2000" dirty="0">
                <a:solidFill>
                  <a:srgbClr val="FFFF00"/>
                </a:solidFill>
              </a:rPr>
              <a:t>                      mm Hg       # (IOP)                   MD                   PSD               # fields</a:t>
            </a:r>
          </a:p>
          <a:p>
            <a:pPr algn="ctr" eaLnBrk="0" hangingPunct="0"/>
            <a:r>
              <a:rPr lang="en-US" altLang="en-US" sz="2000" dirty="0">
                <a:solidFill>
                  <a:srgbClr val="FFFF00"/>
                </a:solidFill>
              </a:rPr>
              <a:t>Pre-OP	        26.1	212		-14.3		7.58	              181</a:t>
            </a:r>
          </a:p>
          <a:p>
            <a:pPr algn="ctr" eaLnBrk="0" hangingPunct="0"/>
            <a:r>
              <a:rPr lang="en-US" altLang="en-US" sz="2000" dirty="0">
                <a:solidFill>
                  <a:srgbClr val="FFFF00"/>
                </a:solidFill>
              </a:rPr>
              <a:t>1 Year	        10.7	183		-13.6		7.59		 117</a:t>
            </a:r>
          </a:p>
          <a:p>
            <a:pPr algn="ctr" eaLnBrk="0" hangingPunct="0"/>
            <a:r>
              <a:rPr lang="en-US" altLang="en-US" sz="2000" dirty="0">
                <a:solidFill>
                  <a:srgbClr val="FFFF00"/>
                </a:solidFill>
              </a:rPr>
              <a:t>2 Years	       10.8	161		-12.4		7.67		  96 </a:t>
            </a:r>
          </a:p>
          <a:p>
            <a:pPr algn="ctr" eaLnBrk="0" hangingPunct="0"/>
            <a:r>
              <a:rPr lang="en-US" altLang="en-US" sz="2000" dirty="0">
                <a:solidFill>
                  <a:srgbClr val="FFFF00"/>
                </a:solidFill>
              </a:rPr>
              <a:t>3 Years	       10.8        	143		-13.3		8.18		  92</a:t>
            </a:r>
          </a:p>
          <a:p>
            <a:pPr algn="ctr" eaLnBrk="0" hangingPunct="0"/>
            <a:r>
              <a:rPr lang="en-US" altLang="en-US" sz="2000" dirty="0">
                <a:solidFill>
                  <a:srgbClr val="FFFF00"/>
                </a:solidFill>
              </a:rPr>
              <a:t>4 Years	       10.5	125		-13.6		8.05		  71</a:t>
            </a:r>
          </a:p>
          <a:p>
            <a:pPr algn="ctr" eaLnBrk="0" hangingPunct="0"/>
            <a:r>
              <a:rPr lang="en-US" altLang="en-US" sz="2000" dirty="0">
                <a:solidFill>
                  <a:srgbClr val="FFFF00"/>
                </a:solidFill>
              </a:rPr>
              <a:t>5 Years	       11.8	123		-11.9		7.68		  65</a:t>
            </a:r>
          </a:p>
          <a:p>
            <a:pPr algn="ctr" eaLnBrk="0" hangingPunct="0"/>
            <a:r>
              <a:rPr lang="en-US" altLang="en-US" sz="2000" dirty="0">
                <a:solidFill>
                  <a:srgbClr val="FFFF00"/>
                </a:solidFill>
              </a:rPr>
              <a:t>6 Years	       10.6	 99		-13.0		8.70		  47</a:t>
            </a:r>
          </a:p>
          <a:p>
            <a:pPr algn="ctr" eaLnBrk="0" hangingPunct="0"/>
            <a:r>
              <a:rPr lang="en-US" altLang="en-US" sz="2000" dirty="0">
                <a:solidFill>
                  <a:srgbClr val="FFFF00"/>
                </a:solidFill>
              </a:rPr>
              <a:t>7 Years	       11.0	 81		-12.6		9.34		  42</a:t>
            </a:r>
          </a:p>
          <a:p>
            <a:pPr algn="ctr" eaLnBrk="0" hangingPunct="0"/>
            <a:r>
              <a:rPr lang="en-US" altLang="en-US" sz="2000" dirty="0">
                <a:solidFill>
                  <a:srgbClr val="FFFF00"/>
                </a:solidFill>
              </a:rPr>
              <a:t>8 Years	       11.0	 63		-12.7		8.79		  22</a:t>
            </a:r>
          </a:p>
          <a:p>
            <a:pPr algn="ctr" eaLnBrk="0" hangingPunct="0"/>
            <a:r>
              <a:rPr lang="en-US" altLang="en-US" sz="2000" dirty="0">
                <a:solidFill>
                  <a:srgbClr val="FFFF00"/>
                </a:solidFill>
              </a:rPr>
              <a:t>9 Years	       10.4	 46		-10.7		7.42		  19</a:t>
            </a:r>
          </a:p>
          <a:p>
            <a:pPr algn="ctr" eaLnBrk="0" hangingPunct="0"/>
            <a:r>
              <a:rPr lang="en-US" altLang="en-US" sz="2000" dirty="0">
                <a:solidFill>
                  <a:srgbClr val="FFFF00"/>
                </a:solidFill>
              </a:rPr>
              <a:t>10 Years     11.0	              30		 -12.1		8.71		  13</a:t>
            </a:r>
          </a:p>
          <a:p>
            <a:pPr algn="ctr" eaLnBrk="0" hangingPunct="0"/>
            <a:endParaRPr lang="en-US" altLang="en-US" sz="2000" dirty="0"/>
          </a:p>
        </p:txBody>
      </p:sp>
      <p:sp>
        <p:nvSpPr>
          <p:cNvPr id="499716" name="Text Box 4"/>
          <p:cNvSpPr txBox="1">
            <a:spLocks noChangeArrowheads="1"/>
          </p:cNvSpPr>
          <p:nvPr/>
        </p:nvSpPr>
        <p:spPr bwMode="auto">
          <a:xfrm>
            <a:off x="1143000" y="6019800"/>
            <a:ext cx="7620000" cy="68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70000"/>
              </a:lnSpc>
              <a:spcBef>
                <a:spcPct val="10000"/>
              </a:spcBef>
            </a:pPr>
            <a:r>
              <a:rPr lang="en-US" altLang="en-US" sz="1800" dirty="0">
                <a:solidFill>
                  <a:srgbClr val="FFFF00"/>
                </a:solidFill>
              </a:rPr>
              <a:t>       Ishida K,  E </a:t>
            </a:r>
            <a:r>
              <a:rPr lang="en-US" altLang="en-US" sz="1800" dirty="0" err="1">
                <a:solidFill>
                  <a:srgbClr val="FFFF00"/>
                </a:solidFill>
              </a:rPr>
              <a:t>Escalona</a:t>
            </a:r>
            <a:r>
              <a:rPr lang="en-US" altLang="en-US" sz="1800" dirty="0">
                <a:solidFill>
                  <a:srgbClr val="FFFF00"/>
                </a:solidFill>
              </a:rPr>
              <a:t>, J </a:t>
            </a:r>
            <a:r>
              <a:rPr lang="en-US" altLang="en-US" sz="1800" dirty="0" err="1">
                <a:solidFill>
                  <a:srgbClr val="FFFF00"/>
                </a:solidFill>
              </a:rPr>
              <a:t>Schiffman</a:t>
            </a:r>
            <a:r>
              <a:rPr lang="en-US" altLang="en-US" sz="1800" dirty="0">
                <a:solidFill>
                  <a:srgbClr val="FFFF00"/>
                </a:solidFill>
              </a:rPr>
              <a:t>, Palmberg P, ARVO 2003 </a:t>
            </a:r>
          </a:p>
          <a:p>
            <a:pPr eaLnBrk="0" hangingPunct="0">
              <a:lnSpc>
                <a:spcPct val="70000"/>
              </a:lnSpc>
              <a:spcBef>
                <a:spcPct val="10000"/>
              </a:spcBef>
            </a:pPr>
            <a:r>
              <a:rPr lang="en-US" altLang="en-US" sz="1800" dirty="0">
                <a:solidFill>
                  <a:srgbClr val="FFFF00"/>
                </a:solidFill>
              </a:rPr>
              <a:t>         Technique:  </a:t>
            </a:r>
            <a:r>
              <a:rPr lang="en-US" altLang="en-US" sz="1800" dirty="0" err="1">
                <a:solidFill>
                  <a:srgbClr val="FFFF00"/>
                </a:solidFill>
              </a:rPr>
              <a:t>Suner</a:t>
            </a:r>
            <a:r>
              <a:rPr lang="en-US" altLang="en-US" sz="1800" dirty="0">
                <a:solidFill>
                  <a:srgbClr val="FFFF00"/>
                </a:solidFill>
              </a:rPr>
              <a:t>, et al, Ophthalmology 1997:104:207-214.</a:t>
            </a:r>
            <a:r>
              <a:rPr lang="en-US" altLang="en-US" sz="32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3F33CB-A944-42E7-955E-BBB725230EB7}"/>
              </a:ext>
            </a:extLst>
          </p:cNvPr>
          <p:cNvSpPr/>
          <p:nvPr/>
        </p:nvSpPr>
        <p:spPr bwMode="auto">
          <a:xfrm>
            <a:off x="4724400" y="2133600"/>
            <a:ext cx="838200" cy="38100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4DFCFFA-B7CF-42DA-A420-97B4F3FC70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60790"/>
      </p:ext>
    </p:extLst>
  </p:cSld>
  <p:clrMapOvr>
    <a:masterClrMapping/>
  </p:clrMapOvr>
  <p:transition advTm="16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ChangeArrowheads="1"/>
          </p:cNvSpPr>
          <p:nvPr/>
        </p:nvSpPr>
        <p:spPr bwMode="auto">
          <a:xfrm>
            <a:off x="304800" y="1219200"/>
            <a:ext cx="152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en-US" altLang="ja-JP" sz="1400" b="1">
                <a:solidFill>
                  <a:schemeClr val="bg1"/>
                </a:solidFill>
                <a:ea typeface="MS PGothic" pitchFamily="34" charset="-128"/>
              </a:rPr>
              <a:t>MD(dB)±SEM</a:t>
            </a:r>
          </a:p>
        </p:txBody>
      </p:sp>
      <p:sp>
        <p:nvSpPr>
          <p:cNvPr id="501763" name="Rectangle 3"/>
          <p:cNvSpPr>
            <a:spLocks noChangeArrowheads="1"/>
          </p:cNvSpPr>
          <p:nvPr/>
        </p:nvSpPr>
        <p:spPr bwMode="auto">
          <a:xfrm>
            <a:off x="5105400" y="1443038"/>
            <a:ext cx="2362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1" lang="en-US" altLang="ja-JP" sz="1400" b="1">
                <a:latin typeface="Times New Roman" pitchFamily="18" charset="0"/>
                <a:ea typeface="MS PGothic" pitchFamily="34" charset="-128"/>
              </a:rPr>
              <a:t>Change MD(dB) ±SEM</a:t>
            </a:r>
          </a:p>
        </p:txBody>
      </p:sp>
      <p:sp>
        <p:nvSpPr>
          <p:cNvPr id="501764" name="Rectangle 4"/>
          <p:cNvSpPr>
            <a:spLocks noChangeArrowheads="1"/>
          </p:cNvSpPr>
          <p:nvPr/>
        </p:nvSpPr>
        <p:spPr bwMode="auto">
          <a:xfrm>
            <a:off x="152400" y="5257800"/>
            <a:ext cx="419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kumimoji="1" lang="en-US" altLang="ja-JP" sz="1000">
                <a:solidFill>
                  <a:srgbClr val="0000FF"/>
                </a:solidFill>
                <a:ea typeface="MS PGothic" pitchFamily="34" charset="-128"/>
              </a:rPr>
              <a:t>N=  175   114   94   93    70    75    51    52    33    34   19    14    12    10     4</a:t>
            </a:r>
            <a:r>
              <a:rPr kumimoji="1" lang="en-US" altLang="ja-JP" sz="1000">
                <a:solidFill>
                  <a:schemeClr val="tx2"/>
                </a:solidFill>
                <a:ea typeface="MS PGothic" pitchFamily="34" charset="-128"/>
              </a:rPr>
              <a:t>                      </a:t>
            </a:r>
          </a:p>
        </p:txBody>
      </p:sp>
      <p:sp>
        <p:nvSpPr>
          <p:cNvPr id="501765" name="Rectangle 5"/>
          <p:cNvSpPr>
            <a:spLocks noChangeArrowheads="1"/>
          </p:cNvSpPr>
          <p:nvPr/>
        </p:nvSpPr>
        <p:spPr bwMode="auto">
          <a:xfrm>
            <a:off x="4648200" y="5257800"/>
            <a:ext cx="449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1" lang="en-US" altLang="ja-JP" sz="1000">
                <a:solidFill>
                  <a:srgbClr val="0000FF"/>
                </a:solidFill>
                <a:latin typeface="Times New Roman" pitchFamily="18" charset="0"/>
                <a:ea typeface="MS PGothic" pitchFamily="34" charset="-128"/>
              </a:rPr>
              <a:t>  N=   108    85    85     65     67    48     45    31    28    15     13     9       7       4</a:t>
            </a:r>
          </a:p>
        </p:txBody>
      </p:sp>
      <p:grpSp>
        <p:nvGrpSpPr>
          <p:cNvPr id="501766" name="Group 6"/>
          <p:cNvGrpSpPr>
            <a:grpSpLocks/>
          </p:cNvGrpSpPr>
          <p:nvPr/>
        </p:nvGrpSpPr>
        <p:grpSpPr bwMode="auto">
          <a:xfrm>
            <a:off x="228600" y="1905000"/>
            <a:ext cx="4060825" cy="2524125"/>
            <a:chOff x="145" y="1363"/>
            <a:chExt cx="2558" cy="1590"/>
          </a:xfrm>
        </p:grpSpPr>
        <p:sp>
          <p:nvSpPr>
            <p:cNvPr id="501767" name="Line 7"/>
            <p:cNvSpPr>
              <a:spLocks noChangeShapeType="1"/>
            </p:cNvSpPr>
            <p:nvPr/>
          </p:nvSpPr>
          <p:spPr bwMode="auto">
            <a:xfrm flipV="1">
              <a:off x="301" y="1378"/>
              <a:ext cx="1" cy="150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768" name="Line 8"/>
            <p:cNvSpPr>
              <a:spLocks noChangeShapeType="1"/>
            </p:cNvSpPr>
            <p:nvPr/>
          </p:nvSpPr>
          <p:spPr bwMode="auto">
            <a:xfrm flipH="1">
              <a:off x="278" y="2887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769" name="Line 9"/>
            <p:cNvSpPr>
              <a:spLocks noChangeShapeType="1"/>
            </p:cNvSpPr>
            <p:nvPr/>
          </p:nvSpPr>
          <p:spPr bwMode="auto">
            <a:xfrm>
              <a:off x="2680" y="2887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770" name="Line 10"/>
            <p:cNvSpPr>
              <a:spLocks noChangeShapeType="1"/>
            </p:cNvSpPr>
            <p:nvPr/>
          </p:nvSpPr>
          <p:spPr bwMode="auto">
            <a:xfrm flipH="1">
              <a:off x="289" y="2784"/>
              <a:ext cx="1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771" name="Line 11"/>
            <p:cNvSpPr>
              <a:spLocks noChangeShapeType="1"/>
            </p:cNvSpPr>
            <p:nvPr/>
          </p:nvSpPr>
          <p:spPr bwMode="auto">
            <a:xfrm>
              <a:off x="2680" y="2784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772" name="Rectangle 12"/>
            <p:cNvSpPr>
              <a:spLocks noChangeArrowheads="1"/>
            </p:cNvSpPr>
            <p:nvPr/>
          </p:nvSpPr>
          <p:spPr bwMode="auto">
            <a:xfrm>
              <a:off x="145" y="2847"/>
              <a:ext cx="13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100">
                  <a:solidFill>
                    <a:srgbClr val="000000"/>
                  </a:solidFill>
                  <a:latin typeface="MS Gothic" pitchFamily="49" charset="-128"/>
                  <a:ea typeface="MS Gothic" pitchFamily="49" charset="-128"/>
                </a:rPr>
                <a:t>-20</a:t>
              </a:r>
              <a:endParaRPr kumimoji="1" lang="en-US" altLang="ja-JP" sz="2400" b="1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501773" name="Line 13"/>
            <p:cNvSpPr>
              <a:spLocks noChangeShapeType="1"/>
            </p:cNvSpPr>
            <p:nvPr/>
          </p:nvSpPr>
          <p:spPr bwMode="auto">
            <a:xfrm flipH="1">
              <a:off x="278" y="2682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774" name="Line 14"/>
            <p:cNvSpPr>
              <a:spLocks noChangeShapeType="1"/>
            </p:cNvSpPr>
            <p:nvPr/>
          </p:nvSpPr>
          <p:spPr bwMode="auto">
            <a:xfrm>
              <a:off x="2680" y="2682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775" name="Line 15"/>
            <p:cNvSpPr>
              <a:spLocks noChangeShapeType="1"/>
            </p:cNvSpPr>
            <p:nvPr/>
          </p:nvSpPr>
          <p:spPr bwMode="auto">
            <a:xfrm flipH="1">
              <a:off x="289" y="2580"/>
              <a:ext cx="1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776" name="Line 16"/>
            <p:cNvSpPr>
              <a:spLocks noChangeShapeType="1"/>
            </p:cNvSpPr>
            <p:nvPr/>
          </p:nvSpPr>
          <p:spPr bwMode="auto">
            <a:xfrm>
              <a:off x="2680" y="2580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777" name="Rectangle 17"/>
            <p:cNvSpPr>
              <a:spLocks noChangeArrowheads="1"/>
            </p:cNvSpPr>
            <p:nvPr/>
          </p:nvSpPr>
          <p:spPr bwMode="auto">
            <a:xfrm>
              <a:off x="145" y="2643"/>
              <a:ext cx="13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100">
                  <a:solidFill>
                    <a:srgbClr val="000000"/>
                  </a:solidFill>
                  <a:latin typeface="MS Gothic" pitchFamily="49" charset="-128"/>
                  <a:ea typeface="MS Gothic" pitchFamily="49" charset="-128"/>
                </a:rPr>
                <a:t>-18</a:t>
              </a:r>
              <a:endParaRPr kumimoji="1" lang="en-US" altLang="ja-JP" sz="2400" b="1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501778" name="Line 18"/>
            <p:cNvSpPr>
              <a:spLocks noChangeShapeType="1"/>
            </p:cNvSpPr>
            <p:nvPr/>
          </p:nvSpPr>
          <p:spPr bwMode="auto">
            <a:xfrm flipH="1">
              <a:off x="278" y="2486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779" name="Line 19"/>
            <p:cNvSpPr>
              <a:spLocks noChangeShapeType="1"/>
            </p:cNvSpPr>
            <p:nvPr/>
          </p:nvSpPr>
          <p:spPr bwMode="auto">
            <a:xfrm>
              <a:off x="2680" y="2486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780" name="Line 20"/>
            <p:cNvSpPr>
              <a:spLocks noChangeShapeType="1"/>
            </p:cNvSpPr>
            <p:nvPr/>
          </p:nvSpPr>
          <p:spPr bwMode="auto">
            <a:xfrm flipH="1">
              <a:off x="289" y="2384"/>
              <a:ext cx="1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781" name="Line 21"/>
            <p:cNvSpPr>
              <a:spLocks noChangeShapeType="1"/>
            </p:cNvSpPr>
            <p:nvPr/>
          </p:nvSpPr>
          <p:spPr bwMode="auto">
            <a:xfrm>
              <a:off x="2680" y="2384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782" name="Rectangle 22"/>
            <p:cNvSpPr>
              <a:spLocks noChangeArrowheads="1"/>
            </p:cNvSpPr>
            <p:nvPr/>
          </p:nvSpPr>
          <p:spPr bwMode="auto">
            <a:xfrm>
              <a:off x="145" y="2446"/>
              <a:ext cx="13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100">
                  <a:solidFill>
                    <a:srgbClr val="000000"/>
                  </a:solidFill>
                  <a:latin typeface="MS Gothic" pitchFamily="49" charset="-128"/>
                  <a:ea typeface="MS Gothic" pitchFamily="49" charset="-128"/>
                </a:rPr>
                <a:t>-16</a:t>
              </a:r>
              <a:endParaRPr kumimoji="1" lang="en-US" altLang="ja-JP" sz="2400" b="1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501783" name="Line 23"/>
            <p:cNvSpPr>
              <a:spLocks noChangeShapeType="1"/>
            </p:cNvSpPr>
            <p:nvPr/>
          </p:nvSpPr>
          <p:spPr bwMode="auto">
            <a:xfrm flipH="1">
              <a:off x="278" y="2282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784" name="Line 24"/>
            <p:cNvSpPr>
              <a:spLocks noChangeShapeType="1"/>
            </p:cNvSpPr>
            <p:nvPr/>
          </p:nvSpPr>
          <p:spPr bwMode="auto">
            <a:xfrm>
              <a:off x="2680" y="2282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785" name="Line 25"/>
            <p:cNvSpPr>
              <a:spLocks noChangeShapeType="1"/>
            </p:cNvSpPr>
            <p:nvPr/>
          </p:nvSpPr>
          <p:spPr bwMode="auto">
            <a:xfrm flipH="1">
              <a:off x="289" y="2180"/>
              <a:ext cx="1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786" name="Line 26"/>
            <p:cNvSpPr>
              <a:spLocks noChangeShapeType="1"/>
            </p:cNvSpPr>
            <p:nvPr/>
          </p:nvSpPr>
          <p:spPr bwMode="auto">
            <a:xfrm>
              <a:off x="2680" y="2180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787" name="Rectangle 27"/>
            <p:cNvSpPr>
              <a:spLocks noChangeArrowheads="1"/>
            </p:cNvSpPr>
            <p:nvPr/>
          </p:nvSpPr>
          <p:spPr bwMode="auto">
            <a:xfrm>
              <a:off x="145" y="2242"/>
              <a:ext cx="13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100">
                  <a:solidFill>
                    <a:srgbClr val="000000"/>
                  </a:solidFill>
                  <a:latin typeface="MS Gothic" pitchFamily="49" charset="-128"/>
                  <a:ea typeface="MS Gothic" pitchFamily="49" charset="-128"/>
                </a:rPr>
                <a:t>-14</a:t>
              </a:r>
              <a:endParaRPr kumimoji="1" lang="en-US" altLang="ja-JP" sz="2400" b="1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501788" name="Line 28"/>
            <p:cNvSpPr>
              <a:spLocks noChangeShapeType="1"/>
            </p:cNvSpPr>
            <p:nvPr/>
          </p:nvSpPr>
          <p:spPr bwMode="auto">
            <a:xfrm flipH="1">
              <a:off x="278" y="2085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789" name="Line 29"/>
            <p:cNvSpPr>
              <a:spLocks noChangeShapeType="1"/>
            </p:cNvSpPr>
            <p:nvPr/>
          </p:nvSpPr>
          <p:spPr bwMode="auto">
            <a:xfrm>
              <a:off x="2680" y="2085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790" name="Line 30"/>
            <p:cNvSpPr>
              <a:spLocks noChangeShapeType="1"/>
            </p:cNvSpPr>
            <p:nvPr/>
          </p:nvSpPr>
          <p:spPr bwMode="auto">
            <a:xfrm flipH="1">
              <a:off x="289" y="1983"/>
              <a:ext cx="1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791" name="Line 31"/>
            <p:cNvSpPr>
              <a:spLocks noChangeShapeType="1"/>
            </p:cNvSpPr>
            <p:nvPr/>
          </p:nvSpPr>
          <p:spPr bwMode="auto">
            <a:xfrm>
              <a:off x="2680" y="1983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792" name="Rectangle 32"/>
            <p:cNvSpPr>
              <a:spLocks noChangeArrowheads="1"/>
            </p:cNvSpPr>
            <p:nvPr/>
          </p:nvSpPr>
          <p:spPr bwMode="auto">
            <a:xfrm>
              <a:off x="145" y="2046"/>
              <a:ext cx="13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100">
                  <a:solidFill>
                    <a:srgbClr val="000000"/>
                  </a:solidFill>
                  <a:latin typeface="MS Gothic" pitchFamily="49" charset="-128"/>
                  <a:ea typeface="MS Gothic" pitchFamily="49" charset="-128"/>
                </a:rPr>
                <a:t>-12</a:t>
              </a:r>
              <a:endParaRPr kumimoji="1" lang="en-US" altLang="ja-JP" sz="2400" b="1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501793" name="Line 33"/>
            <p:cNvSpPr>
              <a:spLocks noChangeShapeType="1"/>
            </p:cNvSpPr>
            <p:nvPr/>
          </p:nvSpPr>
          <p:spPr bwMode="auto">
            <a:xfrm flipH="1">
              <a:off x="278" y="1881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794" name="Line 34"/>
            <p:cNvSpPr>
              <a:spLocks noChangeShapeType="1"/>
            </p:cNvSpPr>
            <p:nvPr/>
          </p:nvSpPr>
          <p:spPr bwMode="auto">
            <a:xfrm>
              <a:off x="2680" y="1881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795" name="Line 35"/>
            <p:cNvSpPr>
              <a:spLocks noChangeShapeType="1"/>
            </p:cNvSpPr>
            <p:nvPr/>
          </p:nvSpPr>
          <p:spPr bwMode="auto">
            <a:xfrm flipH="1">
              <a:off x="289" y="1779"/>
              <a:ext cx="1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796" name="Line 36"/>
            <p:cNvSpPr>
              <a:spLocks noChangeShapeType="1"/>
            </p:cNvSpPr>
            <p:nvPr/>
          </p:nvSpPr>
          <p:spPr bwMode="auto">
            <a:xfrm>
              <a:off x="2680" y="177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797" name="Rectangle 37"/>
            <p:cNvSpPr>
              <a:spLocks noChangeArrowheads="1"/>
            </p:cNvSpPr>
            <p:nvPr/>
          </p:nvSpPr>
          <p:spPr bwMode="auto">
            <a:xfrm>
              <a:off x="145" y="1842"/>
              <a:ext cx="13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100">
                  <a:solidFill>
                    <a:srgbClr val="000000"/>
                  </a:solidFill>
                  <a:latin typeface="MS Gothic" pitchFamily="49" charset="-128"/>
                  <a:ea typeface="MS Gothic" pitchFamily="49" charset="-128"/>
                </a:rPr>
                <a:t>-10</a:t>
              </a:r>
              <a:endParaRPr kumimoji="1" lang="en-US" altLang="ja-JP" sz="2400" b="1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501798" name="Line 38"/>
            <p:cNvSpPr>
              <a:spLocks noChangeShapeType="1"/>
            </p:cNvSpPr>
            <p:nvPr/>
          </p:nvSpPr>
          <p:spPr bwMode="auto">
            <a:xfrm flipH="1">
              <a:off x="278" y="1677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799" name="Line 39"/>
            <p:cNvSpPr>
              <a:spLocks noChangeShapeType="1"/>
            </p:cNvSpPr>
            <p:nvPr/>
          </p:nvSpPr>
          <p:spPr bwMode="auto">
            <a:xfrm>
              <a:off x="2680" y="1677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00" name="Line 40"/>
            <p:cNvSpPr>
              <a:spLocks noChangeShapeType="1"/>
            </p:cNvSpPr>
            <p:nvPr/>
          </p:nvSpPr>
          <p:spPr bwMode="auto">
            <a:xfrm flipH="1">
              <a:off x="289" y="1575"/>
              <a:ext cx="1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01" name="Line 41"/>
            <p:cNvSpPr>
              <a:spLocks noChangeShapeType="1"/>
            </p:cNvSpPr>
            <p:nvPr/>
          </p:nvSpPr>
          <p:spPr bwMode="auto">
            <a:xfrm>
              <a:off x="2680" y="1575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02" name="Rectangle 42"/>
            <p:cNvSpPr>
              <a:spLocks noChangeArrowheads="1"/>
            </p:cNvSpPr>
            <p:nvPr/>
          </p:nvSpPr>
          <p:spPr bwMode="auto">
            <a:xfrm>
              <a:off x="179" y="1637"/>
              <a:ext cx="8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100">
                  <a:solidFill>
                    <a:srgbClr val="000000"/>
                  </a:solidFill>
                  <a:latin typeface="MS Gothic" pitchFamily="49" charset="-128"/>
                  <a:ea typeface="MS Gothic" pitchFamily="49" charset="-128"/>
                </a:rPr>
                <a:t>-8</a:t>
              </a:r>
              <a:endParaRPr kumimoji="1" lang="en-US" altLang="ja-JP" sz="2400" b="1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501803" name="Line 43"/>
            <p:cNvSpPr>
              <a:spLocks noChangeShapeType="1"/>
            </p:cNvSpPr>
            <p:nvPr/>
          </p:nvSpPr>
          <p:spPr bwMode="auto">
            <a:xfrm flipH="1">
              <a:off x="278" y="1481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04" name="Line 44"/>
            <p:cNvSpPr>
              <a:spLocks noChangeShapeType="1"/>
            </p:cNvSpPr>
            <p:nvPr/>
          </p:nvSpPr>
          <p:spPr bwMode="auto">
            <a:xfrm>
              <a:off x="2680" y="1481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05" name="Line 45"/>
            <p:cNvSpPr>
              <a:spLocks noChangeShapeType="1"/>
            </p:cNvSpPr>
            <p:nvPr/>
          </p:nvSpPr>
          <p:spPr bwMode="auto">
            <a:xfrm flipH="1">
              <a:off x="289" y="1378"/>
              <a:ext cx="1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06" name="Line 46"/>
            <p:cNvSpPr>
              <a:spLocks noChangeShapeType="1"/>
            </p:cNvSpPr>
            <p:nvPr/>
          </p:nvSpPr>
          <p:spPr bwMode="auto">
            <a:xfrm>
              <a:off x="2680" y="1378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07" name="Rectangle 47"/>
            <p:cNvSpPr>
              <a:spLocks noChangeArrowheads="1"/>
            </p:cNvSpPr>
            <p:nvPr/>
          </p:nvSpPr>
          <p:spPr bwMode="auto">
            <a:xfrm>
              <a:off x="179" y="1441"/>
              <a:ext cx="8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100">
                  <a:solidFill>
                    <a:srgbClr val="000000"/>
                  </a:solidFill>
                  <a:latin typeface="MS Gothic" pitchFamily="49" charset="-128"/>
                  <a:ea typeface="MS Gothic" pitchFamily="49" charset="-128"/>
                </a:rPr>
                <a:t>-6</a:t>
              </a:r>
              <a:endParaRPr kumimoji="1" lang="en-US" altLang="ja-JP" sz="2400" b="1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501808" name="Line 48"/>
            <p:cNvSpPr>
              <a:spLocks noChangeShapeType="1"/>
            </p:cNvSpPr>
            <p:nvPr/>
          </p:nvSpPr>
          <p:spPr bwMode="auto">
            <a:xfrm>
              <a:off x="313" y="2887"/>
              <a:ext cx="236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09" name="Line 49"/>
            <p:cNvSpPr>
              <a:spLocks noChangeShapeType="1"/>
            </p:cNvSpPr>
            <p:nvPr/>
          </p:nvSpPr>
          <p:spPr bwMode="auto">
            <a:xfrm>
              <a:off x="394" y="2887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10" name="Line 50"/>
            <p:cNvSpPr>
              <a:spLocks noChangeShapeType="1"/>
            </p:cNvSpPr>
            <p:nvPr/>
          </p:nvSpPr>
          <p:spPr bwMode="auto">
            <a:xfrm flipV="1">
              <a:off x="394" y="1363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11" name="Line 51"/>
            <p:cNvSpPr>
              <a:spLocks noChangeShapeType="1"/>
            </p:cNvSpPr>
            <p:nvPr/>
          </p:nvSpPr>
          <p:spPr bwMode="auto">
            <a:xfrm>
              <a:off x="550" y="2887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12" name="Line 52"/>
            <p:cNvSpPr>
              <a:spLocks noChangeShapeType="1"/>
            </p:cNvSpPr>
            <p:nvPr/>
          </p:nvSpPr>
          <p:spPr bwMode="auto">
            <a:xfrm flipV="1">
              <a:off x="550" y="1363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13" name="Line 53"/>
            <p:cNvSpPr>
              <a:spLocks noChangeShapeType="1"/>
            </p:cNvSpPr>
            <p:nvPr/>
          </p:nvSpPr>
          <p:spPr bwMode="auto">
            <a:xfrm>
              <a:off x="706" y="2887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14" name="Line 54"/>
            <p:cNvSpPr>
              <a:spLocks noChangeShapeType="1"/>
            </p:cNvSpPr>
            <p:nvPr/>
          </p:nvSpPr>
          <p:spPr bwMode="auto">
            <a:xfrm flipV="1">
              <a:off x="706" y="1363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15" name="Line 55"/>
            <p:cNvSpPr>
              <a:spLocks noChangeShapeType="1"/>
            </p:cNvSpPr>
            <p:nvPr/>
          </p:nvSpPr>
          <p:spPr bwMode="auto">
            <a:xfrm>
              <a:off x="862" y="2887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16" name="Line 56"/>
            <p:cNvSpPr>
              <a:spLocks noChangeShapeType="1"/>
            </p:cNvSpPr>
            <p:nvPr/>
          </p:nvSpPr>
          <p:spPr bwMode="auto">
            <a:xfrm flipV="1">
              <a:off x="862" y="1363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17" name="Line 57"/>
            <p:cNvSpPr>
              <a:spLocks noChangeShapeType="1"/>
            </p:cNvSpPr>
            <p:nvPr/>
          </p:nvSpPr>
          <p:spPr bwMode="auto">
            <a:xfrm>
              <a:off x="1024" y="2887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18" name="Line 58"/>
            <p:cNvSpPr>
              <a:spLocks noChangeShapeType="1"/>
            </p:cNvSpPr>
            <p:nvPr/>
          </p:nvSpPr>
          <p:spPr bwMode="auto">
            <a:xfrm flipV="1">
              <a:off x="1024" y="1363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19" name="Line 59"/>
            <p:cNvSpPr>
              <a:spLocks noChangeShapeType="1"/>
            </p:cNvSpPr>
            <p:nvPr/>
          </p:nvSpPr>
          <p:spPr bwMode="auto">
            <a:xfrm>
              <a:off x="1181" y="2887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20" name="Line 60"/>
            <p:cNvSpPr>
              <a:spLocks noChangeShapeType="1"/>
            </p:cNvSpPr>
            <p:nvPr/>
          </p:nvSpPr>
          <p:spPr bwMode="auto">
            <a:xfrm flipV="1">
              <a:off x="1181" y="1363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21" name="Line 61"/>
            <p:cNvSpPr>
              <a:spLocks noChangeShapeType="1"/>
            </p:cNvSpPr>
            <p:nvPr/>
          </p:nvSpPr>
          <p:spPr bwMode="auto">
            <a:xfrm>
              <a:off x="1337" y="2887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22" name="Line 62"/>
            <p:cNvSpPr>
              <a:spLocks noChangeShapeType="1"/>
            </p:cNvSpPr>
            <p:nvPr/>
          </p:nvSpPr>
          <p:spPr bwMode="auto">
            <a:xfrm flipV="1">
              <a:off x="1337" y="1363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23" name="Line 63"/>
            <p:cNvSpPr>
              <a:spLocks noChangeShapeType="1"/>
            </p:cNvSpPr>
            <p:nvPr/>
          </p:nvSpPr>
          <p:spPr bwMode="auto">
            <a:xfrm>
              <a:off x="1499" y="2887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24" name="Line 64"/>
            <p:cNvSpPr>
              <a:spLocks noChangeShapeType="1"/>
            </p:cNvSpPr>
            <p:nvPr/>
          </p:nvSpPr>
          <p:spPr bwMode="auto">
            <a:xfrm flipV="1">
              <a:off x="1499" y="1363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25" name="Line 65"/>
            <p:cNvSpPr>
              <a:spLocks noChangeShapeType="1"/>
            </p:cNvSpPr>
            <p:nvPr/>
          </p:nvSpPr>
          <p:spPr bwMode="auto">
            <a:xfrm>
              <a:off x="1655" y="2887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26" name="Line 66"/>
            <p:cNvSpPr>
              <a:spLocks noChangeShapeType="1"/>
            </p:cNvSpPr>
            <p:nvPr/>
          </p:nvSpPr>
          <p:spPr bwMode="auto">
            <a:xfrm flipV="1">
              <a:off x="1655" y="1363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27" name="Line 67"/>
            <p:cNvSpPr>
              <a:spLocks noChangeShapeType="1"/>
            </p:cNvSpPr>
            <p:nvPr/>
          </p:nvSpPr>
          <p:spPr bwMode="auto">
            <a:xfrm>
              <a:off x="1812" y="2887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28" name="Line 68"/>
            <p:cNvSpPr>
              <a:spLocks noChangeShapeType="1"/>
            </p:cNvSpPr>
            <p:nvPr/>
          </p:nvSpPr>
          <p:spPr bwMode="auto">
            <a:xfrm flipV="1">
              <a:off x="1812" y="1363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29" name="Line 69"/>
            <p:cNvSpPr>
              <a:spLocks noChangeShapeType="1"/>
            </p:cNvSpPr>
            <p:nvPr/>
          </p:nvSpPr>
          <p:spPr bwMode="auto">
            <a:xfrm>
              <a:off x="1968" y="2887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30" name="Line 70"/>
            <p:cNvSpPr>
              <a:spLocks noChangeShapeType="1"/>
            </p:cNvSpPr>
            <p:nvPr/>
          </p:nvSpPr>
          <p:spPr bwMode="auto">
            <a:xfrm flipV="1">
              <a:off x="1968" y="1363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31" name="Line 71"/>
            <p:cNvSpPr>
              <a:spLocks noChangeShapeType="1"/>
            </p:cNvSpPr>
            <p:nvPr/>
          </p:nvSpPr>
          <p:spPr bwMode="auto">
            <a:xfrm>
              <a:off x="2130" y="2887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32" name="Line 72"/>
            <p:cNvSpPr>
              <a:spLocks noChangeShapeType="1"/>
            </p:cNvSpPr>
            <p:nvPr/>
          </p:nvSpPr>
          <p:spPr bwMode="auto">
            <a:xfrm flipV="1">
              <a:off x="2130" y="1363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33" name="Line 73"/>
            <p:cNvSpPr>
              <a:spLocks noChangeShapeType="1"/>
            </p:cNvSpPr>
            <p:nvPr/>
          </p:nvSpPr>
          <p:spPr bwMode="auto">
            <a:xfrm>
              <a:off x="2286" y="2887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34" name="Line 74"/>
            <p:cNvSpPr>
              <a:spLocks noChangeShapeType="1"/>
            </p:cNvSpPr>
            <p:nvPr/>
          </p:nvSpPr>
          <p:spPr bwMode="auto">
            <a:xfrm flipV="1">
              <a:off x="2286" y="1363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35" name="Line 75"/>
            <p:cNvSpPr>
              <a:spLocks noChangeShapeType="1"/>
            </p:cNvSpPr>
            <p:nvPr/>
          </p:nvSpPr>
          <p:spPr bwMode="auto">
            <a:xfrm>
              <a:off x="2443" y="2887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36" name="Line 76"/>
            <p:cNvSpPr>
              <a:spLocks noChangeShapeType="1"/>
            </p:cNvSpPr>
            <p:nvPr/>
          </p:nvSpPr>
          <p:spPr bwMode="auto">
            <a:xfrm flipV="1">
              <a:off x="2443" y="1363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37" name="Line 77"/>
            <p:cNvSpPr>
              <a:spLocks noChangeShapeType="1"/>
            </p:cNvSpPr>
            <p:nvPr/>
          </p:nvSpPr>
          <p:spPr bwMode="auto">
            <a:xfrm>
              <a:off x="2599" y="2887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38" name="Line 78"/>
            <p:cNvSpPr>
              <a:spLocks noChangeShapeType="1"/>
            </p:cNvSpPr>
            <p:nvPr/>
          </p:nvSpPr>
          <p:spPr bwMode="auto">
            <a:xfrm flipV="1">
              <a:off x="2599" y="1363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39" name="Line 79"/>
            <p:cNvSpPr>
              <a:spLocks noChangeShapeType="1"/>
            </p:cNvSpPr>
            <p:nvPr/>
          </p:nvSpPr>
          <p:spPr bwMode="auto">
            <a:xfrm>
              <a:off x="318" y="1378"/>
              <a:ext cx="236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40" name="Line 80"/>
            <p:cNvSpPr>
              <a:spLocks noChangeShapeType="1"/>
            </p:cNvSpPr>
            <p:nvPr/>
          </p:nvSpPr>
          <p:spPr bwMode="auto">
            <a:xfrm flipV="1">
              <a:off x="2680" y="1378"/>
              <a:ext cx="1" cy="150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41" name="Line 81"/>
            <p:cNvSpPr>
              <a:spLocks noChangeShapeType="1"/>
            </p:cNvSpPr>
            <p:nvPr/>
          </p:nvSpPr>
          <p:spPr bwMode="auto">
            <a:xfrm flipV="1">
              <a:off x="394" y="2250"/>
              <a:ext cx="156" cy="87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42" name="Line 82"/>
            <p:cNvSpPr>
              <a:spLocks noChangeShapeType="1"/>
            </p:cNvSpPr>
            <p:nvPr/>
          </p:nvSpPr>
          <p:spPr bwMode="auto">
            <a:xfrm>
              <a:off x="394" y="2282"/>
              <a:ext cx="1" cy="11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43" name="Line 83"/>
            <p:cNvSpPr>
              <a:spLocks noChangeShapeType="1"/>
            </p:cNvSpPr>
            <p:nvPr/>
          </p:nvSpPr>
          <p:spPr bwMode="auto">
            <a:xfrm>
              <a:off x="382" y="2282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44" name="Line 84"/>
            <p:cNvSpPr>
              <a:spLocks noChangeShapeType="1"/>
            </p:cNvSpPr>
            <p:nvPr/>
          </p:nvSpPr>
          <p:spPr bwMode="auto">
            <a:xfrm>
              <a:off x="382" y="2392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45" name="Oval 85"/>
            <p:cNvSpPr>
              <a:spLocks noChangeArrowheads="1"/>
            </p:cNvSpPr>
            <p:nvPr/>
          </p:nvSpPr>
          <p:spPr bwMode="auto">
            <a:xfrm>
              <a:off x="373" y="2308"/>
              <a:ext cx="47" cy="6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46" name="Line 86"/>
            <p:cNvSpPr>
              <a:spLocks noChangeShapeType="1"/>
            </p:cNvSpPr>
            <p:nvPr/>
          </p:nvSpPr>
          <p:spPr bwMode="auto">
            <a:xfrm flipV="1">
              <a:off x="550" y="2133"/>
              <a:ext cx="156" cy="117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47" name="Line 87"/>
            <p:cNvSpPr>
              <a:spLocks noChangeShapeType="1"/>
            </p:cNvSpPr>
            <p:nvPr/>
          </p:nvSpPr>
          <p:spPr bwMode="auto">
            <a:xfrm>
              <a:off x="550" y="2180"/>
              <a:ext cx="1" cy="149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48" name="Line 88"/>
            <p:cNvSpPr>
              <a:spLocks noChangeShapeType="1"/>
            </p:cNvSpPr>
            <p:nvPr/>
          </p:nvSpPr>
          <p:spPr bwMode="auto">
            <a:xfrm>
              <a:off x="538" y="2180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49" name="Line 89"/>
            <p:cNvSpPr>
              <a:spLocks noChangeShapeType="1"/>
            </p:cNvSpPr>
            <p:nvPr/>
          </p:nvSpPr>
          <p:spPr bwMode="auto">
            <a:xfrm>
              <a:off x="538" y="2329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50" name="Oval 90"/>
            <p:cNvSpPr>
              <a:spLocks noChangeArrowheads="1"/>
            </p:cNvSpPr>
            <p:nvPr/>
          </p:nvSpPr>
          <p:spPr bwMode="auto">
            <a:xfrm>
              <a:off x="530" y="2222"/>
              <a:ext cx="46" cy="6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51" name="Line 91"/>
            <p:cNvSpPr>
              <a:spLocks noChangeShapeType="1"/>
            </p:cNvSpPr>
            <p:nvPr/>
          </p:nvSpPr>
          <p:spPr bwMode="auto">
            <a:xfrm>
              <a:off x="706" y="2133"/>
              <a:ext cx="156" cy="7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52" name="Line 92"/>
            <p:cNvSpPr>
              <a:spLocks noChangeShapeType="1"/>
            </p:cNvSpPr>
            <p:nvPr/>
          </p:nvSpPr>
          <p:spPr bwMode="auto">
            <a:xfrm>
              <a:off x="706" y="2062"/>
              <a:ext cx="1" cy="14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53" name="Line 93"/>
            <p:cNvSpPr>
              <a:spLocks noChangeShapeType="1"/>
            </p:cNvSpPr>
            <p:nvPr/>
          </p:nvSpPr>
          <p:spPr bwMode="auto">
            <a:xfrm>
              <a:off x="695" y="2062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54" name="Line 94"/>
            <p:cNvSpPr>
              <a:spLocks noChangeShapeType="1"/>
            </p:cNvSpPr>
            <p:nvPr/>
          </p:nvSpPr>
          <p:spPr bwMode="auto">
            <a:xfrm>
              <a:off x="695" y="2203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55" name="Oval 95"/>
            <p:cNvSpPr>
              <a:spLocks noChangeArrowheads="1"/>
            </p:cNvSpPr>
            <p:nvPr/>
          </p:nvSpPr>
          <p:spPr bwMode="auto">
            <a:xfrm>
              <a:off x="686" y="2104"/>
              <a:ext cx="46" cy="6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56" name="Line 96"/>
            <p:cNvSpPr>
              <a:spLocks noChangeShapeType="1"/>
            </p:cNvSpPr>
            <p:nvPr/>
          </p:nvSpPr>
          <p:spPr bwMode="auto">
            <a:xfrm>
              <a:off x="862" y="2203"/>
              <a:ext cx="162" cy="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57" name="Line 97"/>
            <p:cNvSpPr>
              <a:spLocks noChangeShapeType="1"/>
            </p:cNvSpPr>
            <p:nvPr/>
          </p:nvSpPr>
          <p:spPr bwMode="auto">
            <a:xfrm>
              <a:off x="862" y="2133"/>
              <a:ext cx="1" cy="14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58" name="Line 98"/>
            <p:cNvSpPr>
              <a:spLocks noChangeShapeType="1"/>
            </p:cNvSpPr>
            <p:nvPr/>
          </p:nvSpPr>
          <p:spPr bwMode="auto">
            <a:xfrm>
              <a:off x="851" y="2133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59" name="Line 99"/>
            <p:cNvSpPr>
              <a:spLocks noChangeShapeType="1"/>
            </p:cNvSpPr>
            <p:nvPr/>
          </p:nvSpPr>
          <p:spPr bwMode="auto">
            <a:xfrm>
              <a:off x="851" y="2274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60" name="Oval 100"/>
            <p:cNvSpPr>
              <a:spLocks noChangeArrowheads="1"/>
            </p:cNvSpPr>
            <p:nvPr/>
          </p:nvSpPr>
          <p:spPr bwMode="auto">
            <a:xfrm>
              <a:off x="842" y="2175"/>
              <a:ext cx="46" cy="6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61" name="Line 101"/>
            <p:cNvSpPr>
              <a:spLocks noChangeShapeType="1"/>
            </p:cNvSpPr>
            <p:nvPr/>
          </p:nvSpPr>
          <p:spPr bwMode="auto">
            <a:xfrm flipV="1">
              <a:off x="1024" y="2109"/>
              <a:ext cx="157" cy="11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62" name="Line 102"/>
            <p:cNvSpPr>
              <a:spLocks noChangeShapeType="1"/>
            </p:cNvSpPr>
            <p:nvPr/>
          </p:nvSpPr>
          <p:spPr bwMode="auto">
            <a:xfrm>
              <a:off x="1024" y="2148"/>
              <a:ext cx="1" cy="149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63" name="Line 103"/>
            <p:cNvSpPr>
              <a:spLocks noChangeShapeType="1"/>
            </p:cNvSpPr>
            <p:nvPr/>
          </p:nvSpPr>
          <p:spPr bwMode="auto">
            <a:xfrm>
              <a:off x="1013" y="2148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64" name="Line 104"/>
            <p:cNvSpPr>
              <a:spLocks noChangeShapeType="1"/>
            </p:cNvSpPr>
            <p:nvPr/>
          </p:nvSpPr>
          <p:spPr bwMode="auto">
            <a:xfrm>
              <a:off x="1013" y="2297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65" name="Oval 105"/>
            <p:cNvSpPr>
              <a:spLocks noChangeArrowheads="1"/>
            </p:cNvSpPr>
            <p:nvPr/>
          </p:nvSpPr>
          <p:spPr bwMode="auto">
            <a:xfrm>
              <a:off x="1004" y="2190"/>
              <a:ext cx="46" cy="6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66" name="Line 106"/>
            <p:cNvSpPr>
              <a:spLocks noChangeShapeType="1"/>
            </p:cNvSpPr>
            <p:nvPr/>
          </p:nvSpPr>
          <p:spPr bwMode="auto">
            <a:xfrm>
              <a:off x="1181" y="2109"/>
              <a:ext cx="156" cy="55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67" name="Line 107"/>
            <p:cNvSpPr>
              <a:spLocks noChangeShapeType="1"/>
            </p:cNvSpPr>
            <p:nvPr/>
          </p:nvSpPr>
          <p:spPr bwMode="auto">
            <a:xfrm>
              <a:off x="1181" y="2023"/>
              <a:ext cx="1" cy="17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68" name="Line 108"/>
            <p:cNvSpPr>
              <a:spLocks noChangeShapeType="1"/>
            </p:cNvSpPr>
            <p:nvPr/>
          </p:nvSpPr>
          <p:spPr bwMode="auto">
            <a:xfrm>
              <a:off x="1169" y="2023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69" name="Line 109"/>
            <p:cNvSpPr>
              <a:spLocks noChangeShapeType="1"/>
            </p:cNvSpPr>
            <p:nvPr/>
          </p:nvSpPr>
          <p:spPr bwMode="auto">
            <a:xfrm>
              <a:off x="1169" y="2195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70" name="Oval 110"/>
            <p:cNvSpPr>
              <a:spLocks noChangeArrowheads="1"/>
            </p:cNvSpPr>
            <p:nvPr/>
          </p:nvSpPr>
          <p:spPr bwMode="auto">
            <a:xfrm>
              <a:off x="1161" y="2081"/>
              <a:ext cx="46" cy="6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71" name="Line 111"/>
            <p:cNvSpPr>
              <a:spLocks noChangeShapeType="1"/>
            </p:cNvSpPr>
            <p:nvPr/>
          </p:nvSpPr>
          <p:spPr bwMode="auto">
            <a:xfrm flipV="1">
              <a:off x="1337" y="2133"/>
              <a:ext cx="162" cy="3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72" name="Line 112"/>
            <p:cNvSpPr>
              <a:spLocks noChangeShapeType="1"/>
            </p:cNvSpPr>
            <p:nvPr/>
          </p:nvSpPr>
          <p:spPr bwMode="auto">
            <a:xfrm>
              <a:off x="1337" y="2062"/>
              <a:ext cx="1" cy="19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73" name="Line 113"/>
            <p:cNvSpPr>
              <a:spLocks noChangeShapeType="1"/>
            </p:cNvSpPr>
            <p:nvPr/>
          </p:nvSpPr>
          <p:spPr bwMode="auto">
            <a:xfrm>
              <a:off x="1325" y="2062"/>
              <a:ext cx="24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74" name="Line 114"/>
            <p:cNvSpPr>
              <a:spLocks noChangeShapeType="1"/>
            </p:cNvSpPr>
            <p:nvPr/>
          </p:nvSpPr>
          <p:spPr bwMode="auto">
            <a:xfrm>
              <a:off x="1325" y="2258"/>
              <a:ext cx="24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75" name="Oval 115"/>
            <p:cNvSpPr>
              <a:spLocks noChangeArrowheads="1"/>
            </p:cNvSpPr>
            <p:nvPr/>
          </p:nvSpPr>
          <p:spPr bwMode="auto">
            <a:xfrm>
              <a:off x="1317" y="2136"/>
              <a:ext cx="46" cy="6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76" name="Line 116"/>
            <p:cNvSpPr>
              <a:spLocks noChangeShapeType="1"/>
            </p:cNvSpPr>
            <p:nvPr/>
          </p:nvSpPr>
          <p:spPr bwMode="auto">
            <a:xfrm>
              <a:off x="1499" y="2133"/>
              <a:ext cx="156" cy="39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77" name="Line 117"/>
            <p:cNvSpPr>
              <a:spLocks noChangeShapeType="1"/>
            </p:cNvSpPr>
            <p:nvPr/>
          </p:nvSpPr>
          <p:spPr bwMode="auto">
            <a:xfrm>
              <a:off x="1499" y="2030"/>
              <a:ext cx="1" cy="205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78" name="Line 118"/>
            <p:cNvSpPr>
              <a:spLocks noChangeShapeType="1"/>
            </p:cNvSpPr>
            <p:nvPr/>
          </p:nvSpPr>
          <p:spPr bwMode="auto">
            <a:xfrm>
              <a:off x="1488" y="2030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79" name="Line 119"/>
            <p:cNvSpPr>
              <a:spLocks noChangeShapeType="1"/>
            </p:cNvSpPr>
            <p:nvPr/>
          </p:nvSpPr>
          <p:spPr bwMode="auto">
            <a:xfrm>
              <a:off x="1488" y="2235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80" name="Oval 120"/>
            <p:cNvSpPr>
              <a:spLocks noChangeArrowheads="1"/>
            </p:cNvSpPr>
            <p:nvPr/>
          </p:nvSpPr>
          <p:spPr bwMode="auto">
            <a:xfrm>
              <a:off x="1479" y="2104"/>
              <a:ext cx="46" cy="6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81" name="Line 121"/>
            <p:cNvSpPr>
              <a:spLocks noChangeShapeType="1"/>
            </p:cNvSpPr>
            <p:nvPr/>
          </p:nvSpPr>
          <p:spPr bwMode="auto">
            <a:xfrm>
              <a:off x="1655" y="2172"/>
              <a:ext cx="157" cy="3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82" name="Line 122"/>
            <p:cNvSpPr>
              <a:spLocks noChangeShapeType="1"/>
            </p:cNvSpPr>
            <p:nvPr/>
          </p:nvSpPr>
          <p:spPr bwMode="auto">
            <a:xfrm>
              <a:off x="1655" y="2030"/>
              <a:ext cx="1" cy="283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83" name="Line 123"/>
            <p:cNvSpPr>
              <a:spLocks noChangeShapeType="1"/>
            </p:cNvSpPr>
            <p:nvPr/>
          </p:nvSpPr>
          <p:spPr bwMode="auto">
            <a:xfrm>
              <a:off x="1644" y="2030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84" name="Line 124"/>
            <p:cNvSpPr>
              <a:spLocks noChangeShapeType="1"/>
            </p:cNvSpPr>
            <p:nvPr/>
          </p:nvSpPr>
          <p:spPr bwMode="auto">
            <a:xfrm>
              <a:off x="1644" y="2313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85" name="Oval 125"/>
            <p:cNvSpPr>
              <a:spLocks noChangeArrowheads="1"/>
            </p:cNvSpPr>
            <p:nvPr/>
          </p:nvSpPr>
          <p:spPr bwMode="auto">
            <a:xfrm>
              <a:off x="1635" y="2143"/>
              <a:ext cx="46" cy="6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86" name="Line 126"/>
            <p:cNvSpPr>
              <a:spLocks noChangeShapeType="1"/>
            </p:cNvSpPr>
            <p:nvPr/>
          </p:nvSpPr>
          <p:spPr bwMode="auto">
            <a:xfrm flipV="1">
              <a:off x="1812" y="1881"/>
              <a:ext cx="156" cy="32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87" name="Line 127"/>
            <p:cNvSpPr>
              <a:spLocks noChangeShapeType="1"/>
            </p:cNvSpPr>
            <p:nvPr/>
          </p:nvSpPr>
          <p:spPr bwMode="auto">
            <a:xfrm>
              <a:off x="1812" y="2046"/>
              <a:ext cx="1" cy="31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88" name="Line 128"/>
            <p:cNvSpPr>
              <a:spLocks noChangeShapeType="1"/>
            </p:cNvSpPr>
            <p:nvPr/>
          </p:nvSpPr>
          <p:spPr bwMode="auto">
            <a:xfrm>
              <a:off x="1800" y="2046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89" name="Line 129"/>
            <p:cNvSpPr>
              <a:spLocks noChangeShapeType="1"/>
            </p:cNvSpPr>
            <p:nvPr/>
          </p:nvSpPr>
          <p:spPr bwMode="auto">
            <a:xfrm>
              <a:off x="1800" y="2360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90" name="Oval 130"/>
            <p:cNvSpPr>
              <a:spLocks noChangeArrowheads="1"/>
            </p:cNvSpPr>
            <p:nvPr/>
          </p:nvSpPr>
          <p:spPr bwMode="auto">
            <a:xfrm>
              <a:off x="1791" y="2175"/>
              <a:ext cx="47" cy="6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91" name="Line 131"/>
            <p:cNvSpPr>
              <a:spLocks noChangeShapeType="1"/>
            </p:cNvSpPr>
            <p:nvPr/>
          </p:nvSpPr>
          <p:spPr bwMode="auto">
            <a:xfrm>
              <a:off x="1968" y="1881"/>
              <a:ext cx="162" cy="283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92" name="Line 132"/>
            <p:cNvSpPr>
              <a:spLocks noChangeShapeType="1"/>
            </p:cNvSpPr>
            <p:nvPr/>
          </p:nvSpPr>
          <p:spPr bwMode="auto">
            <a:xfrm>
              <a:off x="1968" y="1685"/>
              <a:ext cx="1" cy="393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93" name="Line 133"/>
            <p:cNvSpPr>
              <a:spLocks noChangeShapeType="1"/>
            </p:cNvSpPr>
            <p:nvPr/>
          </p:nvSpPr>
          <p:spPr bwMode="auto">
            <a:xfrm>
              <a:off x="1956" y="1685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94" name="Line 134"/>
            <p:cNvSpPr>
              <a:spLocks noChangeShapeType="1"/>
            </p:cNvSpPr>
            <p:nvPr/>
          </p:nvSpPr>
          <p:spPr bwMode="auto">
            <a:xfrm>
              <a:off x="1956" y="2078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95" name="Oval 135"/>
            <p:cNvSpPr>
              <a:spLocks noChangeArrowheads="1"/>
            </p:cNvSpPr>
            <p:nvPr/>
          </p:nvSpPr>
          <p:spPr bwMode="auto">
            <a:xfrm>
              <a:off x="1948" y="1853"/>
              <a:ext cx="46" cy="6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96" name="Line 136"/>
            <p:cNvSpPr>
              <a:spLocks noChangeShapeType="1"/>
            </p:cNvSpPr>
            <p:nvPr/>
          </p:nvSpPr>
          <p:spPr bwMode="auto">
            <a:xfrm>
              <a:off x="2130" y="2164"/>
              <a:ext cx="156" cy="19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97" name="Line 137"/>
            <p:cNvSpPr>
              <a:spLocks noChangeShapeType="1"/>
            </p:cNvSpPr>
            <p:nvPr/>
          </p:nvSpPr>
          <p:spPr bwMode="auto">
            <a:xfrm>
              <a:off x="2130" y="1952"/>
              <a:ext cx="1" cy="42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98" name="Line 138"/>
            <p:cNvSpPr>
              <a:spLocks noChangeShapeType="1"/>
            </p:cNvSpPr>
            <p:nvPr/>
          </p:nvSpPr>
          <p:spPr bwMode="auto">
            <a:xfrm>
              <a:off x="2118" y="1952"/>
              <a:ext cx="24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99" name="Line 139"/>
            <p:cNvSpPr>
              <a:spLocks noChangeShapeType="1"/>
            </p:cNvSpPr>
            <p:nvPr/>
          </p:nvSpPr>
          <p:spPr bwMode="auto">
            <a:xfrm>
              <a:off x="2118" y="2376"/>
              <a:ext cx="24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00" name="Oval 140"/>
            <p:cNvSpPr>
              <a:spLocks noChangeArrowheads="1"/>
            </p:cNvSpPr>
            <p:nvPr/>
          </p:nvSpPr>
          <p:spPr bwMode="auto">
            <a:xfrm>
              <a:off x="2110" y="2136"/>
              <a:ext cx="46" cy="6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01" name="Line 141"/>
            <p:cNvSpPr>
              <a:spLocks noChangeShapeType="1"/>
            </p:cNvSpPr>
            <p:nvPr/>
          </p:nvSpPr>
          <p:spPr bwMode="auto">
            <a:xfrm flipV="1">
              <a:off x="2286" y="2195"/>
              <a:ext cx="157" cy="165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02" name="Line 142"/>
            <p:cNvSpPr>
              <a:spLocks noChangeShapeType="1"/>
            </p:cNvSpPr>
            <p:nvPr/>
          </p:nvSpPr>
          <p:spPr bwMode="auto">
            <a:xfrm>
              <a:off x="2286" y="2101"/>
              <a:ext cx="1" cy="51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03" name="Line 143"/>
            <p:cNvSpPr>
              <a:spLocks noChangeShapeType="1"/>
            </p:cNvSpPr>
            <p:nvPr/>
          </p:nvSpPr>
          <p:spPr bwMode="auto">
            <a:xfrm>
              <a:off x="2275" y="2101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04" name="Line 144"/>
            <p:cNvSpPr>
              <a:spLocks noChangeShapeType="1"/>
            </p:cNvSpPr>
            <p:nvPr/>
          </p:nvSpPr>
          <p:spPr bwMode="auto">
            <a:xfrm>
              <a:off x="2275" y="2612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05" name="Oval 145"/>
            <p:cNvSpPr>
              <a:spLocks noChangeArrowheads="1"/>
            </p:cNvSpPr>
            <p:nvPr/>
          </p:nvSpPr>
          <p:spPr bwMode="auto">
            <a:xfrm>
              <a:off x="2266" y="2332"/>
              <a:ext cx="46" cy="6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06" name="Line 146"/>
            <p:cNvSpPr>
              <a:spLocks noChangeShapeType="1"/>
            </p:cNvSpPr>
            <p:nvPr/>
          </p:nvSpPr>
          <p:spPr bwMode="auto">
            <a:xfrm>
              <a:off x="2443" y="2195"/>
              <a:ext cx="156" cy="2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07" name="Line 147"/>
            <p:cNvSpPr>
              <a:spLocks noChangeShapeType="1"/>
            </p:cNvSpPr>
            <p:nvPr/>
          </p:nvSpPr>
          <p:spPr bwMode="auto">
            <a:xfrm>
              <a:off x="2443" y="1881"/>
              <a:ext cx="1" cy="629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08" name="Line 148"/>
            <p:cNvSpPr>
              <a:spLocks noChangeShapeType="1"/>
            </p:cNvSpPr>
            <p:nvPr/>
          </p:nvSpPr>
          <p:spPr bwMode="auto">
            <a:xfrm>
              <a:off x="2431" y="1881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09" name="Line 149"/>
            <p:cNvSpPr>
              <a:spLocks noChangeShapeType="1"/>
            </p:cNvSpPr>
            <p:nvPr/>
          </p:nvSpPr>
          <p:spPr bwMode="auto">
            <a:xfrm>
              <a:off x="2431" y="2510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10" name="Oval 150"/>
            <p:cNvSpPr>
              <a:spLocks noChangeArrowheads="1"/>
            </p:cNvSpPr>
            <p:nvPr/>
          </p:nvSpPr>
          <p:spPr bwMode="auto">
            <a:xfrm>
              <a:off x="2422" y="2167"/>
              <a:ext cx="46" cy="6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11" name="Line 151"/>
            <p:cNvSpPr>
              <a:spLocks noChangeShapeType="1"/>
            </p:cNvSpPr>
            <p:nvPr/>
          </p:nvSpPr>
          <p:spPr bwMode="auto">
            <a:xfrm>
              <a:off x="2599" y="1661"/>
              <a:ext cx="1" cy="110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12" name="Line 152"/>
            <p:cNvSpPr>
              <a:spLocks noChangeShapeType="1"/>
            </p:cNvSpPr>
            <p:nvPr/>
          </p:nvSpPr>
          <p:spPr bwMode="auto">
            <a:xfrm>
              <a:off x="2587" y="1661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13" name="Line 153"/>
            <p:cNvSpPr>
              <a:spLocks noChangeShapeType="1"/>
            </p:cNvSpPr>
            <p:nvPr/>
          </p:nvSpPr>
          <p:spPr bwMode="auto">
            <a:xfrm>
              <a:off x="2587" y="2769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14" name="Oval 154"/>
            <p:cNvSpPr>
              <a:spLocks noChangeArrowheads="1"/>
            </p:cNvSpPr>
            <p:nvPr/>
          </p:nvSpPr>
          <p:spPr bwMode="auto">
            <a:xfrm>
              <a:off x="2579" y="2190"/>
              <a:ext cx="46" cy="6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15" name="Line 155"/>
            <p:cNvSpPr>
              <a:spLocks noChangeShapeType="1"/>
            </p:cNvSpPr>
            <p:nvPr/>
          </p:nvSpPr>
          <p:spPr bwMode="auto">
            <a:xfrm>
              <a:off x="313" y="2887"/>
              <a:ext cx="236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16" name="Line 156"/>
            <p:cNvSpPr>
              <a:spLocks noChangeShapeType="1"/>
            </p:cNvSpPr>
            <p:nvPr/>
          </p:nvSpPr>
          <p:spPr bwMode="auto">
            <a:xfrm flipV="1">
              <a:off x="301" y="1378"/>
              <a:ext cx="1" cy="150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1917" name="Group 157"/>
          <p:cNvGrpSpPr>
            <a:grpSpLocks/>
          </p:cNvGrpSpPr>
          <p:nvPr/>
        </p:nvGrpSpPr>
        <p:grpSpPr bwMode="auto">
          <a:xfrm>
            <a:off x="4876800" y="1905000"/>
            <a:ext cx="3990975" cy="2530475"/>
            <a:chOff x="3072" y="1200"/>
            <a:chExt cx="2514" cy="1594"/>
          </a:xfrm>
        </p:grpSpPr>
        <p:sp>
          <p:nvSpPr>
            <p:cNvPr id="501918" name="Rectangle 158"/>
            <p:cNvSpPr>
              <a:spLocks noChangeArrowheads="1"/>
            </p:cNvSpPr>
            <p:nvPr/>
          </p:nvSpPr>
          <p:spPr bwMode="auto">
            <a:xfrm>
              <a:off x="4224" y="2448"/>
              <a:ext cx="130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kumimoji="1" lang="ja-JP" altLang="en-US" sz="1600" b="1">
                  <a:solidFill>
                    <a:schemeClr val="tx2"/>
                  </a:solidFill>
                  <a:latin typeface="Times New Roman" pitchFamily="18" charset="0"/>
                  <a:ea typeface="MS PGothic" pitchFamily="34" charset="-128"/>
                </a:rPr>
                <a:t>　</a:t>
              </a:r>
              <a:r>
                <a:rPr kumimoji="1" lang="en-US" altLang="ja-JP" sz="1600" b="1">
                  <a:solidFill>
                    <a:srgbClr val="0000FF"/>
                  </a:solidFill>
                  <a:latin typeface="Times New Roman" pitchFamily="18" charset="0"/>
                  <a:ea typeface="MS PGothic" pitchFamily="34" charset="-128"/>
                </a:rPr>
                <a:t>deterioration &lt; 0</a:t>
              </a:r>
            </a:p>
          </p:txBody>
        </p:sp>
        <p:sp>
          <p:nvSpPr>
            <p:cNvPr id="501919" name="Line 159"/>
            <p:cNvSpPr>
              <a:spLocks noChangeShapeType="1"/>
            </p:cNvSpPr>
            <p:nvPr/>
          </p:nvSpPr>
          <p:spPr bwMode="auto">
            <a:xfrm flipV="1">
              <a:off x="3192" y="1239"/>
              <a:ext cx="1" cy="14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20" name="Line 160"/>
            <p:cNvSpPr>
              <a:spLocks noChangeShapeType="1"/>
            </p:cNvSpPr>
            <p:nvPr/>
          </p:nvSpPr>
          <p:spPr bwMode="auto">
            <a:xfrm>
              <a:off x="3192" y="1983"/>
              <a:ext cx="237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21" name="Line 161"/>
            <p:cNvSpPr>
              <a:spLocks noChangeShapeType="1"/>
            </p:cNvSpPr>
            <p:nvPr/>
          </p:nvSpPr>
          <p:spPr bwMode="auto">
            <a:xfrm flipH="1">
              <a:off x="3169" y="2727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22" name="Line 162"/>
            <p:cNvSpPr>
              <a:spLocks noChangeShapeType="1"/>
            </p:cNvSpPr>
            <p:nvPr/>
          </p:nvSpPr>
          <p:spPr bwMode="auto">
            <a:xfrm>
              <a:off x="5564" y="2727"/>
              <a:ext cx="2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23" name="Line 163"/>
            <p:cNvSpPr>
              <a:spLocks noChangeShapeType="1"/>
            </p:cNvSpPr>
            <p:nvPr/>
          </p:nvSpPr>
          <p:spPr bwMode="auto">
            <a:xfrm flipH="1">
              <a:off x="3180" y="2603"/>
              <a:ext cx="1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24" name="Line 164"/>
            <p:cNvSpPr>
              <a:spLocks noChangeShapeType="1"/>
            </p:cNvSpPr>
            <p:nvPr/>
          </p:nvSpPr>
          <p:spPr bwMode="auto">
            <a:xfrm>
              <a:off x="5564" y="2603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25" name="Rectangle 165"/>
            <p:cNvSpPr>
              <a:spLocks noChangeArrowheads="1"/>
            </p:cNvSpPr>
            <p:nvPr/>
          </p:nvSpPr>
          <p:spPr bwMode="auto">
            <a:xfrm>
              <a:off x="3072" y="2688"/>
              <a:ext cx="8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100">
                  <a:solidFill>
                    <a:srgbClr val="000000"/>
                  </a:solidFill>
                  <a:latin typeface="MS Gothic" pitchFamily="49" charset="-128"/>
                  <a:ea typeface="MS Gothic" pitchFamily="49" charset="-128"/>
                </a:rPr>
                <a:t>-6</a:t>
              </a:r>
              <a:endParaRPr kumimoji="1" lang="en-US" altLang="ja-JP" sz="2400" b="1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501926" name="Line 166"/>
            <p:cNvSpPr>
              <a:spLocks noChangeShapeType="1"/>
            </p:cNvSpPr>
            <p:nvPr/>
          </p:nvSpPr>
          <p:spPr bwMode="auto">
            <a:xfrm flipH="1">
              <a:off x="3169" y="2479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27" name="Line 167"/>
            <p:cNvSpPr>
              <a:spLocks noChangeShapeType="1"/>
            </p:cNvSpPr>
            <p:nvPr/>
          </p:nvSpPr>
          <p:spPr bwMode="auto">
            <a:xfrm>
              <a:off x="5564" y="2479"/>
              <a:ext cx="2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28" name="Line 168"/>
            <p:cNvSpPr>
              <a:spLocks noChangeShapeType="1"/>
            </p:cNvSpPr>
            <p:nvPr/>
          </p:nvSpPr>
          <p:spPr bwMode="auto">
            <a:xfrm flipH="1">
              <a:off x="3180" y="2355"/>
              <a:ext cx="1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29" name="Line 169"/>
            <p:cNvSpPr>
              <a:spLocks noChangeShapeType="1"/>
            </p:cNvSpPr>
            <p:nvPr/>
          </p:nvSpPr>
          <p:spPr bwMode="auto">
            <a:xfrm>
              <a:off x="5564" y="2355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30" name="Rectangle 170"/>
            <p:cNvSpPr>
              <a:spLocks noChangeArrowheads="1"/>
            </p:cNvSpPr>
            <p:nvPr/>
          </p:nvSpPr>
          <p:spPr bwMode="auto">
            <a:xfrm>
              <a:off x="3072" y="2440"/>
              <a:ext cx="8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100">
                  <a:solidFill>
                    <a:srgbClr val="000000"/>
                  </a:solidFill>
                  <a:latin typeface="MS Gothic" pitchFamily="49" charset="-128"/>
                  <a:ea typeface="MS Gothic" pitchFamily="49" charset="-128"/>
                </a:rPr>
                <a:t>-4</a:t>
              </a:r>
              <a:endParaRPr kumimoji="1" lang="en-US" altLang="ja-JP" sz="2400" b="1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501931" name="Line 171"/>
            <p:cNvSpPr>
              <a:spLocks noChangeShapeType="1"/>
            </p:cNvSpPr>
            <p:nvPr/>
          </p:nvSpPr>
          <p:spPr bwMode="auto">
            <a:xfrm flipH="1">
              <a:off x="3169" y="2231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32" name="Line 172"/>
            <p:cNvSpPr>
              <a:spLocks noChangeShapeType="1"/>
            </p:cNvSpPr>
            <p:nvPr/>
          </p:nvSpPr>
          <p:spPr bwMode="auto">
            <a:xfrm>
              <a:off x="5564" y="2231"/>
              <a:ext cx="2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33" name="Line 173"/>
            <p:cNvSpPr>
              <a:spLocks noChangeShapeType="1"/>
            </p:cNvSpPr>
            <p:nvPr/>
          </p:nvSpPr>
          <p:spPr bwMode="auto">
            <a:xfrm flipH="1">
              <a:off x="3180" y="2107"/>
              <a:ext cx="1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34" name="Line 174"/>
            <p:cNvSpPr>
              <a:spLocks noChangeShapeType="1"/>
            </p:cNvSpPr>
            <p:nvPr/>
          </p:nvSpPr>
          <p:spPr bwMode="auto">
            <a:xfrm>
              <a:off x="5564" y="2107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35" name="Rectangle 175"/>
            <p:cNvSpPr>
              <a:spLocks noChangeArrowheads="1"/>
            </p:cNvSpPr>
            <p:nvPr/>
          </p:nvSpPr>
          <p:spPr bwMode="auto">
            <a:xfrm>
              <a:off x="3072" y="2192"/>
              <a:ext cx="8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100">
                  <a:solidFill>
                    <a:srgbClr val="000000"/>
                  </a:solidFill>
                  <a:latin typeface="MS Gothic" pitchFamily="49" charset="-128"/>
                  <a:ea typeface="MS Gothic" pitchFamily="49" charset="-128"/>
                </a:rPr>
                <a:t>-2</a:t>
              </a:r>
              <a:endParaRPr kumimoji="1" lang="en-US" altLang="ja-JP" sz="2400" b="1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501936" name="Line 176"/>
            <p:cNvSpPr>
              <a:spLocks noChangeShapeType="1"/>
            </p:cNvSpPr>
            <p:nvPr/>
          </p:nvSpPr>
          <p:spPr bwMode="auto">
            <a:xfrm flipH="1">
              <a:off x="3169" y="1983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37" name="Line 177"/>
            <p:cNvSpPr>
              <a:spLocks noChangeShapeType="1"/>
            </p:cNvSpPr>
            <p:nvPr/>
          </p:nvSpPr>
          <p:spPr bwMode="auto">
            <a:xfrm>
              <a:off x="5564" y="1983"/>
              <a:ext cx="2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38" name="Line 178"/>
            <p:cNvSpPr>
              <a:spLocks noChangeShapeType="1"/>
            </p:cNvSpPr>
            <p:nvPr/>
          </p:nvSpPr>
          <p:spPr bwMode="auto">
            <a:xfrm flipH="1">
              <a:off x="3180" y="1859"/>
              <a:ext cx="1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39" name="Line 179"/>
            <p:cNvSpPr>
              <a:spLocks noChangeShapeType="1"/>
            </p:cNvSpPr>
            <p:nvPr/>
          </p:nvSpPr>
          <p:spPr bwMode="auto">
            <a:xfrm>
              <a:off x="5564" y="185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40" name="Rectangle 180"/>
            <p:cNvSpPr>
              <a:spLocks noChangeArrowheads="1"/>
            </p:cNvSpPr>
            <p:nvPr/>
          </p:nvSpPr>
          <p:spPr bwMode="auto">
            <a:xfrm>
              <a:off x="3106" y="1944"/>
              <a:ext cx="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100">
                  <a:solidFill>
                    <a:srgbClr val="000000"/>
                  </a:solidFill>
                  <a:latin typeface="MS Gothic" pitchFamily="49" charset="-128"/>
                  <a:ea typeface="MS Gothic" pitchFamily="49" charset="-128"/>
                </a:rPr>
                <a:t>0</a:t>
              </a:r>
              <a:endParaRPr kumimoji="1" lang="en-US" altLang="ja-JP" sz="2400" b="1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501941" name="Line 181"/>
            <p:cNvSpPr>
              <a:spLocks noChangeShapeType="1"/>
            </p:cNvSpPr>
            <p:nvPr/>
          </p:nvSpPr>
          <p:spPr bwMode="auto">
            <a:xfrm flipH="1">
              <a:off x="3169" y="1735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42" name="Line 182"/>
            <p:cNvSpPr>
              <a:spLocks noChangeShapeType="1"/>
            </p:cNvSpPr>
            <p:nvPr/>
          </p:nvSpPr>
          <p:spPr bwMode="auto">
            <a:xfrm>
              <a:off x="5564" y="1735"/>
              <a:ext cx="2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43" name="Line 183"/>
            <p:cNvSpPr>
              <a:spLocks noChangeShapeType="1"/>
            </p:cNvSpPr>
            <p:nvPr/>
          </p:nvSpPr>
          <p:spPr bwMode="auto">
            <a:xfrm flipH="1">
              <a:off x="3180" y="1611"/>
              <a:ext cx="1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44" name="Line 184"/>
            <p:cNvSpPr>
              <a:spLocks noChangeShapeType="1"/>
            </p:cNvSpPr>
            <p:nvPr/>
          </p:nvSpPr>
          <p:spPr bwMode="auto">
            <a:xfrm>
              <a:off x="5564" y="1611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45" name="Rectangle 185"/>
            <p:cNvSpPr>
              <a:spLocks noChangeArrowheads="1"/>
            </p:cNvSpPr>
            <p:nvPr/>
          </p:nvSpPr>
          <p:spPr bwMode="auto">
            <a:xfrm>
              <a:off x="3106" y="1696"/>
              <a:ext cx="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100">
                  <a:solidFill>
                    <a:srgbClr val="000000"/>
                  </a:solidFill>
                  <a:latin typeface="MS Gothic" pitchFamily="49" charset="-128"/>
                  <a:ea typeface="MS Gothic" pitchFamily="49" charset="-128"/>
                </a:rPr>
                <a:t>2</a:t>
              </a:r>
              <a:endParaRPr kumimoji="1" lang="en-US" altLang="ja-JP" sz="2400" b="1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501946" name="Line 186"/>
            <p:cNvSpPr>
              <a:spLocks noChangeShapeType="1"/>
            </p:cNvSpPr>
            <p:nvPr/>
          </p:nvSpPr>
          <p:spPr bwMode="auto">
            <a:xfrm flipH="1">
              <a:off x="3169" y="1487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47" name="Line 187"/>
            <p:cNvSpPr>
              <a:spLocks noChangeShapeType="1"/>
            </p:cNvSpPr>
            <p:nvPr/>
          </p:nvSpPr>
          <p:spPr bwMode="auto">
            <a:xfrm>
              <a:off x="5564" y="1487"/>
              <a:ext cx="2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48" name="Line 188"/>
            <p:cNvSpPr>
              <a:spLocks noChangeShapeType="1"/>
            </p:cNvSpPr>
            <p:nvPr/>
          </p:nvSpPr>
          <p:spPr bwMode="auto">
            <a:xfrm flipH="1">
              <a:off x="3180" y="1363"/>
              <a:ext cx="1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49" name="Line 189"/>
            <p:cNvSpPr>
              <a:spLocks noChangeShapeType="1"/>
            </p:cNvSpPr>
            <p:nvPr/>
          </p:nvSpPr>
          <p:spPr bwMode="auto">
            <a:xfrm>
              <a:off x="5564" y="1363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50" name="Rectangle 190"/>
            <p:cNvSpPr>
              <a:spLocks noChangeArrowheads="1"/>
            </p:cNvSpPr>
            <p:nvPr/>
          </p:nvSpPr>
          <p:spPr bwMode="auto">
            <a:xfrm>
              <a:off x="3106" y="1448"/>
              <a:ext cx="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100">
                  <a:solidFill>
                    <a:srgbClr val="000000"/>
                  </a:solidFill>
                  <a:latin typeface="MS Gothic" pitchFamily="49" charset="-128"/>
                  <a:ea typeface="MS Gothic" pitchFamily="49" charset="-128"/>
                </a:rPr>
                <a:t>4</a:t>
              </a:r>
              <a:endParaRPr kumimoji="1" lang="en-US" altLang="ja-JP" sz="2400" b="1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501951" name="Line 191"/>
            <p:cNvSpPr>
              <a:spLocks noChangeShapeType="1"/>
            </p:cNvSpPr>
            <p:nvPr/>
          </p:nvSpPr>
          <p:spPr bwMode="auto">
            <a:xfrm flipH="1">
              <a:off x="3169" y="1239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52" name="Line 192"/>
            <p:cNvSpPr>
              <a:spLocks noChangeShapeType="1"/>
            </p:cNvSpPr>
            <p:nvPr/>
          </p:nvSpPr>
          <p:spPr bwMode="auto">
            <a:xfrm>
              <a:off x="5564" y="1239"/>
              <a:ext cx="2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53" name="Rectangle 193"/>
            <p:cNvSpPr>
              <a:spLocks noChangeArrowheads="1"/>
            </p:cNvSpPr>
            <p:nvPr/>
          </p:nvSpPr>
          <p:spPr bwMode="auto">
            <a:xfrm>
              <a:off x="3106" y="1200"/>
              <a:ext cx="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kumimoji="1" lang="en-US" altLang="ja-JP" sz="1100">
                  <a:solidFill>
                    <a:srgbClr val="000000"/>
                  </a:solidFill>
                  <a:latin typeface="MS Gothic" pitchFamily="49" charset="-128"/>
                  <a:ea typeface="MS Gothic" pitchFamily="49" charset="-128"/>
                </a:rPr>
                <a:t>6</a:t>
              </a:r>
              <a:endParaRPr kumimoji="1" lang="en-US" altLang="ja-JP" sz="2400" b="1">
                <a:solidFill>
                  <a:schemeClr val="tx2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501954" name="Line 194"/>
            <p:cNvSpPr>
              <a:spLocks noChangeShapeType="1"/>
            </p:cNvSpPr>
            <p:nvPr/>
          </p:nvSpPr>
          <p:spPr bwMode="auto">
            <a:xfrm>
              <a:off x="3192" y="2742"/>
              <a:ext cx="237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55" name="Line 195"/>
            <p:cNvSpPr>
              <a:spLocks noChangeShapeType="1"/>
            </p:cNvSpPr>
            <p:nvPr/>
          </p:nvSpPr>
          <p:spPr bwMode="auto">
            <a:xfrm>
              <a:off x="3277" y="2742"/>
              <a:ext cx="1" cy="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56" name="Line 196"/>
            <p:cNvSpPr>
              <a:spLocks noChangeShapeType="1"/>
            </p:cNvSpPr>
            <p:nvPr/>
          </p:nvSpPr>
          <p:spPr bwMode="auto">
            <a:xfrm flipV="1">
              <a:off x="3277" y="1224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57" name="Line 197"/>
            <p:cNvSpPr>
              <a:spLocks noChangeShapeType="1"/>
            </p:cNvSpPr>
            <p:nvPr/>
          </p:nvSpPr>
          <p:spPr bwMode="auto">
            <a:xfrm>
              <a:off x="3448" y="2742"/>
              <a:ext cx="1" cy="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58" name="Line 198"/>
            <p:cNvSpPr>
              <a:spLocks noChangeShapeType="1"/>
            </p:cNvSpPr>
            <p:nvPr/>
          </p:nvSpPr>
          <p:spPr bwMode="auto">
            <a:xfrm flipV="1">
              <a:off x="3448" y="1224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59" name="Line 199"/>
            <p:cNvSpPr>
              <a:spLocks noChangeShapeType="1"/>
            </p:cNvSpPr>
            <p:nvPr/>
          </p:nvSpPr>
          <p:spPr bwMode="auto">
            <a:xfrm>
              <a:off x="3613" y="2742"/>
              <a:ext cx="1" cy="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60" name="Line 200"/>
            <p:cNvSpPr>
              <a:spLocks noChangeShapeType="1"/>
            </p:cNvSpPr>
            <p:nvPr/>
          </p:nvSpPr>
          <p:spPr bwMode="auto">
            <a:xfrm flipV="1">
              <a:off x="3613" y="1224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61" name="Line 201"/>
            <p:cNvSpPr>
              <a:spLocks noChangeShapeType="1"/>
            </p:cNvSpPr>
            <p:nvPr/>
          </p:nvSpPr>
          <p:spPr bwMode="auto">
            <a:xfrm>
              <a:off x="3783" y="2742"/>
              <a:ext cx="1" cy="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62" name="Line 202"/>
            <p:cNvSpPr>
              <a:spLocks noChangeShapeType="1"/>
            </p:cNvSpPr>
            <p:nvPr/>
          </p:nvSpPr>
          <p:spPr bwMode="auto">
            <a:xfrm flipV="1">
              <a:off x="3783" y="1224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63" name="Line 203"/>
            <p:cNvSpPr>
              <a:spLocks noChangeShapeType="1"/>
            </p:cNvSpPr>
            <p:nvPr/>
          </p:nvSpPr>
          <p:spPr bwMode="auto">
            <a:xfrm>
              <a:off x="3954" y="2742"/>
              <a:ext cx="1" cy="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64" name="Line 204"/>
            <p:cNvSpPr>
              <a:spLocks noChangeShapeType="1"/>
            </p:cNvSpPr>
            <p:nvPr/>
          </p:nvSpPr>
          <p:spPr bwMode="auto">
            <a:xfrm flipV="1">
              <a:off x="3954" y="1224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65" name="Line 205"/>
            <p:cNvSpPr>
              <a:spLocks noChangeShapeType="1"/>
            </p:cNvSpPr>
            <p:nvPr/>
          </p:nvSpPr>
          <p:spPr bwMode="auto">
            <a:xfrm>
              <a:off x="4125" y="2742"/>
              <a:ext cx="1" cy="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66" name="Line 206"/>
            <p:cNvSpPr>
              <a:spLocks noChangeShapeType="1"/>
            </p:cNvSpPr>
            <p:nvPr/>
          </p:nvSpPr>
          <p:spPr bwMode="auto">
            <a:xfrm flipV="1">
              <a:off x="4125" y="1224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67" name="Line 207"/>
            <p:cNvSpPr>
              <a:spLocks noChangeShapeType="1"/>
            </p:cNvSpPr>
            <p:nvPr/>
          </p:nvSpPr>
          <p:spPr bwMode="auto">
            <a:xfrm>
              <a:off x="4295" y="2742"/>
              <a:ext cx="1" cy="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68" name="Line 208"/>
            <p:cNvSpPr>
              <a:spLocks noChangeShapeType="1"/>
            </p:cNvSpPr>
            <p:nvPr/>
          </p:nvSpPr>
          <p:spPr bwMode="auto">
            <a:xfrm flipV="1">
              <a:off x="4295" y="1224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69" name="Line 209"/>
            <p:cNvSpPr>
              <a:spLocks noChangeShapeType="1"/>
            </p:cNvSpPr>
            <p:nvPr/>
          </p:nvSpPr>
          <p:spPr bwMode="auto">
            <a:xfrm>
              <a:off x="4460" y="2742"/>
              <a:ext cx="1" cy="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70" name="Line 210"/>
            <p:cNvSpPr>
              <a:spLocks noChangeShapeType="1"/>
            </p:cNvSpPr>
            <p:nvPr/>
          </p:nvSpPr>
          <p:spPr bwMode="auto">
            <a:xfrm flipV="1">
              <a:off x="4460" y="1224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71" name="Line 211"/>
            <p:cNvSpPr>
              <a:spLocks noChangeShapeType="1"/>
            </p:cNvSpPr>
            <p:nvPr/>
          </p:nvSpPr>
          <p:spPr bwMode="auto">
            <a:xfrm>
              <a:off x="4631" y="2742"/>
              <a:ext cx="1" cy="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72" name="Line 212"/>
            <p:cNvSpPr>
              <a:spLocks noChangeShapeType="1"/>
            </p:cNvSpPr>
            <p:nvPr/>
          </p:nvSpPr>
          <p:spPr bwMode="auto">
            <a:xfrm flipV="1">
              <a:off x="4631" y="1224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73" name="Line 213"/>
            <p:cNvSpPr>
              <a:spLocks noChangeShapeType="1"/>
            </p:cNvSpPr>
            <p:nvPr/>
          </p:nvSpPr>
          <p:spPr bwMode="auto">
            <a:xfrm>
              <a:off x="4801" y="2742"/>
              <a:ext cx="1" cy="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74" name="Line 214"/>
            <p:cNvSpPr>
              <a:spLocks noChangeShapeType="1"/>
            </p:cNvSpPr>
            <p:nvPr/>
          </p:nvSpPr>
          <p:spPr bwMode="auto">
            <a:xfrm flipV="1">
              <a:off x="4801" y="1224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75" name="Line 215"/>
            <p:cNvSpPr>
              <a:spLocks noChangeShapeType="1"/>
            </p:cNvSpPr>
            <p:nvPr/>
          </p:nvSpPr>
          <p:spPr bwMode="auto">
            <a:xfrm>
              <a:off x="4972" y="2742"/>
              <a:ext cx="1" cy="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76" name="Line 216"/>
            <p:cNvSpPr>
              <a:spLocks noChangeShapeType="1"/>
            </p:cNvSpPr>
            <p:nvPr/>
          </p:nvSpPr>
          <p:spPr bwMode="auto">
            <a:xfrm flipV="1">
              <a:off x="4972" y="1224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77" name="Line 217"/>
            <p:cNvSpPr>
              <a:spLocks noChangeShapeType="1"/>
            </p:cNvSpPr>
            <p:nvPr/>
          </p:nvSpPr>
          <p:spPr bwMode="auto">
            <a:xfrm>
              <a:off x="5143" y="2742"/>
              <a:ext cx="1" cy="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78" name="Line 218"/>
            <p:cNvSpPr>
              <a:spLocks noChangeShapeType="1"/>
            </p:cNvSpPr>
            <p:nvPr/>
          </p:nvSpPr>
          <p:spPr bwMode="auto">
            <a:xfrm flipV="1">
              <a:off x="5143" y="1224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79" name="Line 219"/>
            <p:cNvSpPr>
              <a:spLocks noChangeShapeType="1"/>
            </p:cNvSpPr>
            <p:nvPr/>
          </p:nvSpPr>
          <p:spPr bwMode="auto">
            <a:xfrm>
              <a:off x="5308" y="2742"/>
              <a:ext cx="1" cy="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80" name="Line 220"/>
            <p:cNvSpPr>
              <a:spLocks noChangeShapeType="1"/>
            </p:cNvSpPr>
            <p:nvPr/>
          </p:nvSpPr>
          <p:spPr bwMode="auto">
            <a:xfrm flipV="1">
              <a:off x="5308" y="1224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81" name="Line 221"/>
            <p:cNvSpPr>
              <a:spLocks noChangeShapeType="1"/>
            </p:cNvSpPr>
            <p:nvPr/>
          </p:nvSpPr>
          <p:spPr bwMode="auto">
            <a:xfrm>
              <a:off x="5478" y="2742"/>
              <a:ext cx="1" cy="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82" name="Line 222"/>
            <p:cNvSpPr>
              <a:spLocks noChangeShapeType="1"/>
            </p:cNvSpPr>
            <p:nvPr/>
          </p:nvSpPr>
          <p:spPr bwMode="auto">
            <a:xfrm flipV="1">
              <a:off x="5478" y="1224"/>
              <a:ext cx="1" cy="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83" name="Line 223"/>
            <p:cNvSpPr>
              <a:spLocks noChangeShapeType="1"/>
            </p:cNvSpPr>
            <p:nvPr/>
          </p:nvSpPr>
          <p:spPr bwMode="auto">
            <a:xfrm>
              <a:off x="3197" y="1239"/>
              <a:ext cx="236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84" name="Line 224"/>
            <p:cNvSpPr>
              <a:spLocks noChangeShapeType="1"/>
            </p:cNvSpPr>
            <p:nvPr/>
          </p:nvSpPr>
          <p:spPr bwMode="auto">
            <a:xfrm flipV="1">
              <a:off x="5564" y="1239"/>
              <a:ext cx="1" cy="14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85" name="Line 225"/>
            <p:cNvSpPr>
              <a:spLocks noChangeShapeType="1"/>
            </p:cNvSpPr>
            <p:nvPr/>
          </p:nvSpPr>
          <p:spPr bwMode="auto">
            <a:xfrm flipV="1">
              <a:off x="3277" y="1875"/>
              <a:ext cx="171" cy="3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86" name="Line 226"/>
            <p:cNvSpPr>
              <a:spLocks noChangeShapeType="1"/>
            </p:cNvSpPr>
            <p:nvPr/>
          </p:nvSpPr>
          <p:spPr bwMode="auto">
            <a:xfrm>
              <a:off x="3277" y="1867"/>
              <a:ext cx="1" cy="85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87" name="Line 227"/>
            <p:cNvSpPr>
              <a:spLocks noChangeShapeType="1"/>
            </p:cNvSpPr>
            <p:nvPr/>
          </p:nvSpPr>
          <p:spPr bwMode="auto">
            <a:xfrm>
              <a:off x="3266" y="1867"/>
              <a:ext cx="22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88" name="Line 228"/>
            <p:cNvSpPr>
              <a:spLocks noChangeShapeType="1"/>
            </p:cNvSpPr>
            <p:nvPr/>
          </p:nvSpPr>
          <p:spPr bwMode="auto">
            <a:xfrm>
              <a:off x="3266" y="1952"/>
              <a:ext cx="22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89" name="Oval 229"/>
            <p:cNvSpPr>
              <a:spLocks noChangeArrowheads="1"/>
            </p:cNvSpPr>
            <p:nvPr/>
          </p:nvSpPr>
          <p:spPr bwMode="auto">
            <a:xfrm>
              <a:off x="3257" y="1878"/>
              <a:ext cx="45" cy="6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90" name="Line 230"/>
            <p:cNvSpPr>
              <a:spLocks noChangeShapeType="1"/>
            </p:cNvSpPr>
            <p:nvPr/>
          </p:nvSpPr>
          <p:spPr bwMode="auto">
            <a:xfrm>
              <a:off x="3448" y="1875"/>
              <a:ext cx="165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91" name="Line 231"/>
            <p:cNvSpPr>
              <a:spLocks noChangeShapeType="1"/>
            </p:cNvSpPr>
            <p:nvPr/>
          </p:nvSpPr>
          <p:spPr bwMode="auto">
            <a:xfrm>
              <a:off x="3448" y="1836"/>
              <a:ext cx="1" cy="77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92" name="Line 232"/>
            <p:cNvSpPr>
              <a:spLocks noChangeShapeType="1"/>
            </p:cNvSpPr>
            <p:nvPr/>
          </p:nvSpPr>
          <p:spPr bwMode="auto">
            <a:xfrm>
              <a:off x="3436" y="1836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93" name="Line 233"/>
            <p:cNvSpPr>
              <a:spLocks noChangeShapeType="1"/>
            </p:cNvSpPr>
            <p:nvPr/>
          </p:nvSpPr>
          <p:spPr bwMode="auto">
            <a:xfrm>
              <a:off x="3436" y="1913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94" name="Oval 234"/>
            <p:cNvSpPr>
              <a:spLocks noChangeArrowheads="1"/>
            </p:cNvSpPr>
            <p:nvPr/>
          </p:nvSpPr>
          <p:spPr bwMode="auto">
            <a:xfrm>
              <a:off x="3428" y="1847"/>
              <a:ext cx="45" cy="6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95" name="Line 235"/>
            <p:cNvSpPr>
              <a:spLocks noChangeShapeType="1"/>
            </p:cNvSpPr>
            <p:nvPr/>
          </p:nvSpPr>
          <p:spPr bwMode="auto">
            <a:xfrm>
              <a:off x="3613" y="1875"/>
              <a:ext cx="170" cy="4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96" name="Line 236"/>
            <p:cNvSpPr>
              <a:spLocks noChangeShapeType="1"/>
            </p:cNvSpPr>
            <p:nvPr/>
          </p:nvSpPr>
          <p:spPr bwMode="auto">
            <a:xfrm>
              <a:off x="3613" y="1828"/>
              <a:ext cx="1" cy="93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97" name="Line 237"/>
            <p:cNvSpPr>
              <a:spLocks noChangeShapeType="1"/>
            </p:cNvSpPr>
            <p:nvPr/>
          </p:nvSpPr>
          <p:spPr bwMode="auto">
            <a:xfrm>
              <a:off x="3601" y="1828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98" name="Line 238"/>
            <p:cNvSpPr>
              <a:spLocks noChangeShapeType="1"/>
            </p:cNvSpPr>
            <p:nvPr/>
          </p:nvSpPr>
          <p:spPr bwMode="auto">
            <a:xfrm>
              <a:off x="3601" y="1921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99" name="Oval 239"/>
            <p:cNvSpPr>
              <a:spLocks noChangeArrowheads="1"/>
            </p:cNvSpPr>
            <p:nvPr/>
          </p:nvSpPr>
          <p:spPr bwMode="auto">
            <a:xfrm>
              <a:off x="3593" y="1847"/>
              <a:ext cx="45" cy="6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00" name="Line 240"/>
            <p:cNvSpPr>
              <a:spLocks noChangeShapeType="1"/>
            </p:cNvSpPr>
            <p:nvPr/>
          </p:nvSpPr>
          <p:spPr bwMode="auto">
            <a:xfrm flipV="1">
              <a:off x="3783" y="1844"/>
              <a:ext cx="171" cy="77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01" name="Line 241"/>
            <p:cNvSpPr>
              <a:spLocks noChangeShapeType="1"/>
            </p:cNvSpPr>
            <p:nvPr/>
          </p:nvSpPr>
          <p:spPr bwMode="auto">
            <a:xfrm>
              <a:off x="3783" y="1882"/>
              <a:ext cx="1" cy="8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02" name="Line 242"/>
            <p:cNvSpPr>
              <a:spLocks noChangeShapeType="1"/>
            </p:cNvSpPr>
            <p:nvPr/>
          </p:nvSpPr>
          <p:spPr bwMode="auto">
            <a:xfrm>
              <a:off x="3772" y="1882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03" name="Line 243"/>
            <p:cNvSpPr>
              <a:spLocks noChangeShapeType="1"/>
            </p:cNvSpPr>
            <p:nvPr/>
          </p:nvSpPr>
          <p:spPr bwMode="auto">
            <a:xfrm>
              <a:off x="3772" y="1968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04" name="Oval 244"/>
            <p:cNvSpPr>
              <a:spLocks noChangeArrowheads="1"/>
            </p:cNvSpPr>
            <p:nvPr/>
          </p:nvSpPr>
          <p:spPr bwMode="auto">
            <a:xfrm>
              <a:off x="3763" y="1893"/>
              <a:ext cx="46" cy="6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05" name="Line 245"/>
            <p:cNvSpPr>
              <a:spLocks noChangeShapeType="1"/>
            </p:cNvSpPr>
            <p:nvPr/>
          </p:nvSpPr>
          <p:spPr bwMode="auto">
            <a:xfrm>
              <a:off x="3954" y="1844"/>
              <a:ext cx="171" cy="10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06" name="Line 246"/>
            <p:cNvSpPr>
              <a:spLocks noChangeShapeType="1"/>
            </p:cNvSpPr>
            <p:nvPr/>
          </p:nvSpPr>
          <p:spPr bwMode="auto">
            <a:xfrm>
              <a:off x="3954" y="1789"/>
              <a:ext cx="1" cy="109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07" name="Line 247"/>
            <p:cNvSpPr>
              <a:spLocks noChangeShapeType="1"/>
            </p:cNvSpPr>
            <p:nvPr/>
          </p:nvSpPr>
          <p:spPr bwMode="auto">
            <a:xfrm>
              <a:off x="3942" y="1789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08" name="Line 248"/>
            <p:cNvSpPr>
              <a:spLocks noChangeShapeType="1"/>
            </p:cNvSpPr>
            <p:nvPr/>
          </p:nvSpPr>
          <p:spPr bwMode="auto">
            <a:xfrm>
              <a:off x="3942" y="1898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09" name="Oval 249"/>
            <p:cNvSpPr>
              <a:spLocks noChangeArrowheads="1"/>
            </p:cNvSpPr>
            <p:nvPr/>
          </p:nvSpPr>
          <p:spPr bwMode="auto">
            <a:xfrm>
              <a:off x="3934" y="1816"/>
              <a:ext cx="45" cy="6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10" name="Line 250"/>
            <p:cNvSpPr>
              <a:spLocks noChangeShapeType="1"/>
            </p:cNvSpPr>
            <p:nvPr/>
          </p:nvSpPr>
          <p:spPr bwMode="auto">
            <a:xfrm flipV="1">
              <a:off x="4125" y="1929"/>
              <a:ext cx="170" cy="23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11" name="Line 251"/>
            <p:cNvSpPr>
              <a:spLocks noChangeShapeType="1"/>
            </p:cNvSpPr>
            <p:nvPr/>
          </p:nvSpPr>
          <p:spPr bwMode="auto">
            <a:xfrm>
              <a:off x="4125" y="1867"/>
              <a:ext cx="1" cy="163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12" name="Line 252"/>
            <p:cNvSpPr>
              <a:spLocks noChangeShapeType="1"/>
            </p:cNvSpPr>
            <p:nvPr/>
          </p:nvSpPr>
          <p:spPr bwMode="auto">
            <a:xfrm>
              <a:off x="4113" y="1867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13" name="Line 253"/>
            <p:cNvSpPr>
              <a:spLocks noChangeShapeType="1"/>
            </p:cNvSpPr>
            <p:nvPr/>
          </p:nvSpPr>
          <p:spPr bwMode="auto">
            <a:xfrm>
              <a:off x="4113" y="2030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14" name="Oval 254"/>
            <p:cNvSpPr>
              <a:spLocks noChangeArrowheads="1"/>
            </p:cNvSpPr>
            <p:nvPr/>
          </p:nvSpPr>
          <p:spPr bwMode="auto">
            <a:xfrm>
              <a:off x="4105" y="1924"/>
              <a:ext cx="45" cy="6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15" name="Line 255"/>
            <p:cNvSpPr>
              <a:spLocks noChangeShapeType="1"/>
            </p:cNvSpPr>
            <p:nvPr/>
          </p:nvSpPr>
          <p:spPr bwMode="auto">
            <a:xfrm>
              <a:off x="4295" y="1929"/>
              <a:ext cx="165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16" name="Line 256"/>
            <p:cNvSpPr>
              <a:spLocks noChangeShapeType="1"/>
            </p:cNvSpPr>
            <p:nvPr/>
          </p:nvSpPr>
          <p:spPr bwMode="auto">
            <a:xfrm>
              <a:off x="4295" y="1851"/>
              <a:ext cx="1" cy="163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17" name="Line 257"/>
            <p:cNvSpPr>
              <a:spLocks noChangeShapeType="1"/>
            </p:cNvSpPr>
            <p:nvPr/>
          </p:nvSpPr>
          <p:spPr bwMode="auto">
            <a:xfrm>
              <a:off x="4284" y="1851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18" name="Line 258"/>
            <p:cNvSpPr>
              <a:spLocks noChangeShapeType="1"/>
            </p:cNvSpPr>
            <p:nvPr/>
          </p:nvSpPr>
          <p:spPr bwMode="auto">
            <a:xfrm>
              <a:off x="4284" y="2014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19" name="Oval 259"/>
            <p:cNvSpPr>
              <a:spLocks noChangeArrowheads="1"/>
            </p:cNvSpPr>
            <p:nvPr/>
          </p:nvSpPr>
          <p:spPr bwMode="auto">
            <a:xfrm>
              <a:off x="4275" y="1901"/>
              <a:ext cx="46" cy="6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20" name="Line 260"/>
            <p:cNvSpPr>
              <a:spLocks noChangeShapeType="1"/>
            </p:cNvSpPr>
            <p:nvPr/>
          </p:nvSpPr>
          <p:spPr bwMode="auto">
            <a:xfrm>
              <a:off x="4460" y="1929"/>
              <a:ext cx="171" cy="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21" name="Line 261"/>
            <p:cNvSpPr>
              <a:spLocks noChangeShapeType="1"/>
            </p:cNvSpPr>
            <p:nvPr/>
          </p:nvSpPr>
          <p:spPr bwMode="auto">
            <a:xfrm>
              <a:off x="4460" y="1836"/>
              <a:ext cx="1" cy="17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22" name="Line 262"/>
            <p:cNvSpPr>
              <a:spLocks noChangeShapeType="1"/>
            </p:cNvSpPr>
            <p:nvPr/>
          </p:nvSpPr>
          <p:spPr bwMode="auto">
            <a:xfrm>
              <a:off x="4449" y="1836"/>
              <a:ext cx="22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23" name="Line 263"/>
            <p:cNvSpPr>
              <a:spLocks noChangeShapeType="1"/>
            </p:cNvSpPr>
            <p:nvPr/>
          </p:nvSpPr>
          <p:spPr bwMode="auto">
            <a:xfrm>
              <a:off x="4449" y="2014"/>
              <a:ext cx="22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24" name="Oval 264"/>
            <p:cNvSpPr>
              <a:spLocks noChangeArrowheads="1"/>
            </p:cNvSpPr>
            <p:nvPr/>
          </p:nvSpPr>
          <p:spPr bwMode="auto">
            <a:xfrm>
              <a:off x="4440" y="1901"/>
              <a:ext cx="46" cy="6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25" name="Line 265"/>
            <p:cNvSpPr>
              <a:spLocks noChangeShapeType="1"/>
            </p:cNvSpPr>
            <p:nvPr/>
          </p:nvSpPr>
          <p:spPr bwMode="auto">
            <a:xfrm flipV="1">
              <a:off x="4631" y="1797"/>
              <a:ext cx="170" cy="14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26" name="Line 266"/>
            <p:cNvSpPr>
              <a:spLocks noChangeShapeType="1"/>
            </p:cNvSpPr>
            <p:nvPr/>
          </p:nvSpPr>
          <p:spPr bwMode="auto">
            <a:xfrm>
              <a:off x="4631" y="1836"/>
              <a:ext cx="1" cy="209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27" name="Line 267"/>
            <p:cNvSpPr>
              <a:spLocks noChangeShapeType="1"/>
            </p:cNvSpPr>
            <p:nvPr/>
          </p:nvSpPr>
          <p:spPr bwMode="auto">
            <a:xfrm>
              <a:off x="4619" y="1836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28" name="Line 268"/>
            <p:cNvSpPr>
              <a:spLocks noChangeShapeType="1"/>
            </p:cNvSpPr>
            <p:nvPr/>
          </p:nvSpPr>
          <p:spPr bwMode="auto">
            <a:xfrm>
              <a:off x="4619" y="2045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29" name="Oval 269"/>
            <p:cNvSpPr>
              <a:spLocks noChangeArrowheads="1"/>
            </p:cNvSpPr>
            <p:nvPr/>
          </p:nvSpPr>
          <p:spPr bwMode="auto">
            <a:xfrm>
              <a:off x="4611" y="1909"/>
              <a:ext cx="45" cy="6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30" name="Line 270"/>
            <p:cNvSpPr>
              <a:spLocks noChangeShapeType="1"/>
            </p:cNvSpPr>
            <p:nvPr/>
          </p:nvSpPr>
          <p:spPr bwMode="auto">
            <a:xfrm>
              <a:off x="4801" y="1797"/>
              <a:ext cx="171" cy="217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31" name="Line 271"/>
            <p:cNvSpPr>
              <a:spLocks noChangeShapeType="1"/>
            </p:cNvSpPr>
            <p:nvPr/>
          </p:nvSpPr>
          <p:spPr bwMode="auto">
            <a:xfrm>
              <a:off x="4801" y="1658"/>
              <a:ext cx="1" cy="279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32" name="Line 272"/>
            <p:cNvSpPr>
              <a:spLocks noChangeShapeType="1"/>
            </p:cNvSpPr>
            <p:nvPr/>
          </p:nvSpPr>
          <p:spPr bwMode="auto">
            <a:xfrm>
              <a:off x="4790" y="1658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33" name="Line 273"/>
            <p:cNvSpPr>
              <a:spLocks noChangeShapeType="1"/>
            </p:cNvSpPr>
            <p:nvPr/>
          </p:nvSpPr>
          <p:spPr bwMode="auto">
            <a:xfrm>
              <a:off x="4790" y="1937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34" name="Oval 274"/>
            <p:cNvSpPr>
              <a:spLocks noChangeArrowheads="1"/>
            </p:cNvSpPr>
            <p:nvPr/>
          </p:nvSpPr>
          <p:spPr bwMode="auto">
            <a:xfrm>
              <a:off x="4782" y="1769"/>
              <a:ext cx="45" cy="6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35" name="Line 275"/>
            <p:cNvSpPr>
              <a:spLocks noChangeShapeType="1"/>
            </p:cNvSpPr>
            <p:nvPr/>
          </p:nvSpPr>
          <p:spPr bwMode="auto">
            <a:xfrm flipV="1">
              <a:off x="4972" y="1859"/>
              <a:ext cx="171" cy="155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36" name="Line 276"/>
            <p:cNvSpPr>
              <a:spLocks noChangeShapeType="1"/>
            </p:cNvSpPr>
            <p:nvPr/>
          </p:nvSpPr>
          <p:spPr bwMode="auto">
            <a:xfrm>
              <a:off x="4972" y="1797"/>
              <a:ext cx="1" cy="43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37" name="Line 277"/>
            <p:cNvSpPr>
              <a:spLocks noChangeShapeType="1"/>
            </p:cNvSpPr>
            <p:nvPr/>
          </p:nvSpPr>
          <p:spPr bwMode="auto">
            <a:xfrm>
              <a:off x="4961" y="1797"/>
              <a:ext cx="22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38" name="Line 278"/>
            <p:cNvSpPr>
              <a:spLocks noChangeShapeType="1"/>
            </p:cNvSpPr>
            <p:nvPr/>
          </p:nvSpPr>
          <p:spPr bwMode="auto">
            <a:xfrm>
              <a:off x="4961" y="2231"/>
              <a:ext cx="22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39" name="Oval 279"/>
            <p:cNvSpPr>
              <a:spLocks noChangeArrowheads="1"/>
            </p:cNvSpPr>
            <p:nvPr/>
          </p:nvSpPr>
          <p:spPr bwMode="auto">
            <a:xfrm>
              <a:off x="4952" y="1986"/>
              <a:ext cx="45" cy="6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40" name="Line 280"/>
            <p:cNvSpPr>
              <a:spLocks noChangeShapeType="1"/>
            </p:cNvSpPr>
            <p:nvPr/>
          </p:nvSpPr>
          <p:spPr bwMode="auto">
            <a:xfrm>
              <a:off x="5143" y="1859"/>
              <a:ext cx="165" cy="47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41" name="Line 281"/>
            <p:cNvSpPr>
              <a:spLocks noChangeShapeType="1"/>
            </p:cNvSpPr>
            <p:nvPr/>
          </p:nvSpPr>
          <p:spPr bwMode="auto">
            <a:xfrm>
              <a:off x="5143" y="1758"/>
              <a:ext cx="1" cy="19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42" name="Line 282"/>
            <p:cNvSpPr>
              <a:spLocks noChangeShapeType="1"/>
            </p:cNvSpPr>
            <p:nvPr/>
          </p:nvSpPr>
          <p:spPr bwMode="auto">
            <a:xfrm>
              <a:off x="5131" y="1758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43" name="Line 283"/>
            <p:cNvSpPr>
              <a:spLocks noChangeShapeType="1"/>
            </p:cNvSpPr>
            <p:nvPr/>
          </p:nvSpPr>
          <p:spPr bwMode="auto">
            <a:xfrm>
              <a:off x="5131" y="1952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44" name="Oval 284"/>
            <p:cNvSpPr>
              <a:spLocks noChangeArrowheads="1"/>
            </p:cNvSpPr>
            <p:nvPr/>
          </p:nvSpPr>
          <p:spPr bwMode="auto">
            <a:xfrm>
              <a:off x="5123" y="1831"/>
              <a:ext cx="45" cy="6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45" name="Line 285"/>
            <p:cNvSpPr>
              <a:spLocks noChangeShapeType="1"/>
            </p:cNvSpPr>
            <p:nvPr/>
          </p:nvSpPr>
          <p:spPr bwMode="auto">
            <a:xfrm flipV="1">
              <a:off x="5308" y="1689"/>
              <a:ext cx="170" cy="217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46" name="Line 286"/>
            <p:cNvSpPr>
              <a:spLocks noChangeShapeType="1"/>
            </p:cNvSpPr>
            <p:nvPr/>
          </p:nvSpPr>
          <p:spPr bwMode="auto">
            <a:xfrm>
              <a:off x="5308" y="1604"/>
              <a:ext cx="1" cy="60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47" name="Line 287"/>
            <p:cNvSpPr>
              <a:spLocks noChangeShapeType="1"/>
            </p:cNvSpPr>
            <p:nvPr/>
          </p:nvSpPr>
          <p:spPr bwMode="auto">
            <a:xfrm>
              <a:off x="5296" y="1604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48" name="Line 288"/>
            <p:cNvSpPr>
              <a:spLocks noChangeShapeType="1"/>
            </p:cNvSpPr>
            <p:nvPr/>
          </p:nvSpPr>
          <p:spPr bwMode="auto">
            <a:xfrm>
              <a:off x="5296" y="2208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49" name="Oval 289"/>
            <p:cNvSpPr>
              <a:spLocks noChangeArrowheads="1"/>
            </p:cNvSpPr>
            <p:nvPr/>
          </p:nvSpPr>
          <p:spPr bwMode="auto">
            <a:xfrm>
              <a:off x="5288" y="1878"/>
              <a:ext cx="45" cy="6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50" name="Line 290"/>
            <p:cNvSpPr>
              <a:spLocks noChangeShapeType="1"/>
            </p:cNvSpPr>
            <p:nvPr/>
          </p:nvSpPr>
          <p:spPr bwMode="auto">
            <a:xfrm>
              <a:off x="5478" y="1348"/>
              <a:ext cx="1" cy="67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51" name="Line 291"/>
            <p:cNvSpPr>
              <a:spLocks noChangeShapeType="1"/>
            </p:cNvSpPr>
            <p:nvPr/>
          </p:nvSpPr>
          <p:spPr bwMode="auto">
            <a:xfrm>
              <a:off x="5467" y="1348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52" name="Line 292"/>
            <p:cNvSpPr>
              <a:spLocks noChangeShapeType="1"/>
            </p:cNvSpPr>
            <p:nvPr/>
          </p:nvSpPr>
          <p:spPr bwMode="auto">
            <a:xfrm>
              <a:off x="5467" y="2022"/>
              <a:ext cx="23" cy="1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53" name="Oval 293"/>
            <p:cNvSpPr>
              <a:spLocks noChangeArrowheads="1"/>
            </p:cNvSpPr>
            <p:nvPr/>
          </p:nvSpPr>
          <p:spPr bwMode="auto">
            <a:xfrm>
              <a:off x="5459" y="1661"/>
              <a:ext cx="45" cy="6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054" name="Line 294"/>
            <p:cNvSpPr>
              <a:spLocks noChangeShapeType="1"/>
            </p:cNvSpPr>
            <p:nvPr/>
          </p:nvSpPr>
          <p:spPr bwMode="auto">
            <a:xfrm>
              <a:off x="3192" y="2742"/>
              <a:ext cx="237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055" name="Line 295"/>
            <p:cNvSpPr>
              <a:spLocks noChangeShapeType="1"/>
            </p:cNvSpPr>
            <p:nvPr/>
          </p:nvSpPr>
          <p:spPr bwMode="auto">
            <a:xfrm flipV="1">
              <a:off x="3192" y="1239"/>
              <a:ext cx="1" cy="14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2056" name="Rectangle 296"/>
          <p:cNvSpPr>
            <a:spLocks noChangeArrowheads="1"/>
          </p:cNvSpPr>
          <p:nvPr/>
        </p:nvSpPr>
        <p:spPr bwMode="auto">
          <a:xfrm>
            <a:off x="303213" y="4465638"/>
            <a:ext cx="419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kumimoji="1" lang="en-US" altLang="ja-JP" sz="1000">
                <a:solidFill>
                  <a:srgbClr val="0000FF"/>
                </a:solidFill>
                <a:ea typeface="MS PGothic" pitchFamily="34" charset="-128"/>
              </a:rPr>
              <a:t>Pre-op   1      2      3      4      5      6     7       8      9    10    11    12    13    14</a:t>
            </a:r>
          </a:p>
        </p:txBody>
      </p:sp>
      <p:sp>
        <p:nvSpPr>
          <p:cNvPr id="502057" name="Rectangle 297"/>
          <p:cNvSpPr>
            <a:spLocks noChangeArrowheads="1"/>
          </p:cNvSpPr>
          <p:nvPr/>
        </p:nvSpPr>
        <p:spPr bwMode="auto">
          <a:xfrm>
            <a:off x="1066800" y="4800600"/>
            <a:ext cx="2590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1600" b="1">
                <a:solidFill>
                  <a:srgbClr val="0000FF"/>
                </a:solidFill>
                <a:latin typeface="Times New Roman" pitchFamily="18" charset="0"/>
                <a:ea typeface="MS PGothic" pitchFamily="34" charset="-128"/>
              </a:rPr>
              <a:t>Time Post Surgery (years)</a:t>
            </a:r>
            <a:endParaRPr kumimoji="1" lang="en-US" altLang="ja-JP" sz="1200">
              <a:solidFill>
                <a:srgbClr val="0000FF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502058" name="Rectangle 298"/>
          <p:cNvSpPr>
            <a:spLocks noChangeArrowheads="1"/>
          </p:cNvSpPr>
          <p:nvPr/>
        </p:nvSpPr>
        <p:spPr bwMode="auto">
          <a:xfrm>
            <a:off x="4876800" y="4495800"/>
            <a:ext cx="411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kumimoji="1" lang="en-US" altLang="ja-JP" sz="1000">
                <a:solidFill>
                  <a:srgbClr val="0000FF"/>
                </a:solidFill>
                <a:ea typeface="MS PGothic" pitchFamily="34" charset="-128"/>
              </a:rPr>
              <a:t>Pre-op   1      2      3      4      5      6     7       8      9    10    11    12    13    14</a:t>
            </a:r>
          </a:p>
        </p:txBody>
      </p:sp>
      <p:sp>
        <p:nvSpPr>
          <p:cNvPr id="502059" name="Rectangle 299"/>
          <p:cNvSpPr>
            <a:spLocks noChangeArrowheads="1"/>
          </p:cNvSpPr>
          <p:nvPr/>
        </p:nvSpPr>
        <p:spPr bwMode="auto">
          <a:xfrm>
            <a:off x="5610225" y="4830763"/>
            <a:ext cx="25447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1600" b="1">
                <a:solidFill>
                  <a:srgbClr val="0000FF"/>
                </a:solidFill>
                <a:latin typeface="Times New Roman" pitchFamily="18" charset="0"/>
                <a:ea typeface="MS PGothic" pitchFamily="34" charset="-128"/>
              </a:rPr>
              <a:t>Time Post Surgery (years)</a:t>
            </a:r>
            <a:endParaRPr kumimoji="1" lang="en-US" altLang="ja-JP" sz="1200">
              <a:solidFill>
                <a:srgbClr val="0000FF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502060" name="Rectangle 300"/>
          <p:cNvSpPr>
            <a:spLocks noChangeArrowheads="1"/>
          </p:cNvSpPr>
          <p:nvPr/>
        </p:nvSpPr>
        <p:spPr bwMode="auto">
          <a:xfrm>
            <a:off x="2133600" y="5613400"/>
            <a:ext cx="21066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4">
              <a:spcBef>
                <a:spcPct val="20000"/>
              </a:spcBef>
              <a:buFont typeface="Wingdings" pitchFamily="2" charset="2"/>
              <a:buChar char="§"/>
            </a:pPr>
            <a:endParaRPr kumimoji="1" lang="en-US" altLang="en-US" sz="1600" b="1" baseline="-25000">
              <a:solidFill>
                <a:schemeClr val="tx1"/>
              </a:solidFill>
              <a:latin typeface="Times New Roman" pitchFamily="18" charset="0"/>
              <a:ea typeface="MS Mincho" pitchFamily="49" charset="-128"/>
            </a:endParaRPr>
          </a:p>
        </p:txBody>
      </p:sp>
      <p:sp>
        <p:nvSpPr>
          <p:cNvPr id="502061" name="Line 301"/>
          <p:cNvSpPr>
            <a:spLocks noChangeShapeType="1"/>
          </p:cNvSpPr>
          <p:nvPr/>
        </p:nvSpPr>
        <p:spPr bwMode="auto">
          <a:xfrm>
            <a:off x="457200" y="3429000"/>
            <a:ext cx="3810000" cy="0"/>
          </a:xfrm>
          <a:prstGeom prst="line">
            <a:avLst/>
          </a:prstGeom>
          <a:noFill/>
          <a:ln w="3175" cap="rnd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02062" name="Rectangle 302"/>
          <p:cNvSpPr>
            <a:spLocks noChangeArrowheads="1"/>
          </p:cNvSpPr>
          <p:nvPr/>
        </p:nvSpPr>
        <p:spPr bwMode="auto">
          <a:xfrm>
            <a:off x="1676400" y="381000"/>
            <a:ext cx="1447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en-US" altLang="ja-JP" b="1">
                <a:solidFill>
                  <a:srgbClr val="0000FF"/>
                </a:solidFill>
                <a:ea typeface="MS PGothic" pitchFamily="34" charset="-128"/>
              </a:rPr>
              <a:t>Mean Deviation</a:t>
            </a:r>
          </a:p>
        </p:txBody>
      </p:sp>
      <p:sp>
        <p:nvSpPr>
          <p:cNvPr id="502063" name="Rectangle 303"/>
          <p:cNvSpPr>
            <a:spLocks noChangeArrowheads="1"/>
          </p:cNvSpPr>
          <p:nvPr/>
        </p:nvSpPr>
        <p:spPr bwMode="auto">
          <a:xfrm>
            <a:off x="6096000" y="457200"/>
            <a:ext cx="1447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en-US" altLang="ja-JP" b="1">
                <a:solidFill>
                  <a:srgbClr val="0000FF"/>
                </a:solidFill>
                <a:ea typeface="MS PGothic" pitchFamily="34" charset="-128"/>
              </a:rPr>
              <a:t>Change in MD</a:t>
            </a:r>
          </a:p>
        </p:txBody>
      </p:sp>
      <p:sp>
        <p:nvSpPr>
          <p:cNvPr id="502064" name="Text Box 304"/>
          <p:cNvSpPr txBox="1">
            <a:spLocks noChangeArrowheads="1"/>
          </p:cNvSpPr>
          <p:nvPr/>
        </p:nvSpPr>
        <p:spPr bwMode="auto">
          <a:xfrm>
            <a:off x="1295400" y="5867400"/>
            <a:ext cx="67056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62" tIns="45231" rIns="90462" bIns="45231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</a:rPr>
              <a:t>No net progression in 10 years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C3449A-FCA1-49F4-9900-12DD003C15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2241881"/>
      </p:ext>
    </p:extLst>
  </p:cSld>
  <p:clrMapOvr>
    <a:masterClrMapping/>
  </p:clrMapOvr>
  <p:transition advTm="135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0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0206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3" y="1"/>
            <a:ext cx="9158514" cy="686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44547E-AD06-4963-AF57-66B56AE0D67C}"/>
              </a:ext>
            </a:extLst>
          </p:cNvPr>
          <p:cNvSpPr txBox="1"/>
          <p:nvPr/>
        </p:nvSpPr>
        <p:spPr>
          <a:xfrm>
            <a:off x="457200" y="1524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Yet some subjects did “progress” or “improve” 3 dB of MD two consecutive visits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25DEA3-426C-458D-BB27-B4137EAA9E32}"/>
              </a:ext>
            </a:extLst>
          </p:cNvPr>
          <p:cNvSpPr txBox="1"/>
          <p:nvPr/>
        </p:nvSpPr>
        <p:spPr>
          <a:xfrm>
            <a:off x="304800" y="487680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highlight>
                  <a:srgbClr val="000000"/>
                </a:highlight>
              </a:rPr>
              <a:t>I thought it was due to noise.</a:t>
            </a:r>
          </a:p>
          <a:p>
            <a:r>
              <a:rPr lang="en-US" sz="2400" dirty="0">
                <a:solidFill>
                  <a:srgbClr val="FFFF00"/>
                </a:solidFill>
                <a:highlight>
                  <a:srgbClr val="000000"/>
                </a:highlight>
              </a:rPr>
              <a:t>               I was wrong!        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D416A04-018E-482B-AEBE-BFF2337C08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569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13"/>
    </mc:Choice>
    <mc:Fallback xmlns="">
      <p:transition spd="slow" advTm="41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4907" cy="6911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5181600"/>
            <a:ext cx="830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What matters most depends on the study design</a:t>
            </a:r>
            <a:r>
              <a:rPr lang="en-US" sz="2800" dirty="0">
                <a:solidFill>
                  <a:schemeClr val="bg2"/>
                </a:solidFill>
              </a:rPr>
              <a:t>: </a:t>
            </a:r>
          </a:p>
          <a:p>
            <a:r>
              <a:rPr lang="en-US" sz="2800" dirty="0">
                <a:solidFill>
                  <a:schemeClr val="bg2"/>
                </a:solidFill>
              </a:rPr>
              <a:t>In surgical studies: </a:t>
            </a:r>
            <a:r>
              <a:rPr lang="en-US" sz="2800" dirty="0">
                <a:solidFill>
                  <a:srgbClr val="92D050"/>
                </a:solidFill>
              </a:rPr>
              <a:t>the</a:t>
            </a:r>
            <a:r>
              <a:rPr lang="en-US" sz="2800" dirty="0">
                <a:solidFill>
                  <a:schemeClr val="bg2"/>
                </a:solidFill>
              </a:rPr>
              <a:t> </a:t>
            </a:r>
            <a:r>
              <a:rPr lang="en-US" sz="2800" dirty="0">
                <a:solidFill>
                  <a:srgbClr val="92D050"/>
                </a:solidFill>
              </a:rPr>
              <a:t>peak</a:t>
            </a:r>
            <a:r>
              <a:rPr lang="en-US" sz="2800" dirty="0">
                <a:solidFill>
                  <a:schemeClr val="bg2"/>
                </a:solidFill>
              </a:rPr>
              <a:t> will be most important;</a:t>
            </a:r>
          </a:p>
          <a:p>
            <a:r>
              <a:rPr lang="en-US" sz="2800" dirty="0">
                <a:solidFill>
                  <a:schemeClr val="bg2"/>
                </a:solidFill>
              </a:rPr>
              <a:t>But in observational or medical treatment—</a:t>
            </a:r>
            <a:r>
              <a:rPr lang="en-US" sz="2800" dirty="0">
                <a:solidFill>
                  <a:srgbClr val="92D050"/>
                </a:solidFill>
              </a:rPr>
              <a:t>the mean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8579BB8-B12F-45A1-BEC4-4FC2EA6A41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2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10"/>
    </mc:Choice>
    <mc:Fallback xmlns="">
      <p:transition spd="slow" advTm="61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199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53000" y="1219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21%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38700" y="16764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 38%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72400" y="5334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77200" y="54864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01000" y="5117068"/>
            <a:ext cx="1191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0/15</a:t>
            </a:r>
          </a:p>
          <a:p>
            <a:r>
              <a:rPr lang="en-US" dirty="0">
                <a:solidFill>
                  <a:srgbClr val="FFFF00"/>
                </a:solidFill>
              </a:rPr>
              <a:t>11/52</a:t>
            </a:r>
          </a:p>
          <a:p>
            <a:r>
              <a:rPr lang="en-US" dirty="0">
                <a:solidFill>
                  <a:srgbClr val="FFFF00"/>
                </a:solidFill>
              </a:rPr>
              <a:t> 6/16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4400" y="685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    0%  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76E7F97-008E-46E0-9C23-882FD36652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3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81"/>
    </mc:Choice>
    <mc:Fallback xmlns="">
      <p:transition spd="slow" advTm="36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153570" y="5334000"/>
            <a:ext cx="2996405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kumimoji="1" lang="ja-JP" altLang="en-US" b="1" dirty="0">
                <a:solidFill>
                  <a:srgbClr val="0000CC"/>
                </a:solidFill>
                <a:latin typeface="Arial" pitchFamily="34" charset="0"/>
                <a:ea typeface="MS PGothic" pitchFamily="34" charset="-128"/>
              </a:rPr>
              <a:t>１： </a:t>
            </a:r>
            <a:r>
              <a:rPr kumimoji="1" lang="en-US" altLang="ja-JP" b="1" dirty="0">
                <a:solidFill>
                  <a:srgbClr val="0000CC"/>
                </a:solidFill>
                <a:latin typeface="Arial" pitchFamily="34" charset="0"/>
                <a:ea typeface="MS PGothic" pitchFamily="34" charset="-128"/>
              </a:rPr>
              <a:t>max IOP &lt;14</a:t>
            </a:r>
          </a:p>
          <a:p>
            <a:pPr eaLnBrk="1" hangingPunct="1">
              <a:spcBef>
                <a:spcPct val="0"/>
              </a:spcBef>
            </a:pPr>
            <a:r>
              <a:rPr kumimoji="1" lang="ja-JP" altLang="en-US" b="1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</a:rPr>
              <a:t>２：</a:t>
            </a:r>
            <a:r>
              <a:rPr kumimoji="1" lang="en-US" altLang="ja-JP" b="1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</a:rPr>
              <a:t>14</a:t>
            </a:r>
            <a:r>
              <a:rPr kumimoji="1" lang="en-US" altLang="ja-JP" b="1" u="sng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</a:rPr>
              <a:t>&lt;</a:t>
            </a:r>
            <a:r>
              <a:rPr kumimoji="1" lang="en-US" altLang="ja-JP" b="1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</a:rPr>
              <a:t> max IOP &lt;21</a:t>
            </a:r>
          </a:p>
          <a:p>
            <a:pPr eaLnBrk="1" hangingPunct="1">
              <a:spcBef>
                <a:spcPct val="0"/>
              </a:spcBef>
            </a:pPr>
            <a:r>
              <a:rPr kumimoji="1" lang="ja-JP" altLang="en-US" b="1" dirty="0">
                <a:solidFill>
                  <a:srgbClr val="66FF33"/>
                </a:solidFill>
                <a:latin typeface="Arial" pitchFamily="34" charset="0"/>
                <a:ea typeface="MS PGothic" pitchFamily="34" charset="-128"/>
              </a:rPr>
              <a:t>３：</a:t>
            </a:r>
            <a:r>
              <a:rPr kumimoji="1" lang="en-US" altLang="ja-JP" b="1" dirty="0">
                <a:solidFill>
                  <a:srgbClr val="66FF33"/>
                </a:solidFill>
                <a:latin typeface="Arial" pitchFamily="34" charset="0"/>
                <a:ea typeface="MS PGothic" pitchFamily="34" charset="-128"/>
              </a:rPr>
              <a:t>21</a:t>
            </a:r>
            <a:r>
              <a:rPr kumimoji="1" lang="en-US" altLang="ja-JP" b="1" u="sng" dirty="0">
                <a:solidFill>
                  <a:srgbClr val="66FF33"/>
                </a:solidFill>
                <a:latin typeface="Arial" pitchFamily="34" charset="0"/>
                <a:ea typeface="MS PGothic" pitchFamily="34" charset="-128"/>
              </a:rPr>
              <a:t>&lt;</a:t>
            </a:r>
            <a:r>
              <a:rPr kumimoji="1" lang="en-US" altLang="ja-JP" b="1" dirty="0">
                <a:solidFill>
                  <a:srgbClr val="66FF33"/>
                </a:solidFill>
                <a:latin typeface="Arial" pitchFamily="34" charset="0"/>
                <a:ea typeface="MS PGothic" pitchFamily="34" charset="-128"/>
              </a:rPr>
              <a:t> max IOP</a:t>
            </a: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1143000" y="304800"/>
            <a:ext cx="6705600" cy="10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62" tIns="45231" rIns="90462" bIns="45231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  <a:latin typeface="Arial" pitchFamily="34" charset="0"/>
              </a:rPr>
              <a:t>CSI-Miami: VF Improvement of 2 dB!</a:t>
            </a:r>
          </a:p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bg2"/>
                </a:solidFill>
                <a:latin typeface="Arial" pitchFamily="34" charset="0"/>
              </a:rPr>
              <a:t>With Peak IOP </a:t>
            </a:r>
            <a:r>
              <a:rPr lang="en-US" u="sng" dirty="0">
                <a:solidFill>
                  <a:schemeClr val="bg2"/>
                </a:solidFill>
                <a:latin typeface="Arial" pitchFamily="34" charset="0"/>
              </a:rPr>
              <a:t>&lt;</a:t>
            </a:r>
            <a:r>
              <a:rPr lang="en-US" dirty="0">
                <a:solidFill>
                  <a:schemeClr val="bg2"/>
                </a:solidFill>
                <a:latin typeface="Arial" pitchFamily="34" charset="0"/>
              </a:rPr>
              <a:t> 13 mm Hg  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103188" y="869950"/>
            <a:ext cx="8959850" cy="4087813"/>
            <a:chOff x="65" y="548"/>
            <a:chExt cx="5644" cy="25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65" y="548"/>
              <a:ext cx="5644" cy="25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300" y="966"/>
              <a:ext cx="5391" cy="2078"/>
              <a:chOff x="300" y="966"/>
              <a:chExt cx="5391" cy="2078"/>
            </a:xfrm>
          </p:grpSpPr>
          <p:sp>
            <p:nvSpPr>
              <p:cNvPr id="70704" name="Line 5"/>
              <p:cNvSpPr>
                <a:spLocks noChangeShapeType="1"/>
              </p:cNvSpPr>
              <p:nvPr/>
            </p:nvSpPr>
            <p:spPr bwMode="auto">
              <a:xfrm flipV="1">
                <a:off x="535" y="1009"/>
                <a:ext cx="0" cy="167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05" name="Line 6"/>
              <p:cNvSpPr>
                <a:spLocks noChangeShapeType="1"/>
              </p:cNvSpPr>
              <p:nvPr/>
            </p:nvSpPr>
            <p:spPr bwMode="auto">
              <a:xfrm>
                <a:off x="535" y="1618"/>
                <a:ext cx="4678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06" name="Line 7"/>
              <p:cNvSpPr>
                <a:spLocks noChangeShapeType="1"/>
              </p:cNvSpPr>
              <p:nvPr/>
            </p:nvSpPr>
            <p:spPr bwMode="auto">
              <a:xfrm flipH="1">
                <a:off x="500" y="2679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07" name="Line 8"/>
              <p:cNvSpPr>
                <a:spLocks noChangeShapeType="1"/>
              </p:cNvSpPr>
              <p:nvPr/>
            </p:nvSpPr>
            <p:spPr bwMode="auto">
              <a:xfrm>
                <a:off x="5213" y="2679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08" name="Line 9"/>
              <p:cNvSpPr>
                <a:spLocks noChangeShapeType="1"/>
              </p:cNvSpPr>
              <p:nvPr/>
            </p:nvSpPr>
            <p:spPr bwMode="auto">
              <a:xfrm flipH="1">
                <a:off x="517" y="2601"/>
                <a:ext cx="18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09" name="Line 10"/>
              <p:cNvSpPr>
                <a:spLocks noChangeShapeType="1"/>
              </p:cNvSpPr>
              <p:nvPr/>
            </p:nvSpPr>
            <p:spPr bwMode="auto">
              <a:xfrm>
                <a:off x="5213" y="2601"/>
                <a:ext cx="18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10" name="Rectangle 11"/>
              <p:cNvSpPr>
                <a:spLocks noChangeArrowheads="1"/>
              </p:cNvSpPr>
              <p:nvPr/>
            </p:nvSpPr>
            <p:spPr bwMode="auto">
              <a:xfrm>
                <a:off x="300" y="2636"/>
                <a:ext cx="209" cy="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Gothic" pitchFamily="49" charset="-128"/>
                    <a:cs typeface="Arial" pitchFamily="34" charset="0"/>
                  </a:rPr>
                  <a:t>-14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711" name="Line 12"/>
              <p:cNvSpPr>
                <a:spLocks noChangeShapeType="1"/>
              </p:cNvSpPr>
              <p:nvPr/>
            </p:nvSpPr>
            <p:spPr bwMode="auto">
              <a:xfrm flipH="1">
                <a:off x="500" y="2531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12" name="Line 13"/>
              <p:cNvSpPr>
                <a:spLocks noChangeShapeType="1"/>
              </p:cNvSpPr>
              <p:nvPr/>
            </p:nvSpPr>
            <p:spPr bwMode="auto">
              <a:xfrm>
                <a:off x="5213" y="2531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13" name="Line 14"/>
              <p:cNvSpPr>
                <a:spLocks noChangeShapeType="1"/>
              </p:cNvSpPr>
              <p:nvPr/>
            </p:nvSpPr>
            <p:spPr bwMode="auto">
              <a:xfrm flipH="1">
                <a:off x="517" y="2453"/>
                <a:ext cx="18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14" name="Line 15"/>
              <p:cNvSpPr>
                <a:spLocks noChangeShapeType="1"/>
              </p:cNvSpPr>
              <p:nvPr/>
            </p:nvSpPr>
            <p:spPr bwMode="auto">
              <a:xfrm>
                <a:off x="5213" y="2453"/>
                <a:ext cx="18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15" name="Rectangle 16"/>
              <p:cNvSpPr>
                <a:spLocks noChangeArrowheads="1"/>
              </p:cNvSpPr>
              <p:nvPr/>
            </p:nvSpPr>
            <p:spPr bwMode="auto">
              <a:xfrm>
                <a:off x="300" y="2488"/>
                <a:ext cx="209" cy="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Gothic" pitchFamily="49" charset="-128"/>
                    <a:cs typeface="Arial" pitchFamily="34" charset="0"/>
                  </a:rPr>
                  <a:t>-12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716" name="Line 17"/>
              <p:cNvSpPr>
                <a:spLocks noChangeShapeType="1"/>
              </p:cNvSpPr>
              <p:nvPr/>
            </p:nvSpPr>
            <p:spPr bwMode="auto">
              <a:xfrm flipH="1">
                <a:off x="500" y="2375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17" name="Line 18"/>
              <p:cNvSpPr>
                <a:spLocks noChangeShapeType="1"/>
              </p:cNvSpPr>
              <p:nvPr/>
            </p:nvSpPr>
            <p:spPr bwMode="auto">
              <a:xfrm>
                <a:off x="5213" y="2375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18" name="Line 19"/>
              <p:cNvSpPr>
                <a:spLocks noChangeShapeType="1"/>
              </p:cNvSpPr>
              <p:nvPr/>
            </p:nvSpPr>
            <p:spPr bwMode="auto">
              <a:xfrm flipH="1">
                <a:off x="517" y="2297"/>
                <a:ext cx="18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19" name="Line 20"/>
              <p:cNvSpPr>
                <a:spLocks noChangeShapeType="1"/>
              </p:cNvSpPr>
              <p:nvPr/>
            </p:nvSpPr>
            <p:spPr bwMode="auto">
              <a:xfrm>
                <a:off x="5213" y="2297"/>
                <a:ext cx="18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20" name="Rectangle 21"/>
              <p:cNvSpPr>
                <a:spLocks noChangeArrowheads="1"/>
              </p:cNvSpPr>
              <p:nvPr/>
            </p:nvSpPr>
            <p:spPr bwMode="auto">
              <a:xfrm>
                <a:off x="300" y="2331"/>
                <a:ext cx="209" cy="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Gothic" pitchFamily="49" charset="-128"/>
                    <a:cs typeface="Arial" pitchFamily="34" charset="0"/>
                  </a:rPr>
                  <a:t>-10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721" name="Line 22"/>
              <p:cNvSpPr>
                <a:spLocks noChangeShapeType="1"/>
              </p:cNvSpPr>
              <p:nvPr/>
            </p:nvSpPr>
            <p:spPr bwMode="auto">
              <a:xfrm flipH="1">
                <a:off x="500" y="2227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22" name="Line 23"/>
              <p:cNvSpPr>
                <a:spLocks noChangeShapeType="1"/>
              </p:cNvSpPr>
              <p:nvPr/>
            </p:nvSpPr>
            <p:spPr bwMode="auto">
              <a:xfrm>
                <a:off x="5213" y="2227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23" name="Line 24"/>
              <p:cNvSpPr>
                <a:spLocks noChangeShapeType="1"/>
              </p:cNvSpPr>
              <p:nvPr/>
            </p:nvSpPr>
            <p:spPr bwMode="auto">
              <a:xfrm flipH="1">
                <a:off x="517" y="2149"/>
                <a:ext cx="18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24" name="Line 25"/>
              <p:cNvSpPr>
                <a:spLocks noChangeShapeType="1"/>
              </p:cNvSpPr>
              <p:nvPr/>
            </p:nvSpPr>
            <p:spPr bwMode="auto">
              <a:xfrm>
                <a:off x="5213" y="2149"/>
                <a:ext cx="18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25" name="Rectangle 26"/>
              <p:cNvSpPr>
                <a:spLocks noChangeArrowheads="1"/>
              </p:cNvSpPr>
              <p:nvPr/>
            </p:nvSpPr>
            <p:spPr bwMode="auto">
              <a:xfrm>
                <a:off x="352" y="2183"/>
                <a:ext cx="157" cy="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Gothic" pitchFamily="49" charset="-128"/>
                    <a:cs typeface="Arial" pitchFamily="34" charset="0"/>
                  </a:rPr>
                  <a:t>-8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726" name="Line 27"/>
              <p:cNvSpPr>
                <a:spLocks noChangeShapeType="1"/>
              </p:cNvSpPr>
              <p:nvPr/>
            </p:nvSpPr>
            <p:spPr bwMode="auto">
              <a:xfrm flipH="1">
                <a:off x="500" y="2070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27" name="Line 28"/>
              <p:cNvSpPr>
                <a:spLocks noChangeShapeType="1"/>
              </p:cNvSpPr>
              <p:nvPr/>
            </p:nvSpPr>
            <p:spPr bwMode="auto">
              <a:xfrm>
                <a:off x="5213" y="2070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28" name="Line 29"/>
              <p:cNvSpPr>
                <a:spLocks noChangeShapeType="1"/>
              </p:cNvSpPr>
              <p:nvPr/>
            </p:nvSpPr>
            <p:spPr bwMode="auto">
              <a:xfrm flipH="1">
                <a:off x="517" y="1992"/>
                <a:ext cx="18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29" name="Line 30"/>
              <p:cNvSpPr>
                <a:spLocks noChangeShapeType="1"/>
              </p:cNvSpPr>
              <p:nvPr/>
            </p:nvSpPr>
            <p:spPr bwMode="auto">
              <a:xfrm>
                <a:off x="5213" y="1992"/>
                <a:ext cx="18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30" name="Rectangle 31"/>
              <p:cNvSpPr>
                <a:spLocks noChangeArrowheads="1"/>
              </p:cNvSpPr>
              <p:nvPr/>
            </p:nvSpPr>
            <p:spPr bwMode="auto">
              <a:xfrm>
                <a:off x="352" y="2027"/>
                <a:ext cx="157" cy="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Gothic" pitchFamily="49" charset="-128"/>
                    <a:cs typeface="Arial" pitchFamily="34" charset="0"/>
                  </a:rPr>
                  <a:t>-6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731" name="Line 32"/>
              <p:cNvSpPr>
                <a:spLocks noChangeShapeType="1"/>
              </p:cNvSpPr>
              <p:nvPr/>
            </p:nvSpPr>
            <p:spPr bwMode="auto">
              <a:xfrm flipH="1">
                <a:off x="500" y="1922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32" name="Line 33"/>
              <p:cNvSpPr>
                <a:spLocks noChangeShapeType="1"/>
              </p:cNvSpPr>
              <p:nvPr/>
            </p:nvSpPr>
            <p:spPr bwMode="auto">
              <a:xfrm>
                <a:off x="5213" y="1922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33" name="Line 34"/>
              <p:cNvSpPr>
                <a:spLocks noChangeShapeType="1"/>
              </p:cNvSpPr>
              <p:nvPr/>
            </p:nvSpPr>
            <p:spPr bwMode="auto">
              <a:xfrm flipH="1">
                <a:off x="517" y="1844"/>
                <a:ext cx="18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34" name="Line 35"/>
              <p:cNvSpPr>
                <a:spLocks noChangeShapeType="1"/>
              </p:cNvSpPr>
              <p:nvPr/>
            </p:nvSpPr>
            <p:spPr bwMode="auto">
              <a:xfrm>
                <a:off x="5213" y="1844"/>
                <a:ext cx="18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35" name="Rectangle 36"/>
              <p:cNvSpPr>
                <a:spLocks noChangeArrowheads="1"/>
              </p:cNvSpPr>
              <p:nvPr/>
            </p:nvSpPr>
            <p:spPr bwMode="auto">
              <a:xfrm>
                <a:off x="352" y="1879"/>
                <a:ext cx="157" cy="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Gothic" pitchFamily="49" charset="-128"/>
                    <a:cs typeface="Arial" pitchFamily="34" charset="0"/>
                  </a:rPr>
                  <a:t>-4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736" name="Line 37"/>
              <p:cNvSpPr>
                <a:spLocks noChangeShapeType="1"/>
              </p:cNvSpPr>
              <p:nvPr/>
            </p:nvSpPr>
            <p:spPr bwMode="auto">
              <a:xfrm flipH="1">
                <a:off x="500" y="1766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37" name="Line 38"/>
              <p:cNvSpPr>
                <a:spLocks noChangeShapeType="1"/>
              </p:cNvSpPr>
              <p:nvPr/>
            </p:nvSpPr>
            <p:spPr bwMode="auto">
              <a:xfrm>
                <a:off x="5213" y="1766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38" name="Line 39"/>
              <p:cNvSpPr>
                <a:spLocks noChangeShapeType="1"/>
              </p:cNvSpPr>
              <p:nvPr/>
            </p:nvSpPr>
            <p:spPr bwMode="auto">
              <a:xfrm flipH="1">
                <a:off x="517" y="1688"/>
                <a:ext cx="18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39" name="Line 40"/>
              <p:cNvSpPr>
                <a:spLocks noChangeShapeType="1"/>
              </p:cNvSpPr>
              <p:nvPr/>
            </p:nvSpPr>
            <p:spPr bwMode="auto">
              <a:xfrm>
                <a:off x="5213" y="1688"/>
                <a:ext cx="18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40" name="Rectangle 41"/>
              <p:cNvSpPr>
                <a:spLocks noChangeArrowheads="1"/>
              </p:cNvSpPr>
              <p:nvPr/>
            </p:nvSpPr>
            <p:spPr bwMode="auto">
              <a:xfrm>
                <a:off x="352" y="1722"/>
                <a:ext cx="157" cy="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Gothic" pitchFamily="49" charset="-128"/>
                    <a:cs typeface="Arial" pitchFamily="34" charset="0"/>
                  </a:rPr>
                  <a:t>-2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741" name="Line 42"/>
              <p:cNvSpPr>
                <a:spLocks noChangeShapeType="1"/>
              </p:cNvSpPr>
              <p:nvPr/>
            </p:nvSpPr>
            <p:spPr bwMode="auto">
              <a:xfrm flipH="1">
                <a:off x="500" y="1618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42" name="Line 43"/>
              <p:cNvSpPr>
                <a:spLocks noChangeShapeType="1"/>
              </p:cNvSpPr>
              <p:nvPr/>
            </p:nvSpPr>
            <p:spPr bwMode="auto">
              <a:xfrm>
                <a:off x="5213" y="1618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43" name="Line 44"/>
              <p:cNvSpPr>
                <a:spLocks noChangeShapeType="1"/>
              </p:cNvSpPr>
              <p:nvPr/>
            </p:nvSpPr>
            <p:spPr bwMode="auto">
              <a:xfrm flipH="1">
                <a:off x="517" y="1540"/>
                <a:ext cx="18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44" name="Line 45"/>
              <p:cNvSpPr>
                <a:spLocks noChangeShapeType="1"/>
              </p:cNvSpPr>
              <p:nvPr/>
            </p:nvSpPr>
            <p:spPr bwMode="auto">
              <a:xfrm>
                <a:off x="5213" y="1540"/>
                <a:ext cx="18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45" name="Rectangle 46"/>
              <p:cNvSpPr>
                <a:spLocks noChangeArrowheads="1"/>
              </p:cNvSpPr>
              <p:nvPr/>
            </p:nvSpPr>
            <p:spPr bwMode="auto">
              <a:xfrm>
                <a:off x="404" y="1575"/>
                <a:ext cx="104" cy="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Gothic" pitchFamily="49" charset="-128"/>
                    <a:cs typeface="Arial" pitchFamily="34" charset="0"/>
                  </a:rPr>
                  <a:t>0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746" name="Line 47"/>
              <p:cNvSpPr>
                <a:spLocks noChangeShapeType="1"/>
              </p:cNvSpPr>
              <p:nvPr/>
            </p:nvSpPr>
            <p:spPr bwMode="auto">
              <a:xfrm flipH="1">
                <a:off x="500" y="1461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47" name="Line 48"/>
              <p:cNvSpPr>
                <a:spLocks noChangeShapeType="1"/>
              </p:cNvSpPr>
              <p:nvPr/>
            </p:nvSpPr>
            <p:spPr bwMode="auto">
              <a:xfrm>
                <a:off x="5213" y="1461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48" name="Line 49"/>
              <p:cNvSpPr>
                <a:spLocks noChangeShapeType="1"/>
              </p:cNvSpPr>
              <p:nvPr/>
            </p:nvSpPr>
            <p:spPr bwMode="auto">
              <a:xfrm flipH="1">
                <a:off x="517" y="1383"/>
                <a:ext cx="18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49" name="Line 50"/>
              <p:cNvSpPr>
                <a:spLocks noChangeShapeType="1"/>
              </p:cNvSpPr>
              <p:nvPr/>
            </p:nvSpPr>
            <p:spPr bwMode="auto">
              <a:xfrm>
                <a:off x="5213" y="1383"/>
                <a:ext cx="18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50" name="Rectangle 51"/>
              <p:cNvSpPr>
                <a:spLocks noChangeArrowheads="1"/>
              </p:cNvSpPr>
              <p:nvPr/>
            </p:nvSpPr>
            <p:spPr bwMode="auto">
              <a:xfrm>
                <a:off x="404" y="1418"/>
                <a:ext cx="104" cy="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Gothic" pitchFamily="49" charset="-128"/>
                    <a:cs typeface="Arial" pitchFamily="34" charset="0"/>
                  </a:rPr>
                  <a:t>2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751" name="Line 52"/>
              <p:cNvSpPr>
                <a:spLocks noChangeShapeType="1"/>
              </p:cNvSpPr>
              <p:nvPr/>
            </p:nvSpPr>
            <p:spPr bwMode="auto">
              <a:xfrm flipH="1">
                <a:off x="500" y="1314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52" name="Line 53"/>
              <p:cNvSpPr>
                <a:spLocks noChangeShapeType="1"/>
              </p:cNvSpPr>
              <p:nvPr/>
            </p:nvSpPr>
            <p:spPr bwMode="auto">
              <a:xfrm>
                <a:off x="5213" y="1314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53" name="Line 54"/>
              <p:cNvSpPr>
                <a:spLocks noChangeShapeType="1"/>
              </p:cNvSpPr>
              <p:nvPr/>
            </p:nvSpPr>
            <p:spPr bwMode="auto">
              <a:xfrm flipH="1">
                <a:off x="517" y="1235"/>
                <a:ext cx="18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54" name="Line 55"/>
              <p:cNvSpPr>
                <a:spLocks noChangeShapeType="1"/>
              </p:cNvSpPr>
              <p:nvPr/>
            </p:nvSpPr>
            <p:spPr bwMode="auto">
              <a:xfrm>
                <a:off x="5213" y="1235"/>
                <a:ext cx="18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55" name="Rectangle 56"/>
              <p:cNvSpPr>
                <a:spLocks noChangeArrowheads="1"/>
              </p:cNvSpPr>
              <p:nvPr/>
            </p:nvSpPr>
            <p:spPr bwMode="auto">
              <a:xfrm>
                <a:off x="404" y="1270"/>
                <a:ext cx="104" cy="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Gothic" pitchFamily="49" charset="-128"/>
                    <a:cs typeface="Arial" pitchFamily="34" charset="0"/>
                  </a:rPr>
                  <a:t>4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756" name="Line 57"/>
              <p:cNvSpPr>
                <a:spLocks noChangeShapeType="1"/>
              </p:cNvSpPr>
              <p:nvPr/>
            </p:nvSpPr>
            <p:spPr bwMode="auto">
              <a:xfrm flipH="1">
                <a:off x="500" y="1157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57" name="Line 58"/>
              <p:cNvSpPr>
                <a:spLocks noChangeShapeType="1"/>
              </p:cNvSpPr>
              <p:nvPr/>
            </p:nvSpPr>
            <p:spPr bwMode="auto">
              <a:xfrm>
                <a:off x="5213" y="1157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58" name="Line 59"/>
              <p:cNvSpPr>
                <a:spLocks noChangeShapeType="1"/>
              </p:cNvSpPr>
              <p:nvPr/>
            </p:nvSpPr>
            <p:spPr bwMode="auto">
              <a:xfrm flipH="1">
                <a:off x="517" y="1079"/>
                <a:ext cx="18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59" name="Line 60"/>
              <p:cNvSpPr>
                <a:spLocks noChangeShapeType="1"/>
              </p:cNvSpPr>
              <p:nvPr/>
            </p:nvSpPr>
            <p:spPr bwMode="auto">
              <a:xfrm>
                <a:off x="5213" y="1079"/>
                <a:ext cx="18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60" name="Rectangle 61"/>
              <p:cNvSpPr>
                <a:spLocks noChangeArrowheads="1"/>
              </p:cNvSpPr>
              <p:nvPr/>
            </p:nvSpPr>
            <p:spPr bwMode="auto">
              <a:xfrm>
                <a:off x="404" y="1113"/>
                <a:ext cx="104" cy="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Gothic" pitchFamily="49" charset="-128"/>
                    <a:cs typeface="Arial" pitchFamily="34" charset="0"/>
                  </a:rPr>
                  <a:t>6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761" name="Line 62"/>
              <p:cNvSpPr>
                <a:spLocks noChangeShapeType="1"/>
              </p:cNvSpPr>
              <p:nvPr/>
            </p:nvSpPr>
            <p:spPr bwMode="auto">
              <a:xfrm flipH="1">
                <a:off x="500" y="1009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62" name="Line 63"/>
              <p:cNvSpPr>
                <a:spLocks noChangeShapeType="1"/>
              </p:cNvSpPr>
              <p:nvPr/>
            </p:nvSpPr>
            <p:spPr bwMode="auto">
              <a:xfrm>
                <a:off x="5213" y="1009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63" name="Rectangle 64"/>
              <p:cNvSpPr>
                <a:spLocks noChangeArrowheads="1"/>
              </p:cNvSpPr>
              <p:nvPr/>
            </p:nvSpPr>
            <p:spPr bwMode="auto">
              <a:xfrm>
                <a:off x="404" y="966"/>
                <a:ext cx="104" cy="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Gothic" pitchFamily="49" charset="-128"/>
                    <a:cs typeface="Arial" pitchFamily="34" charset="0"/>
                  </a:rPr>
                  <a:t>8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764" name="Line 65"/>
              <p:cNvSpPr>
                <a:spLocks noChangeShapeType="1"/>
              </p:cNvSpPr>
              <p:nvPr/>
            </p:nvSpPr>
            <p:spPr bwMode="auto">
              <a:xfrm>
                <a:off x="535" y="2679"/>
                <a:ext cx="4678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65" name="Line 66"/>
              <p:cNvSpPr>
                <a:spLocks noChangeShapeType="1"/>
              </p:cNvSpPr>
              <p:nvPr/>
            </p:nvSpPr>
            <p:spPr bwMode="auto">
              <a:xfrm>
                <a:off x="700" y="2679"/>
                <a:ext cx="0" cy="18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66" name="Line 67"/>
              <p:cNvSpPr>
                <a:spLocks noChangeShapeType="1"/>
              </p:cNvSpPr>
              <p:nvPr/>
            </p:nvSpPr>
            <p:spPr bwMode="auto">
              <a:xfrm flipV="1">
                <a:off x="700" y="992"/>
                <a:ext cx="0" cy="17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67" name="Rectangle 68"/>
              <p:cNvSpPr>
                <a:spLocks noChangeArrowheads="1"/>
              </p:cNvSpPr>
              <p:nvPr/>
            </p:nvSpPr>
            <p:spPr bwMode="auto">
              <a:xfrm rot="16200000">
                <a:off x="550" y="2775"/>
                <a:ext cx="313" cy="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Gothic" pitchFamily="49" charset="-128"/>
                    <a:cs typeface="Arial" pitchFamily="34" charset="0"/>
                  </a:rPr>
                  <a:t>⊿1MD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768" name="Line 69"/>
              <p:cNvSpPr>
                <a:spLocks noChangeShapeType="1"/>
              </p:cNvSpPr>
              <p:nvPr/>
            </p:nvSpPr>
            <p:spPr bwMode="auto">
              <a:xfrm>
                <a:off x="1039" y="2679"/>
                <a:ext cx="0" cy="18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69" name="Line 70"/>
              <p:cNvSpPr>
                <a:spLocks noChangeShapeType="1"/>
              </p:cNvSpPr>
              <p:nvPr/>
            </p:nvSpPr>
            <p:spPr bwMode="auto">
              <a:xfrm flipV="1">
                <a:off x="1039" y="992"/>
                <a:ext cx="0" cy="17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70" name="Rectangle 71"/>
              <p:cNvSpPr>
                <a:spLocks noChangeArrowheads="1"/>
              </p:cNvSpPr>
              <p:nvPr/>
            </p:nvSpPr>
            <p:spPr bwMode="auto">
              <a:xfrm rot="16200000">
                <a:off x="889" y="2775"/>
                <a:ext cx="313" cy="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Gothic" pitchFamily="49" charset="-128"/>
                    <a:cs typeface="Arial" pitchFamily="34" charset="0"/>
                  </a:rPr>
                  <a:t>⊿2MD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771" name="Line 72"/>
              <p:cNvSpPr>
                <a:spLocks noChangeShapeType="1"/>
              </p:cNvSpPr>
              <p:nvPr/>
            </p:nvSpPr>
            <p:spPr bwMode="auto">
              <a:xfrm>
                <a:off x="1369" y="2679"/>
                <a:ext cx="0" cy="18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72" name="Line 73"/>
              <p:cNvSpPr>
                <a:spLocks noChangeShapeType="1"/>
              </p:cNvSpPr>
              <p:nvPr/>
            </p:nvSpPr>
            <p:spPr bwMode="auto">
              <a:xfrm flipV="1">
                <a:off x="1369" y="992"/>
                <a:ext cx="0" cy="17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73" name="Rectangle 74"/>
              <p:cNvSpPr>
                <a:spLocks noChangeArrowheads="1"/>
              </p:cNvSpPr>
              <p:nvPr/>
            </p:nvSpPr>
            <p:spPr bwMode="auto">
              <a:xfrm rot="16200000">
                <a:off x="1221" y="2774"/>
                <a:ext cx="313" cy="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Gothic" pitchFamily="49" charset="-128"/>
                    <a:cs typeface="Arial" pitchFamily="34" charset="0"/>
                  </a:rPr>
                  <a:t>⊿3MD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774" name="Line 75"/>
              <p:cNvSpPr>
                <a:spLocks noChangeShapeType="1"/>
              </p:cNvSpPr>
              <p:nvPr/>
            </p:nvSpPr>
            <p:spPr bwMode="auto">
              <a:xfrm>
                <a:off x="1709" y="2679"/>
                <a:ext cx="0" cy="18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75" name="Line 76"/>
              <p:cNvSpPr>
                <a:spLocks noChangeShapeType="1"/>
              </p:cNvSpPr>
              <p:nvPr/>
            </p:nvSpPr>
            <p:spPr bwMode="auto">
              <a:xfrm flipV="1">
                <a:off x="1709" y="992"/>
                <a:ext cx="0" cy="17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76" name="Rectangle 77"/>
              <p:cNvSpPr>
                <a:spLocks noChangeArrowheads="1"/>
              </p:cNvSpPr>
              <p:nvPr/>
            </p:nvSpPr>
            <p:spPr bwMode="auto">
              <a:xfrm rot="16200000">
                <a:off x="1560" y="2774"/>
                <a:ext cx="313" cy="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Gothic" pitchFamily="49" charset="-128"/>
                    <a:cs typeface="Arial" pitchFamily="34" charset="0"/>
                  </a:rPr>
                  <a:t>⊿4MD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777" name="Line 78"/>
              <p:cNvSpPr>
                <a:spLocks noChangeShapeType="1"/>
              </p:cNvSpPr>
              <p:nvPr/>
            </p:nvSpPr>
            <p:spPr bwMode="auto">
              <a:xfrm>
                <a:off x="2039" y="2679"/>
                <a:ext cx="0" cy="18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78" name="Line 79"/>
              <p:cNvSpPr>
                <a:spLocks noChangeShapeType="1"/>
              </p:cNvSpPr>
              <p:nvPr/>
            </p:nvSpPr>
            <p:spPr bwMode="auto">
              <a:xfrm flipV="1">
                <a:off x="2039" y="992"/>
                <a:ext cx="0" cy="17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79" name="Rectangle 80"/>
              <p:cNvSpPr>
                <a:spLocks noChangeArrowheads="1"/>
              </p:cNvSpPr>
              <p:nvPr/>
            </p:nvSpPr>
            <p:spPr bwMode="auto">
              <a:xfrm rot="16200000">
                <a:off x="1891" y="2774"/>
                <a:ext cx="313" cy="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Gothic" pitchFamily="49" charset="-128"/>
                    <a:cs typeface="Arial" pitchFamily="34" charset="0"/>
                  </a:rPr>
                  <a:t>⊿5MD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780" name="Line 81"/>
              <p:cNvSpPr>
                <a:spLocks noChangeShapeType="1"/>
              </p:cNvSpPr>
              <p:nvPr/>
            </p:nvSpPr>
            <p:spPr bwMode="auto">
              <a:xfrm>
                <a:off x="2370" y="2679"/>
                <a:ext cx="0" cy="18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81" name="Line 82"/>
              <p:cNvSpPr>
                <a:spLocks noChangeShapeType="1"/>
              </p:cNvSpPr>
              <p:nvPr/>
            </p:nvSpPr>
            <p:spPr bwMode="auto">
              <a:xfrm flipV="1">
                <a:off x="2370" y="992"/>
                <a:ext cx="0" cy="17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82" name="Rectangle 83"/>
              <p:cNvSpPr>
                <a:spLocks noChangeArrowheads="1"/>
              </p:cNvSpPr>
              <p:nvPr/>
            </p:nvSpPr>
            <p:spPr bwMode="auto">
              <a:xfrm rot="16200000">
                <a:off x="2221" y="2774"/>
                <a:ext cx="313" cy="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Gothic" pitchFamily="49" charset="-128"/>
                    <a:cs typeface="Arial" pitchFamily="34" charset="0"/>
                  </a:rPr>
                  <a:t>⊿6MD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783" name="Line 84"/>
              <p:cNvSpPr>
                <a:spLocks noChangeShapeType="1"/>
              </p:cNvSpPr>
              <p:nvPr/>
            </p:nvSpPr>
            <p:spPr bwMode="auto">
              <a:xfrm>
                <a:off x="2709" y="2679"/>
                <a:ext cx="0" cy="18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84" name="Line 85"/>
              <p:cNvSpPr>
                <a:spLocks noChangeShapeType="1"/>
              </p:cNvSpPr>
              <p:nvPr/>
            </p:nvSpPr>
            <p:spPr bwMode="auto">
              <a:xfrm flipV="1">
                <a:off x="2709" y="992"/>
                <a:ext cx="0" cy="17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85" name="Rectangle 86"/>
              <p:cNvSpPr>
                <a:spLocks noChangeArrowheads="1"/>
              </p:cNvSpPr>
              <p:nvPr/>
            </p:nvSpPr>
            <p:spPr bwMode="auto">
              <a:xfrm rot="16200000">
                <a:off x="2560" y="2774"/>
                <a:ext cx="313" cy="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Gothic" pitchFamily="49" charset="-128"/>
                    <a:cs typeface="Arial" pitchFamily="34" charset="0"/>
                  </a:rPr>
                  <a:t>⊿7MD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786" name="Line 87"/>
              <p:cNvSpPr>
                <a:spLocks noChangeShapeType="1"/>
              </p:cNvSpPr>
              <p:nvPr/>
            </p:nvSpPr>
            <p:spPr bwMode="auto">
              <a:xfrm>
                <a:off x="3039" y="2679"/>
                <a:ext cx="0" cy="18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87" name="Line 88"/>
              <p:cNvSpPr>
                <a:spLocks noChangeShapeType="1"/>
              </p:cNvSpPr>
              <p:nvPr/>
            </p:nvSpPr>
            <p:spPr bwMode="auto">
              <a:xfrm flipV="1">
                <a:off x="3039" y="992"/>
                <a:ext cx="0" cy="17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88" name="Rectangle 89"/>
              <p:cNvSpPr>
                <a:spLocks noChangeArrowheads="1"/>
              </p:cNvSpPr>
              <p:nvPr/>
            </p:nvSpPr>
            <p:spPr bwMode="auto">
              <a:xfrm rot="16200000">
                <a:off x="2891" y="2774"/>
                <a:ext cx="313" cy="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Gothic" pitchFamily="49" charset="-128"/>
                    <a:cs typeface="Arial" pitchFamily="34" charset="0"/>
                  </a:rPr>
                  <a:t>⊿8MD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789" name="Line 90"/>
              <p:cNvSpPr>
                <a:spLocks noChangeShapeType="1"/>
              </p:cNvSpPr>
              <p:nvPr/>
            </p:nvSpPr>
            <p:spPr bwMode="auto">
              <a:xfrm>
                <a:off x="3378" y="2679"/>
                <a:ext cx="0" cy="18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90" name="Line 91"/>
              <p:cNvSpPr>
                <a:spLocks noChangeShapeType="1"/>
              </p:cNvSpPr>
              <p:nvPr/>
            </p:nvSpPr>
            <p:spPr bwMode="auto">
              <a:xfrm flipV="1">
                <a:off x="3378" y="992"/>
                <a:ext cx="0" cy="17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91" name="Rectangle 92"/>
              <p:cNvSpPr>
                <a:spLocks noChangeArrowheads="1"/>
              </p:cNvSpPr>
              <p:nvPr/>
            </p:nvSpPr>
            <p:spPr bwMode="auto">
              <a:xfrm rot="16200000">
                <a:off x="3230" y="2774"/>
                <a:ext cx="313" cy="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Gothic" pitchFamily="49" charset="-128"/>
                    <a:cs typeface="Arial" pitchFamily="34" charset="0"/>
                  </a:rPr>
                  <a:t>⊿9MD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792" name="Line 93"/>
              <p:cNvSpPr>
                <a:spLocks noChangeShapeType="1"/>
              </p:cNvSpPr>
              <p:nvPr/>
            </p:nvSpPr>
            <p:spPr bwMode="auto">
              <a:xfrm>
                <a:off x="3709" y="2679"/>
                <a:ext cx="0" cy="18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93" name="Line 94"/>
              <p:cNvSpPr>
                <a:spLocks noChangeShapeType="1"/>
              </p:cNvSpPr>
              <p:nvPr/>
            </p:nvSpPr>
            <p:spPr bwMode="auto">
              <a:xfrm flipV="1">
                <a:off x="3709" y="992"/>
                <a:ext cx="0" cy="17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94" name="Rectangle 95"/>
              <p:cNvSpPr>
                <a:spLocks noChangeArrowheads="1"/>
              </p:cNvSpPr>
              <p:nvPr/>
            </p:nvSpPr>
            <p:spPr bwMode="auto">
              <a:xfrm rot="16200000">
                <a:off x="3534" y="2800"/>
                <a:ext cx="365" cy="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Gothic" pitchFamily="49" charset="-128"/>
                    <a:cs typeface="Arial" pitchFamily="34" charset="0"/>
                  </a:rPr>
                  <a:t>⊿10MD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795" name="Line 96"/>
              <p:cNvSpPr>
                <a:spLocks noChangeShapeType="1"/>
              </p:cNvSpPr>
              <p:nvPr/>
            </p:nvSpPr>
            <p:spPr bwMode="auto">
              <a:xfrm>
                <a:off x="4039" y="2679"/>
                <a:ext cx="0" cy="18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96" name="Line 97"/>
              <p:cNvSpPr>
                <a:spLocks noChangeShapeType="1"/>
              </p:cNvSpPr>
              <p:nvPr/>
            </p:nvSpPr>
            <p:spPr bwMode="auto">
              <a:xfrm flipV="1">
                <a:off x="4039" y="992"/>
                <a:ext cx="0" cy="17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97" name="Rectangle 98"/>
              <p:cNvSpPr>
                <a:spLocks noChangeArrowheads="1"/>
              </p:cNvSpPr>
              <p:nvPr/>
            </p:nvSpPr>
            <p:spPr bwMode="auto">
              <a:xfrm rot="16200000">
                <a:off x="3865" y="2800"/>
                <a:ext cx="365" cy="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Gothic" pitchFamily="49" charset="-128"/>
                    <a:cs typeface="Arial" pitchFamily="34" charset="0"/>
                  </a:rPr>
                  <a:t>⊿11MD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798" name="Line 99"/>
              <p:cNvSpPr>
                <a:spLocks noChangeShapeType="1"/>
              </p:cNvSpPr>
              <p:nvPr/>
            </p:nvSpPr>
            <p:spPr bwMode="auto">
              <a:xfrm>
                <a:off x="4378" y="2679"/>
                <a:ext cx="0" cy="18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99" name="Line 100"/>
              <p:cNvSpPr>
                <a:spLocks noChangeShapeType="1"/>
              </p:cNvSpPr>
              <p:nvPr/>
            </p:nvSpPr>
            <p:spPr bwMode="auto">
              <a:xfrm flipV="1">
                <a:off x="4378" y="992"/>
                <a:ext cx="0" cy="17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00" name="Rectangle 101"/>
              <p:cNvSpPr>
                <a:spLocks noChangeArrowheads="1"/>
              </p:cNvSpPr>
              <p:nvPr/>
            </p:nvSpPr>
            <p:spPr bwMode="auto">
              <a:xfrm rot="16200000">
                <a:off x="4204" y="2801"/>
                <a:ext cx="365" cy="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Gothic" pitchFamily="49" charset="-128"/>
                    <a:cs typeface="Arial" pitchFamily="34" charset="0"/>
                  </a:rPr>
                  <a:t>⊿12MD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801" name="Line 102"/>
              <p:cNvSpPr>
                <a:spLocks noChangeShapeType="1"/>
              </p:cNvSpPr>
              <p:nvPr/>
            </p:nvSpPr>
            <p:spPr bwMode="auto">
              <a:xfrm>
                <a:off x="4709" y="2679"/>
                <a:ext cx="0" cy="18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02" name="Line 103"/>
              <p:cNvSpPr>
                <a:spLocks noChangeShapeType="1"/>
              </p:cNvSpPr>
              <p:nvPr/>
            </p:nvSpPr>
            <p:spPr bwMode="auto">
              <a:xfrm flipV="1">
                <a:off x="4709" y="992"/>
                <a:ext cx="0" cy="17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03" name="Rectangle 104"/>
              <p:cNvSpPr>
                <a:spLocks noChangeArrowheads="1"/>
              </p:cNvSpPr>
              <p:nvPr/>
            </p:nvSpPr>
            <p:spPr bwMode="auto">
              <a:xfrm rot="16200000">
                <a:off x="4534" y="2801"/>
                <a:ext cx="365" cy="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Gothic" pitchFamily="49" charset="-128"/>
                    <a:cs typeface="Arial" pitchFamily="34" charset="0"/>
                  </a:rPr>
                  <a:t>⊿13MD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804" name="Line 105"/>
              <p:cNvSpPr>
                <a:spLocks noChangeShapeType="1"/>
              </p:cNvSpPr>
              <p:nvPr/>
            </p:nvSpPr>
            <p:spPr bwMode="auto">
              <a:xfrm>
                <a:off x="5048" y="2679"/>
                <a:ext cx="0" cy="18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05" name="Line 106"/>
              <p:cNvSpPr>
                <a:spLocks noChangeShapeType="1"/>
              </p:cNvSpPr>
              <p:nvPr/>
            </p:nvSpPr>
            <p:spPr bwMode="auto">
              <a:xfrm flipV="1">
                <a:off x="5048" y="992"/>
                <a:ext cx="0" cy="17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06" name="Rectangle 107"/>
              <p:cNvSpPr>
                <a:spLocks noChangeArrowheads="1"/>
              </p:cNvSpPr>
              <p:nvPr/>
            </p:nvSpPr>
            <p:spPr bwMode="auto">
              <a:xfrm rot="16200000">
                <a:off x="4874" y="2801"/>
                <a:ext cx="365" cy="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Gothic" pitchFamily="49" charset="-128"/>
                    <a:cs typeface="Arial" pitchFamily="34" charset="0"/>
                  </a:rPr>
                  <a:t>⊿14MD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807" name="Rectangle 108"/>
              <p:cNvSpPr>
                <a:spLocks noChangeArrowheads="1"/>
              </p:cNvSpPr>
              <p:nvPr/>
            </p:nvSpPr>
            <p:spPr bwMode="auto">
              <a:xfrm>
                <a:off x="5300" y="1618"/>
                <a:ext cx="383" cy="47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08" name="Rectangle 109"/>
              <p:cNvSpPr>
                <a:spLocks noChangeArrowheads="1"/>
              </p:cNvSpPr>
              <p:nvPr/>
            </p:nvSpPr>
            <p:spPr bwMode="auto">
              <a:xfrm>
                <a:off x="5587" y="1931"/>
                <a:ext cx="104" cy="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Gothic" pitchFamily="49" charset="-128"/>
                    <a:cs typeface="Arial" pitchFamily="34" charset="0"/>
                  </a:rPr>
                  <a:t>3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809" name="Line 110"/>
              <p:cNvSpPr>
                <a:spLocks noChangeShapeType="1"/>
              </p:cNvSpPr>
              <p:nvPr/>
            </p:nvSpPr>
            <p:spPr bwMode="auto">
              <a:xfrm>
                <a:off x="5335" y="1983"/>
                <a:ext cx="174" cy="0"/>
              </a:xfrm>
              <a:prstGeom prst="line">
                <a:avLst/>
              </a:prstGeom>
              <a:noFill/>
              <a:ln w="9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10" name="Oval 111"/>
              <p:cNvSpPr>
                <a:spLocks noChangeArrowheads="1"/>
              </p:cNvSpPr>
              <p:nvPr/>
            </p:nvSpPr>
            <p:spPr bwMode="auto">
              <a:xfrm>
                <a:off x="5387" y="1949"/>
                <a:ext cx="78" cy="78"/>
              </a:xfrm>
              <a:prstGeom prst="ellipse">
                <a:avLst/>
              </a:prstGeom>
              <a:solidFill>
                <a:srgbClr val="00FF00"/>
              </a:solidFill>
              <a:ln w="9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11" name="Rectangle 112"/>
              <p:cNvSpPr>
                <a:spLocks noChangeArrowheads="1"/>
              </p:cNvSpPr>
              <p:nvPr/>
            </p:nvSpPr>
            <p:spPr bwMode="auto">
              <a:xfrm>
                <a:off x="5587" y="1792"/>
                <a:ext cx="104" cy="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Gothic" pitchFamily="49" charset="-128"/>
                    <a:cs typeface="Arial" pitchFamily="34" charset="0"/>
                  </a:rPr>
                  <a:t>2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812" name="Line 113"/>
              <p:cNvSpPr>
                <a:spLocks noChangeShapeType="1"/>
              </p:cNvSpPr>
              <p:nvPr/>
            </p:nvSpPr>
            <p:spPr bwMode="auto">
              <a:xfrm>
                <a:off x="5335" y="1844"/>
                <a:ext cx="174" cy="0"/>
              </a:xfrm>
              <a:prstGeom prst="line">
                <a:avLst/>
              </a:prstGeom>
              <a:noFill/>
              <a:ln w="9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13" name="Oval 114"/>
              <p:cNvSpPr>
                <a:spLocks noChangeArrowheads="1"/>
              </p:cNvSpPr>
              <p:nvPr/>
            </p:nvSpPr>
            <p:spPr bwMode="auto">
              <a:xfrm>
                <a:off x="5387" y="1809"/>
                <a:ext cx="78" cy="79"/>
              </a:xfrm>
              <a:prstGeom prst="ellipse">
                <a:avLst/>
              </a:prstGeom>
              <a:solidFill>
                <a:srgbClr val="FF0000"/>
              </a:solidFill>
              <a:ln w="9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14" name="Rectangle 115"/>
              <p:cNvSpPr>
                <a:spLocks noChangeArrowheads="1"/>
              </p:cNvSpPr>
              <p:nvPr/>
            </p:nvSpPr>
            <p:spPr bwMode="auto">
              <a:xfrm>
                <a:off x="5587" y="1653"/>
                <a:ext cx="104" cy="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3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MS Gothic" pitchFamily="49" charset="-128"/>
                    <a:cs typeface="Arial" pitchFamily="34" charset="0"/>
                  </a:rPr>
                  <a:t>1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815" name="Line 116"/>
              <p:cNvSpPr>
                <a:spLocks noChangeShapeType="1"/>
              </p:cNvSpPr>
              <p:nvPr/>
            </p:nvSpPr>
            <p:spPr bwMode="auto">
              <a:xfrm>
                <a:off x="5335" y="1705"/>
                <a:ext cx="174" cy="0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16" name="Oval 117"/>
              <p:cNvSpPr>
                <a:spLocks noChangeArrowheads="1"/>
              </p:cNvSpPr>
              <p:nvPr/>
            </p:nvSpPr>
            <p:spPr bwMode="auto">
              <a:xfrm>
                <a:off x="5387" y="1670"/>
                <a:ext cx="78" cy="79"/>
              </a:xfrm>
              <a:prstGeom prst="ellipse">
                <a:avLst/>
              </a:prstGeom>
              <a:solidFill>
                <a:srgbClr val="0000FF"/>
              </a:solidFill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17" name="Line 118"/>
              <p:cNvSpPr>
                <a:spLocks noChangeShapeType="1"/>
              </p:cNvSpPr>
              <p:nvPr/>
            </p:nvSpPr>
            <p:spPr bwMode="auto">
              <a:xfrm>
                <a:off x="543" y="1009"/>
                <a:ext cx="4670" cy="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18" name="Line 119"/>
              <p:cNvSpPr>
                <a:spLocks noChangeShapeType="1"/>
              </p:cNvSpPr>
              <p:nvPr/>
            </p:nvSpPr>
            <p:spPr bwMode="auto">
              <a:xfrm flipV="1">
                <a:off x="5213" y="1009"/>
                <a:ext cx="0" cy="1670"/>
              </a:xfrm>
              <a:prstGeom prst="line">
                <a:avLst/>
              </a:prstGeom>
              <a:noFill/>
              <a:ln w="9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19" name="Line 120"/>
              <p:cNvSpPr>
                <a:spLocks noChangeShapeType="1"/>
              </p:cNvSpPr>
              <p:nvPr/>
            </p:nvSpPr>
            <p:spPr bwMode="auto">
              <a:xfrm flipV="1">
                <a:off x="700" y="1444"/>
                <a:ext cx="339" cy="61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20" name="Line 121"/>
              <p:cNvSpPr>
                <a:spLocks noChangeShapeType="1"/>
              </p:cNvSpPr>
              <p:nvPr/>
            </p:nvSpPr>
            <p:spPr bwMode="auto">
              <a:xfrm>
                <a:off x="700" y="1444"/>
                <a:ext cx="0" cy="122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21" name="Line 122"/>
              <p:cNvSpPr>
                <a:spLocks noChangeShapeType="1"/>
              </p:cNvSpPr>
              <p:nvPr/>
            </p:nvSpPr>
            <p:spPr bwMode="auto">
              <a:xfrm>
                <a:off x="682" y="1444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22" name="Line 123"/>
              <p:cNvSpPr>
                <a:spLocks noChangeShapeType="1"/>
              </p:cNvSpPr>
              <p:nvPr/>
            </p:nvSpPr>
            <p:spPr bwMode="auto">
              <a:xfrm>
                <a:off x="682" y="1566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23" name="Oval 124"/>
              <p:cNvSpPr>
                <a:spLocks noChangeArrowheads="1"/>
              </p:cNvSpPr>
              <p:nvPr/>
            </p:nvSpPr>
            <p:spPr bwMode="auto">
              <a:xfrm>
                <a:off x="665" y="1470"/>
                <a:ext cx="78" cy="78"/>
              </a:xfrm>
              <a:prstGeom prst="ellipse">
                <a:avLst/>
              </a:prstGeom>
              <a:solidFill>
                <a:srgbClr val="0000FF"/>
              </a:solidFill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24" name="Line 125"/>
              <p:cNvSpPr>
                <a:spLocks noChangeShapeType="1"/>
              </p:cNvSpPr>
              <p:nvPr/>
            </p:nvSpPr>
            <p:spPr bwMode="auto">
              <a:xfrm>
                <a:off x="1039" y="1444"/>
                <a:ext cx="330" cy="9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25" name="Line 126"/>
              <p:cNvSpPr>
                <a:spLocks noChangeShapeType="1"/>
              </p:cNvSpPr>
              <p:nvPr/>
            </p:nvSpPr>
            <p:spPr bwMode="auto">
              <a:xfrm>
                <a:off x="1039" y="1418"/>
                <a:ext cx="0" cy="61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26" name="Line 127"/>
              <p:cNvSpPr>
                <a:spLocks noChangeShapeType="1"/>
              </p:cNvSpPr>
              <p:nvPr/>
            </p:nvSpPr>
            <p:spPr bwMode="auto">
              <a:xfrm>
                <a:off x="1022" y="1418"/>
                <a:ext cx="34" cy="0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27" name="Line 128"/>
              <p:cNvSpPr>
                <a:spLocks noChangeShapeType="1"/>
              </p:cNvSpPr>
              <p:nvPr/>
            </p:nvSpPr>
            <p:spPr bwMode="auto">
              <a:xfrm>
                <a:off x="1022" y="1479"/>
                <a:ext cx="34" cy="0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28" name="Oval 129"/>
              <p:cNvSpPr>
                <a:spLocks noChangeArrowheads="1"/>
              </p:cNvSpPr>
              <p:nvPr/>
            </p:nvSpPr>
            <p:spPr bwMode="auto">
              <a:xfrm>
                <a:off x="1004" y="1409"/>
                <a:ext cx="78" cy="79"/>
              </a:xfrm>
              <a:prstGeom prst="ellipse">
                <a:avLst/>
              </a:prstGeom>
              <a:solidFill>
                <a:srgbClr val="0000FF"/>
              </a:solidFill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29" name="Line 130"/>
              <p:cNvSpPr>
                <a:spLocks noChangeShapeType="1"/>
              </p:cNvSpPr>
              <p:nvPr/>
            </p:nvSpPr>
            <p:spPr bwMode="auto">
              <a:xfrm>
                <a:off x="1369" y="1453"/>
                <a:ext cx="340" cy="69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30" name="Line 131"/>
              <p:cNvSpPr>
                <a:spLocks noChangeShapeType="1"/>
              </p:cNvSpPr>
              <p:nvPr/>
            </p:nvSpPr>
            <p:spPr bwMode="auto">
              <a:xfrm>
                <a:off x="1369" y="1392"/>
                <a:ext cx="0" cy="113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31" name="Line 132"/>
              <p:cNvSpPr>
                <a:spLocks noChangeShapeType="1"/>
              </p:cNvSpPr>
              <p:nvPr/>
            </p:nvSpPr>
            <p:spPr bwMode="auto">
              <a:xfrm>
                <a:off x="1352" y="1392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32" name="Line 133"/>
              <p:cNvSpPr>
                <a:spLocks noChangeShapeType="1"/>
              </p:cNvSpPr>
              <p:nvPr/>
            </p:nvSpPr>
            <p:spPr bwMode="auto">
              <a:xfrm>
                <a:off x="1352" y="1505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33" name="Oval 134"/>
              <p:cNvSpPr>
                <a:spLocks noChangeArrowheads="1"/>
              </p:cNvSpPr>
              <p:nvPr/>
            </p:nvSpPr>
            <p:spPr bwMode="auto">
              <a:xfrm>
                <a:off x="1335" y="1418"/>
                <a:ext cx="78" cy="78"/>
              </a:xfrm>
              <a:prstGeom prst="ellipse">
                <a:avLst/>
              </a:prstGeom>
              <a:solidFill>
                <a:srgbClr val="0000FF"/>
              </a:solidFill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34" name="Line 135"/>
              <p:cNvSpPr>
                <a:spLocks noChangeShapeType="1"/>
              </p:cNvSpPr>
              <p:nvPr/>
            </p:nvSpPr>
            <p:spPr bwMode="auto">
              <a:xfrm flipV="1">
                <a:off x="1709" y="1470"/>
                <a:ext cx="330" cy="52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35" name="Line 136"/>
              <p:cNvSpPr>
                <a:spLocks noChangeShapeType="1"/>
              </p:cNvSpPr>
              <p:nvPr/>
            </p:nvSpPr>
            <p:spPr bwMode="auto">
              <a:xfrm>
                <a:off x="1709" y="1461"/>
                <a:ext cx="0" cy="122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36" name="Line 137"/>
              <p:cNvSpPr>
                <a:spLocks noChangeShapeType="1"/>
              </p:cNvSpPr>
              <p:nvPr/>
            </p:nvSpPr>
            <p:spPr bwMode="auto">
              <a:xfrm>
                <a:off x="1691" y="1461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37" name="Line 138"/>
              <p:cNvSpPr>
                <a:spLocks noChangeShapeType="1"/>
              </p:cNvSpPr>
              <p:nvPr/>
            </p:nvSpPr>
            <p:spPr bwMode="auto">
              <a:xfrm>
                <a:off x="1691" y="1583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38" name="Oval 139"/>
              <p:cNvSpPr>
                <a:spLocks noChangeArrowheads="1"/>
              </p:cNvSpPr>
              <p:nvPr/>
            </p:nvSpPr>
            <p:spPr bwMode="auto">
              <a:xfrm>
                <a:off x="1674" y="1488"/>
                <a:ext cx="78" cy="78"/>
              </a:xfrm>
              <a:prstGeom prst="ellipse">
                <a:avLst/>
              </a:prstGeom>
              <a:solidFill>
                <a:srgbClr val="0000FF"/>
              </a:solidFill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39" name="Line 140"/>
              <p:cNvSpPr>
                <a:spLocks noChangeShapeType="1"/>
              </p:cNvSpPr>
              <p:nvPr/>
            </p:nvSpPr>
            <p:spPr bwMode="auto">
              <a:xfrm flipV="1">
                <a:off x="2039" y="1435"/>
                <a:ext cx="331" cy="35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40" name="Line 141"/>
              <p:cNvSpPr>
                <a:spLocks noChangeShapeType="1"/>
              </p:cNvSpPr>
              <p:nvPr/>
            </p:nvSpPr>
            <p:spPr bwMode="auto">
              <a:xfrm>
                <a:off x="2039" y="1435"/>
                <a:ext cx="0" cy="70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41" name="Line 142"/>
              <p:cNvSpPr>
                <a:spLocks noChangeShapeType="1"/>
              </p:cNvSpPr>
              <p:nvPr/>
            </p:nvSpPr>
            <p:spPr bwMode="auto">
              <a:xfrm>
                <a:off x="2022" y="1435"/>
                <a:ext cx="34" cy="0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42" name="Line 143"/>
              <p:cNvSpPr>
                <a:spLocks noChangeShapeType="1"/>
              </p:cNvSpPr>
              <p:nvPr/>
            </p:nvSpPr>
            <p:spPr bwMode="auto">
              <a:xfrm>
                <a:off x="2022" y="1505"/>
                <a:ext cx="34" cy="0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43" name="Oval 144"/>
              <p:cNvSpPr>
                <a:spLocks noChangeArrowheads="1"/>
              </p:cNvSpPr>
              <p:nvPr/>
            </p:nvSpPr>
            <p:spPr bwMode="auto">
              <a:xfrm>
                <a:off x="2004" y="1435"/>
                <a:ext cx="79" cy="79"/>
              </a:xfrm>
              <a:prstGeom prst="ellipse">
                <a:avLst/>
              </a:prstGeom>
              <a:solidFill>
                <a:srgbClr val="0000FF"/>
              </a:solidFill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44" name="Line 145"/>
              <p:cNvSpPr>
                <a:spLocks noChangeShapeType="1"/>
              </p:cNvSpPr>
              <p:nvPr/>
            </p:nvSpPr>
            <p:spPr bwMode="auto">
              <a:xfrm>
                <a:off x="2370" y="1435"/>
                <a:ext cx="339" cy="61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45" name="Line 146"/>
              <p:cNvSpPr>
                <a:spLocks noChangeShapeType="1"/>
              </p:cNvSpPr>
              <p:nvPr/>
            </p:nvSpPr>
            <p:spPr bwMode="auto">
              <a:xfrm>
                <a:off x="2370" y="1392"/>
                <a:ext cx="0" cy="87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46" name="Line 147"/>
              <p:cNvSpPr>
                <a:spLocks noChangeShapeType="1"/>
              </p:cNvSpPr>
              <p:nvPr/>
            </p:nvSpPr>
            <p:spPr bwMode="auto">
              <a:xfrm>
                <a:off x="2352" y="1392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47" name="Line 148"/>
              <p:cNvSpPr>
                <a:spLocks noChangeShapeType="1"/>
              </p:cNvSpPr>
              <p:nvPr/>
            </p:nvSpPr>
            <p:spPr bwMode="auto">
              <a:xfrm>
                <a:off x="2352" y="1479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48" name="Oval 149"/>
              <p:cNvSpPr>
                <a:spLocks noChangeArrowheads="1"/>
              </p:cNvSpPr>
              <p:nvPr/>
            </p:nvSpPr>
            <p:spPr bwMode="auto">
              <a:xfrm>
                <a:off x="2335" y="1401"/>
                <a:ext cx="78" cy="78"/>
              </a:xfrm>
              <a:prstGeom prst="ellipse">
                <a:avLst/>
              </a:prstGeom>
              <a:solidFill>
                <a:srgbClr val="0000FF"/>
              </a:solidFill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49" name="Line 150"/>
              <p:cNvSpPr>
                <a:spLocks noChangeShapeType="1"/>
              </p:cNvSpPr>
              <p:nvPr/>
            </p:nvSpPr>
            <p:spPr bwMode="auto">
              <a:xfrm flipV="1">
                <a:off x="2709" y="1461"/>
                <a:ext cx="330" cy="35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50" name="Line 151"/>
              <p:cNvSpPr>
                <a:spLocks noChangeShapeType="1"/>
              </p:cNvSpPr>
              <p:nvPr/>
            </p:nvSpPr>
            <p:spPr bwMode="auto">
              <a:xfrm>
                <a:off x="2709" y="1453"/>
                <a:ext cx="0" cy="95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51" name="Line 152"/>
              <p:cNvSpPr>
                <a:spLocks noChangeShapeType="1"/>
              </p:cNvSpPr>
              <p:nvPr/>
            </p:nvSpPr>
            <p:spPr bwMode="auto">
              <a:xfrm>
                <a:off x="2691" y="1453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52" name="Line 153"/>
              <p:cNvSpPr>
                <a:spLocks noChangeShapeType="1"/>
              </p:cNvSpPr>
              <p:nvPr/>
            </p:nvSpPr>
            <p:spPr bwMode="auto">
              <a:xfrm>
                <a:off x="2691" y="1548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53" name="Oval 154"/>
              <p:cNvSpPr>
                <a:spLocks noChangeArrowheads="1"/>
              </p:cNvSpPr>
              <p:nvPr/>
            </p:nvSpPr>
            <p:spPr bwMode="auto">
              <a:xfrm>
                <a:off x="2674" y="1461"/>
                <a:ext cx="78" cy="79"/>
              </a:xfrm>
              <a:prstGeom prst="ellipse">
                <a:avLst/>
              </a:prstGeom>
              <a:solidFill>
                <a:srgbClr val="0000FF"/>
              </a:solidFill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54" name="Line 155"/>
              <p:cNvSpPr>
                <a:spLocks noChangeShapeType="1"/>
              </p:cNvSpPr>
              <p:nvPr/>
            </p:nvSpPr>
            <p:spPr bwMode="auto">
              <a:xfrm flipV="1">
                <a:off x="3039" y="1409"/>
                <a:ext cx="339" cy="52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55" name="Line 156"/>
              <p:cNvSpPr>
                <a:spLocks noChangeShapeType="1"/>
              </p:cNvSpPr>
              <p:nvPr/>
            </p:nvSpPr>
            <p:spPr bwMode="auto">
              <a:xfrm>
                <a:off x="3039" y="1392"/>
                <a:ext cx="0" cy="148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56" name="Line 157"/>
              <p:cNvSpPr>
                <a:spLocks noChangeShapeType="1"/>
              </p:cNvSpPr>
              <p:nvPr/>
            </p:nvSpPr>
            <p:spPr bwMode="auto">
              <a:xfrm>
                <a:off x="3022" y="1392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57" name="Line 158"/>
              <p:cNvSpPr>
                <a:spLocks noChangeShapeType="1"/>
              </p:cNvSpPr>
              <p:nvPr/>
            </p:nvSpPr>
            <p:spPr bwMode="auto">
              <a:xfrm>
                <a:off x="3022" y="1540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58" name="Oval 159"/>
              <p:cNvSpPr>
                <a:spLocks noChangeArrowheads="1"/>
              </p:cNvSpPr>
              <p:nvPr/>
            </p:nvSpPr>
            <p:spPr bwMode="auto">
              <a:xfrm>
                <a:off x="3004" y="1427"/>
                <a:ext cx="79" cy="78"/>
              </a:xfrm>
              <a:prstGeom prst="ellipse">
                <a:avLst/>
              </a:prstGeom>
              <a:solidFill>
                <a:srgbClr val="0000FF"/>
              </a:solidFill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59" name="Line 160"/>
              <p:cNvSpPr>
                <a:spLocks noChangeShapeType="1"/>
              </p:cNvSpPr>
              <p:nvPr/>
            </p:nvSpPr>
            <p:spPr bwMode="auto">
              <a:xfrm>
                <a:off x="3378" y="1409"/>
                <a:ext cx="331" cy="44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60" name="Line 161"/>
              <p:cNvSpPr>
                <a:spLocks noChangeShapeType="1"/>
              </p:cNvSpPr>
              <p:nvPr/>
            </p:nvSpPr>
            <p:spPr bwMode="auto">
              <a:xfrm>
                <a:off x="3378" y="1322"/>
                <a:ext cx="0" cy="174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61" name="Line 162"/>
              <p:cNvSpPr>
                <a:spLocks noChangeShapeType="1"/>
              </p:cNvSpPr>
              <p:nvPr/>
            </p:nvSpPr>
            <p:spPr bwMode="auto">
              <a:xfrm>
                <a:off x="3361" y="1322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62" name="Line 163"/>
              <p:cNvSpPr>
                <a:spLocks noChangeShapeType="1"/>
              </p:cNvSpPr>
              <p:nvPr/>
            </p:nvSpPr>
            <p:spPr bwMode="auto">
              <a:xfrm>
                <a:off x="3361" y="1496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63" name="Oval 164"/>
              <p:cNvSpPr>
                <a:spLocks noChangeArrowheads="1"/>
              </p:cNvSpPr>
              <p:nvPr/>
            </p:nvSpPr>
            <p:spPr bwMode="auto">
              <a:xfrm>
                <a:off x="3344" y="1374"/>
                <a:ext cx="78" cy="79"/>
              </a:xfrm>
              <a:prstGeom prst="ellipse">
                <a:avLst/>
              </a:prstGeom>
              <a:solidFill>
                <a:srgbClr val="0000FF"/>
              </a:solidFill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64" name="Line 165"/>
              <p:cNvSpPr>
                <a:spLocks noChangeShapeType="1"/>
              </p:cNvSpPr>
              <p:nvPr/>
            </p:nvSpPr>
            <p:spPr bwMode="auto">
              <a:xfrm>
                <a:off x="3709" y="1453"/>
                <a:ext cx="330" cy="174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65" name="Line 166"/>
              <p:cNvSpPr>
                <a:spLocks noChangeShapeType="1"/>
              </p:cNvSpPr>
              <p:nvPr/>
            </p:nvSpPr>
            <p:spPr bwMode="auto">
              <a:xfrm>
                <a:off x="3709" y="1348"/>
                <a:ext cx="0" cy="209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66" name="Line 167"/>
              <p:cNvSpPr>
                <a:spLocks noChangeShapeType="1"/>
              </p:cNvSpPr>
              <p:nvPr/>
            </p:nvSpPr>
            <p:spPr bwMode="auto">
              <a:xfrm>
                <a:off x="3691" y="1348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67" name="Line 168"/>
              <p:cNvSpPr>
                <a:spLocks noChangeShapeType="1"/>
              </p:cNvSpPr>
              <p:nvPr/>
            </p:nvSpPr>
            <p:spPr bwMode="auto">
              <a:xfrm>
                <a:off x="3691" y="1557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68" name="Oval 169"/>
              <p:cNvSpPr>
                <a:spLocks noChangeArrowheads="1"/>
              </p:cNvSpPr>
              <p:nvPr/>
            </p:nvSpPr>
            <p:spPr bwMode="auto">
              <a:xfrm>
                <a:off x="3674" y="1418"/>
                <a:ext cx="78" cy="78"/>
              </a:xfrm>
              <a:prstGeom prst="ellipse">
                <a:avLst/>
              </a:prstGeom>
              <a:solidFill>
                <a:srgbClr val="0000FF"/>
              </a:solidFill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69" name="Line 170"/>
              <p:cNvSpPr>
                <a:spLocks noChangeShapeType="1"/>
              </p:cNvSpPr>
              <p:nvPr/>
            </p:nvSpPr>
            <p:spPr bwMode="auto">
              <a:xfrm flipV="1">
                <a:off x="4039" y="1618"/>
                <a:ext cx="339" cy="9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70" name="Oval 171"/>
              <p:cNvSpPr>
                <a:spLocks noChangeArrowheads="1"/>
              </p:cNvSpPr>
              <p:nvPr/>
            </p:nvSpPr>
            <p:spPr bwMode="auto">
              <a:xfrm>
                <a:off x="4004" y="1592"/>
                <a:ext cx="79" cy="78"/>
              </a:xfrm>
              <a:prstGeom prst="ellipse">
                <a:avLst/>
              </a:prstGeom>
              <a:solidFill>
                <a:srgbClr val="0000FF"/>
              </a:solidFill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71" name="Line 172"/>
              <p:cNvSpPr>
                <a:spLocks noChangeShapeType="1"/>
              </p:cNvSpPr>
              <p:nvPr/>
            </p:nvSpPr>
            <p:spPr bwMode="auto">
              <a:xfrm>
                <a:off x="4378" y="1496"/>
                <a:ext cx="0" cy="235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72" name="Line 173"/>
              <p:cNvSpPr>
                <a:spLocks noChangeShapeType="1"/>
              </p:cNvSpPr>
              <p:nvPr/>
            </p:nvSpPr>
            <p:spPr bwMode="auto">
              <a:xfrm>
                <a:off x="4361" y="1496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73" name="Line 174"/>
              <p:cNvSpPr>
                <a:spLocks noChangeShapeType="1"/>
              </p:cNvSpPr>
              <p:nvPr/>
            </p:nvSpPr>
            <p:spPr bwMode="auto">
              <a:xfrm>
                <a:off x="4361" y="1731"/>
                <a:ext cx="35" cy="0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74" name="Oval 175"/>
              <p:cNvSpPr>
                <a:spLocks noChangeArrowheads="1"/>
              </p:cNvSpPr>
              <p:nvPr/>
            </p:nvSpPr>
            <p:spPr bwMode="auto">
              <a:xfrm>
                <a:off x="4344" y="1583"/>
                <a:ext cx="78" cy="79"/>
              </a:xfrm>
              <a:prstGeom prst="ellipse">
                <a:avLst/>
              </a:prstGeom>
              <a:solidFill>
                <a:srgbClr val="0000FF"/>
              </a:solidFill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75" name="Line 176"/>
              <p:cNvSpPr>
                <a:spLocks noChangeShapeType="1"/>
              </p:cNvSpPr>
              <p:nvPr/>
            </p:nvSpPr>
            <p:spPr bwMode="auto">
              <a:xfrm>
                <a:off x="4709" y="1496"/>
                <a:ext cx="339" cy="96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76" name="Line 177"/>
              <p:cNvSpPr>
                <a:spLocks noChangeShapeType="1"/>
              </p:cNvSpPr>
              <p:nvPr/>
            </p:nvSpPr>
            <p:spPr bwMode="auto">
              <a:xfrm>
                <a:off x="4709" y="1418"/>
                <a:ext cx="0" cy="157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77" name="Line 178"/>
              <p:cNvSpPr>
                <a:spLocks noChangeShapeType="1"/>
              </p:cNvSpPr>
              <p:nvPr/>
            </p:nvSpPr>
            <p:spPr bwMode="auto">
              <a:xfrm>
                <a:off x="4692" y="1418"/>
                <a:ext cx="34" cy="0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78" name="Line 179"/>
              <p:cNvSpPr>
                <a:spLocks noChangeShapeType="1"/>
              </p:cNvSpPr>
              <p:nvPr/>
            </p:nvSpPr>
            <p:spPr bwMode="auto">
              <a:xfrm>
                <a:off x="4692" y="1575"/>
                <a:ext cx="34" cy="0"/>
              </a:xfrm>
              <a:prstGeom prst="line">
                <a:avLst/>
              </a:prstGeom>
              <a:noFill/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79" name="Oval 180"/>
              <p:cNvSpPr>
                <a:spLocks noChangeArrowheads="1"/>
              </p:cNvSpPr>
              <p:nvPr/>
            </p:nvSpPr>
            <p:spPr bwMode="auto">
              <a:xfrm>
                <a:off x="4674" y="1461"/>
                <a:ext cx="78" cy="79"/>
              </a:xfrm>
              <a:prstGeom prst="ellipse">
                <a:avLst/>
              </a:prstGeom>
              <a:solidFill>
                <a:srgbClr val="0000FF"/>
              </a:solidFill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80" name="Oval 181"/>
              <p:cNvSpPr>
                <a:spLocks noChangeArrowheads="1"/>
              </p:cNvSpPr>
              <p:nvPr/>
            </p:nvSpPr>
            <p:spPr bwMode="auto">
              <a:xfrm>
                <a:off x="5013" y="1557"/>
                <a:ext cx="79" cy="78"/>
              </a:xfrm>
              <a:prstGeom prst="ellipse">
                <a:avLst/>
              </a:prstGeom>
              <a:solidFill>
                <a:srgbClr val="0000FF"/>
              </a:solidFill>
              <a:ln w="9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81" name="Line 182"/>
              <p:cNvSpPr>
                <a:spLocks noChangeShapeType="1"/>
              </p:cNvSpPr>
              <p:nvPr/>
            </p:nvSpPr>
            <p:spPr bwMode="auto">
              <a:xfrm>
                <a:off x="700" y="1488"/>
                <a:ext cx="339" cy="34"/>
              </a:xfrm>
              <a:prstGeom prst="line">
                <a:avLst/>
              </a:prstGeom>
              <a:noFill/>
              <a:ln w="9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82" name="Line 183"/>
              <p:cNvSpPr>
                <a:spLocks noChangeShapeType="1"/>
              </p:cNvSpPr>
              <p:nvPr/>
            </p:nvSpPr>
            <p:spPr bwMode="auto">
              <a:xfrm>
                <a:off x="700" y="1435"/>
                <a:ext cx="0" cy="96"/>
              </a:xfrm>
              <a:prstGeom prst="line">
                <a:avLst/>
              </a:prstGeom>
              <a:noFill/>
              <a:ln w="9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83" name="Line 184"/>
              <p:cNvSpPr>
                <a:spLocks noChangeShapeType="1"/>
              </p:cNvSpPr>
              <p:nvPr/>
            </p:nvSpPr>
            <p:spPr bwMode="auto">
              <a:xfrm>
                <a:off x="682" y="1435"/>
                <a:ext cx="35" cy="0"/>
              </a:xfrm>
              <a:prstGeom prst="line">
                <a:avLst/>
              </a:prstGeom>
              <a:noFill/>
              <a:ln w="9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84" name="Line 185"/>
              <p:cNvSpPr>
                <a:spLocks noChangeShapeType="1"/>
              </p:cNvSpPr>
              <p:nvPr/>
            </p:nvSpPr>
            <p:spPr bwMode="auto">
              <a:xfrm>
                <a:off x="682" y="1531"/>
                <a:ext cx="35" cy="0"/>
              </a:xfrm>
              <a:prstGeom prst="line">
                <a:avLst/>
              </a:prstGeom>
              <a:noFill/>
              <a:ln w="9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85" name="Oval 186"/>
              <p:cNvSpPr>
                <a:spLocks noChangeArrowheads="1"/>
              </p:cNvSpPr>
              <p:nvPr/>
            </p:nvSpPr>
            <p:spPr bwMode="auto">
              <a:xfrm>
                <a:off x="665" y="1453"/>
                <a:ext cx="78" cy="78"/>
              </a:xfrm>
              <a:prstGeom prst="ellipse">
                <a:avLst/>
              </a:prstGeom>
              <a:solidFill>
                <a:srgbClr val="FF0000"/>
              </a:solidFill>
              <a:ln w="9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86" name="Line 187"/>
              <p:cNvSpPr>
                <a:spLocks noChangeShapeType="1"/>
              </p:cNvSpPr>
              <p:nvPr/>
            </p:nvSpPr>
            <p:spPr bwMode="auto">
              <a:xfrm flipV="1">
                <a:off x="1039" y="1453"/>
                <a:ext cx="330" cy="69"/>
              </a:xfrm>
              <a:prstGeom prst="line">
                <a:avLst/>
              </a:prstGeom>
              <a:noFill/>
              <a:ln w="9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87" name="Line 188"/>
              <p:cNvSpPr>
                <a:spLocks noChangeShapeType="1"/>
              </p:cNvSpPr>
              <p:nvPr/>
            </p:nvSpPr>
            <p:spPr bwMode="auto">
              <a:xfrm>
                <a:off x="1039" y="1479"/>
                <a:ext cx="0" cy="87"/>
              </a:xfrm>
              <a:prstGeom prst="line">
                <a:avLst/>
              </a:prstGeom>
              <a:noFill/>
              <a:ln w="9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88" name="Line 189"/>
              <p:cNvSpPr>
                <a:spLocks noChangeShapeType="1"/>
              </p:cNvSpPr>
              <p:nvPr/>
            </p:nvSpPr>
            <p:spPr bwMode="auto">
              <a:xfrm>
                <a:off x="1022" y="1479"/>
                <a:ext cx="34" cy="0"/>
              </a:xfrm>
              <a:prstGeom prst="line">
                <a:avLst/>
              </a:prstGeom>
              <a:noFill/>
              <a:ln w="9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89" name="Line 190"/>
              <p:cNvSpPr>
                <a:spLocks noChangeShapeType="1"/>
              </p:cNvSpPr>
              <p:nvPr/>
            </p:nvSpPr>
            <p:spPr bwMode="auto">
              <a:xfrm>
                <a:off x="1022" y="1566"/>
                <a:ext cx="34" cy="0"/>
              </a:xfrm>
              <a:prstGeom prst="line">
                <a:avLst/>
              </a:prstGeom>
              <a:noFill/>
              <a:ln w="9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90" name="Oval 191"/>
              <p:cNvSpPr>
                <a:spLocks noChangeArrowheads="1"/>
              </p:cNvSpPr>
              <p:nvPr/>
            </p:nvSpPr>
            <p:spPr bwMode="auto">
              <a:xfrm>
                <a:off x="1004" y="1488"/>
                <a:ext cx="78" cy="78"/>
              </a:xfrm>
              <a:prstGeom prst="ellipse">
                <a:avLst/>
              </a:prstGeom>
              <a:solidFill>
                <a:srgbClr val="FF0000"/>
              </a:solidFill>
              <a:ln w="9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91" name="Line 192"/>
              <p:cNvSpPr>
                <a:spLocks noChangeShapeType="1"/>
              </p:cNvSpPr>
              <p:nvPr/>
            </p:nvSpPr>
            <p:spPr bwMode="auto">
              <a:xfrm>
                <a:off x="1369" y="1453"/>
                <a:ext cx="340" cy="104"/>
              </a:xfrm>
              <a:prstGeom prst="line">
                <a:avLst/>
              </a:prstGeom>
              <a:noFill/>
              <a:ln w="9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92" name="Line 193"/>
              <p:cNvSpPr>
                <a:spLocks noChangeShapeType="1"/>
              </p:cNvSpPr>
              <p:nvPr/>
            </p:nvSpPr>
            <p:spPr bwMode="auto">
              <a:xfrm>
                <a:off x="1369" y="1401"/>
                <a:ext cx="0" cy="95"/>
              </a:xfrm>
              <a:prstGeom prst="line">
                <a:avLst/>
              </a:prstGeom>
              <a:noFill/>
              <a:ln w="9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93" name="Line 194"/>
              <p:cNvSpPr>
                <a:spLocks noChangeShapeType="1"/>
              </p:cNvSpPr>
              <p:nvPr/>
            </p:nvSpPr>
            <p:spPr bwMode="auto">
              <a:xfrm>
                <a:off x="1352" y="1401"/>
                <a:ext cx="35" cy="0"/>
              </a:xfrm>
              <a:prstGeom prst="line">
                <a:avLst/>
              </a:prstGeom>
              <a:noFill/>
              <a:ln w="9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94" name="Line 195"/>
              <p:cNvSpPr>
                <a:spLocks noChangeShapeType="1"/>
              </p:cNvSpPr>
              <p:nvPr/>
            </p:nvSpPr>
            <p:spPr bwMode="auto">
              <a:xfrm>
                <a:off x="1352" y="1496"/>
                <a:ext cx="35" cy="0"/>
              </a:xfrm>
              <a:prstGeom prst="line">
                <a:avLst/>
              </a:prstGeom>
              <a:noFill/>
              <a:ln w="9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95" name="Oval 196"/>
              <p:cNvSpPr>
                <a:spLocks noChangeArrowheads="1"/>
              </p:cNvSpPr>
              <p:nvPr/>
            </p:nvSpPr>
            <p:spPr bwMode="auto">
              <a:xfrm>
                <a:off x="1335" y="1418"/>
                <a:ext cx="78" cy="78"/>
              </a:xfrm>
              <a:prstGeom prst="ellipse">
                <a:avLst/>
              </a:prstGeom>
              <a:solidFill>
                <a:srgbClr val="FF0000"/>
              </a:solidFill>
              <a:ln w="9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96" name="Line 197"/>
              <p:cNvSpPr>
                <a:spLocks noChangeShapeType="1"/>
              </p:cNvSpPr>
              <p:nvPr/>
            </p:nvSpPr>
            <p:spPr bwMode="auto">
              <a:xfrm flipV="1">
                <a:off x="1709" y="1479"/>
                <a:ext cx="330" cy="78"/>
              </a:xfrm>
              <a:prstGeom prst="line">
                <a:avLst/>
              </a:prstGeom>
              <a:noFill/>
              <a:ln w="9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97" name="Line 198"/>
              <p:cNvSpPr>
                <a:spLocks noChangeShapeType="1"/>
              </p:cNvSpPr>
              <p:nvPr/>
            </p:nvSpPr>
            <p:spPr bwMode="auto">
              <a:xfrm>
                <a:off x="1709" y="1514"/>
                <a:ext cx="0" cy="87"/>
              </a:xfrm>
              <a:prstGeom prst="line">
                <a:avLst/>
              </a:prstGeom>
              <a:noFill/>
              <a:ln w="9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98" name="Line 199"/>
              <p:cNvSpPr>
                <a:spLocks noChangeShapeType="1"/>
              </p:cNvSpPr>
              <p:nvPr/>
            </p:nvSpPr>
            <p:spPr bwMode="auto">
              <a:xfrm>
                <a:off x="1691" y="1514"/>
                <a:ext cx="35" cy="0"/>
              </a:xfrm>
              <a:prstGeom prst="line">
                <a:avLst/>
              </a:prstGeom>
              <a:noFill/>
              <a:ln w="9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99" name="Line 200"/>
              <p:cNvSpPr>
                <a:spLocks noChangeShapeType="1"/>
              </p:cNvSpPr>
              <p:nvPr/>
            </p:nvSpPr>
            <p:spPr bwMode="auto">
              <a:xfrm>
                <a:off x="1691" y="1601"/>
                <a:ext cx="35" cy="0"/>
              </a:xfrm>
              <a:prstGeom prst="line">
                <a:avLst/>
              </a:prstGeom>
              <a:noFill/>
              <a:ln w="9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900" name="Oval 201"/>
              <p:cNvSpPr>
                <a:spLocks noChangeArrowheads="1"/>
              </p:cNvSpPr>
              <p:nvPr/>
            </p:nvSpPr>
            <p:spPr bwMode="auto">
              <a:xfrm>
                <a:off x="1674" y="1522"/>
                <a:ext cx="78" cy="79"/>
              </a:xfrm>
              <a:prstGeom prst="ellipse">
                <a:avLst/>
              </a:prstGeom>
              <a:solidFill>
                <a:srgbClr val="FF0000"/>
              </a:solidFill>
              <a:ln w="9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901" name="Line 202"/>
              <p:cNvSpPr>
                <a:spLocks noChangeShapeType="1"/>
              </p:cNvSpPr>
              <p:nvPr/>
            </p:nvSpPr>
            <p:spPr bwMode="auto">
              <a:xfrm>
                <a:off x="2039" y="1479"/>
                <a:ext cx="331" cy="156"/>
              </a:xfrm>
              <a:prstGeom prst="line">
                <a:avLst/>
              </a:prstGeom>
              <a:noFill/>
              <a:ln w="9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902" name="Line 203"/>
              <p:cNvSpPr>
                <a:spLocks noChangeShapeType="1"/>
              </p:cNvSpPr>
              <p:nvPr/>
            </p:nvSpPr>
            <p:spPr bwMode="auto">
              <a:xfrm>
                <a:off x="2039" y="1427"/>
                <a:ext cx="0" cy="113"/>
              </a:xfrm>
              <a:prstGeom prst="line">
                <a:avLst/>
              </a:prstGeom>
              <a:noFill/>
              <a:ln w="9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903" name="Line 204"/>
              <p:cNvSpPr>
                <a:spLocks noChangeShapeType="1"/>
              </p:cNvSpPr>
              <p:nvPr/>
            </p:nvSpPr>
            <p:spPr bwMode="auto">
              <a:xfrm>
                <a:off x="2022" y="1427"/>
                <a:ext cx="34" cy="0"/>
              </a:xfrm>
              <a:prstGeom prst="line">
                <a:avLst/>
              </a:prstGeom>
              <a:noFill/>
              <a:ln w="9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" name="Line 206"/>
            <p:cNvSpPr>
              <a:spLocks noChangeShapeType="1"/>
            </p:cNvSpPr>
            <p:nvPr/>
          </p:nvSpPr>
          <p:spPr bwMode="auto">
            <a:xfrm>
              <a:off x="2022" y="1540"/>
              <a:ext cx="34" cy="0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Oval 207"/>
            <p:cNvSpPr>
              <a:spLocks noChangeArrowheads="1"/>
            </p:cNvSpPr>
            <p:nvPr/>
          </p:nvSpPr>
          <p:spPr bwMode="auto">
            <a:xfrm>
              <a:off x="2004" y="1444"/>
              <a:ext cx="79" cy="78"/>
            </a:xfrm>
            <a:prstGeom prst="ellipse">
              <a:avLst/>
            </a:prstGeom>
            <a:solidFill>
              <a:srgbClr val="FF0000"/>
            </a:solidFill>
            <a:ln w="9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208"/>
            <p:cNvSpPr>
              <a:spLocks noChangeShapeType="1"/>
            </p:cNvSpPr>
            <p:nvPr/>
          </p:nvSpPr>
          <p:spPr bwMode="auto">
            <a:xfrm flipV="1">
              <a:off x="2370" y="1540"/>
              <a:ext cx="339" cy="95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209"/>
            <p:cNvSpPr>
              <a:spLocks noChangeShapeType="1"/>
            </p:cNvSpPr>
            <p:nvPr/>
          </p:nvSpPr>
          <p:spPr bwMode="auto">
            <a:xfrm>
              <a:off x="2370" y="1566"/>
              <a:ext cx="0" cy="148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210"/>
            <p:cNvSpPr>
              <a:spLocks noChangeShapeType="1"/>
            </p:cNvSpPr>
            <p:nvPr/>
          </p:nvSpPr>
          <p:spPr bwMode="auto">
            <a:xfrm>
              <a:off x="2352" y="1566"/>
              <a:ext cx="35" cy="0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211"/>
            <p:cNvSpPr>
              <a:spLocks noChangeShapeType="1"/>
            </p:cNvSpPr>
            <p:nvPr/>
          </p:nvSpPr>
          <p:spPr bwMode="auto">
            <a:xfrm>
              <a:off x="2352" y="1714"/>
              <a:ext cx="35" cy="0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212"/>
            <p:cNvSpPr>
              <a:spLocks noChangeArrowheads="1"/>
            </p:cNvSpPr>
            <p:nvPr/>
          </p:nvSpPr>
          <p:spPr bwMode="auto">
            <a:xfrm>
              <a:off x="2335" y="1601"/>
              <a:ext cx="78" cy="78"/>
            </a:xfrm>
            <a:prstGeom prst="ellipse">
              <a:avLst/>
            </a:prstGeom>
            <a:solidFill>
              <a:srgbClr val="FF0000"/>
            </a:solidFill>
            <a:ln w="9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213"/>
            <p:cNvSpPr>
              <a:spLocks noChangeShapeType="1"/>
            </p:cNvSpPr>
            <p:nvPr/>
          </p:nvSpPr>
          <p:spPr bwMode="auto">
            <a:xfrm>
              <a:off x="2709" y="1540"/>
              <a:ext cx="330" cy="61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214"/>
            <p:cNvSpPr>
              <a:spLocks noChangeShapeType="1"/>
            </p:cNvSpPr>
            <p:nvPr/>
          </p:nvSpPr>
          <p:spPr bwMode="auto">
            <a:xfrm>
              <a:off x="2709" y="1479"/>
              <a:ext cx="0" cy="130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215"/>
            <p:cNvSpPr>
              <a:spLocks noChangeShapeType="1"/>
            </p:cNvSpPr>
            <p:nvPr/>
          </p:nvSpPr>
          <p:spPr bwMode="auto">
            <a:xfrm>
              <a:off x="2691" y="1479"/>
              <a:ext cx="35" cy="0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216"/>
            <p:cNvSpPr>
              <a:spLocks noChangeShapeType="1"/>
            </p:cNvSpPr>
            <p:nvPr/>
          </p:nvSpPr>
          <p:spPr bwMode="auto">
            <a:xfrm>
              <a:off x="2691" y="1609"/>
              <a:ext cx="35" cy="0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217"/>
            <p:cNvSpPr>
              <a:spLocks noChangeArrowheads="1"/>
            </p:cNvSpPr>
            <p:nvPr/>
          </p:nvSpPr>
          <p:spPr bwMode="auto">
            <a:xfrm>
              <a:off x="2674" y="1505"/>
              <a:ext cx="78" cy="78"/>
            </a:xfrm>
            <a:prstGeom prst="ellipse">
              <a:avLst/>
            </a:prstGeom>
            <a:solidFill>
              <a:srgbClr val="FF0000"/>
            </a:solidFill>
            <a:ln w="9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218"/>
            <p:cNvSpPr>
              <a:spLocks noChangeShapeType="1"/>
            </p:cNvSpPr>
            <p:nvPr/>
          </p:nvSpPr>
          <p:spPr bwMode="auto">
            <a:xfrm flipV="1">
              <a:off x="3039" y="1592"/>
              <a:ext cx="339" cy="9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219"/>
            <p:cNvSpPr>
              <a:spLocks noChangeShapeType="1"/>
            </p:cNvSpPr>
            <p:nvPr/>
          </p:nvSpPr>
          <p:spPr bwMode="auto">
            <a:xfrm>
              <a:off x="3039" y="1531"/>
              <a:ext cx="0" cy="148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220"/>
            <p:cNvSpPr>
              <a:spLocks noChangeShapeType="1"/>
            </p:cNvSpPr>
            <p:nvPr/>
          </p:nvSpPr>
          <p:spPr bwMode="auto">
            <a:xfrm>
              <a:off x="3022" y="1531"/>
              <a:ext cx="35" cy="0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221"/>
            <p:cNvSpPr>
              <a:spLocks noChangeShapeType="1"/>
            </p:cNvSpPr>
            <p:nvPr/>
          </p:nvSpPr>
          <p:spPr bwMode="auto">
            <a:xfrm>
              <a:off x="3022" y="1679"/>
              <a:ext cx="35" cy="0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222"/>
            <p:cNvSpPr>
              <a:spLocks noChangeArrowheads="1"/>
            </p:cNvSpPr>
            <p:nvPr/>
          </p:nvSpPr>
          <p:spPr bwMode="auto">
            <a:xfrm>
              <a:off x="3004" y="1566"/>
              <a:ext cx="79" cy="78"/>
            </a:xfrm>
            <a:prstGeom prst="ellipse">
              <a:avLst/>
            </a:prstGeom>
            <a:solidFill>
              <a:srgbClr val="FF0000"/>
            </a:solidFill>
            <a:ln w="9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223"/>
            <p:cNvSpPr>
              <a:spLocks noChangeShapeType="1"/>
            </p:cNvSpPr>
            <p:nvPr/>
          </p:nvSpPr>
          <p:spPr bwMode="auto">
            <a:xfrm flipV="1">
              <a:off x="3378" y="1374"/>
              <a:ext cx="331" cy="218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224"/>
            <p:cNvSpPr>
              <a:spLocks noChangeShapeType="1"/>
            </p:cNvSpPr>
            <p:nvPr/>
          </p:nvSpPr>
          <p:spPr bwMode="auto">
            <a:xfrm>
              <a:off x="3378" y="1505"/>
              <a:ext cx="0" cy="174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225"/>
            <p:cNvSpPr>
              <a:spLocks noChangeShapeType="1"/>
            </p:cNvSpPr>
            <p:nvPr/>
          </p:nvSpPr>
          <p:spPr bwMode="auto">
            <a:xfrm>
              <a:off x="3361" y="1505"/>
              <a:ext cx="35" cy="0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226"/>
            <p:cNvSpPr>
              <a:spLocks noChangeShapeType="1"/>
            </p:cNvSpPr>
            <p:nvPr/>
          </p:nvSpPr>
          <p:spPr bwMode="auto">
            <a:xfrm>
              <a:off x="3361" y="1679"/>
              <a:ext cx="35" cy="0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227"/>
            <p:cNvSpPr>
              <a:spLocks noChangeArrowheads="1"/>
            </p:cNvSpPr>
            <p:nvPr/>
          </p:nvSpPr>
          <p:spPr bwMode="auto">
            <a:xfrm>
              <a:off x="3344" y="1557"/>
              <a:ext cx="78" cy="78"/>
            </a:xfrm>
            <a:prstGeom prst="ellipse">
              <a:avLst/>
            </a:prstGeom>
            <a:solidFill>
              <a:srgbClr val="FF0000"/>
            </a:solidFill>
            <a:ln w="9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228"/>
            <p:cNvSpPr>
              <a:spLocks noChangeShapeType="1"/>
            </p:cNvSpPr>
            <p:nvPr/>
          </p:nvSpPr>
          <p:spPr bwMode="auto">
            <a:xfrm>
              <a:off x="3709" y="1374"/>
              <a:ext cx="330" cy="122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229"/>
            <p:cNvSpPr>
              <a:spLocks noChangeShapeType="1"/>
            </p:cNvSpPr>
            <p:nvPr/>
          </p:nvSpPr>
          <p:spPr bwMode="auto">
            <a:xfrm>
              <a:off x="3709" y="1270"/>
              <a:ext cx="0" cy="218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230"/>
            <p:cNvSpPr>
              <a:spLocks noChangeShapeType="1"/>
            </p:cNvSpPr>
            <p:nvPr/>
          </p:nvSpPr>
          <p:spPr bwMode="auto">
            <a:xfrm>
              <a:off x="3691" y="1270"/>
              <a:ext cx="35" cy="0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231"/>
            <p:cNvSpPr>
              <a:spLocks noChangeShapeType="1"/>
            </p:cNvSpPr>
            <p:nvPr/>
          </p:nvSpPr>
          <p:spPr bwMode="auto">
            <a:xfrm>
              <a:off x="3691" y="1488"/>
              <a:ext cx="35" cy="0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Oval 232"/>
            <p:cNvSpPr>
              <a:spLocks noChangeArrowheads="1"/>
            </p:cNvSpPr>
            <p:nvPr/>
          </p:nvSpPr>
          <p:spPr bwMode="auto">
            <a:xfrm>
              <a:off x="3674" y="1340"/>
              <a:ext cx="78" cy="78"/>
            </a:xfrm>
            <a:prstGeom prst="ellipse">
              <a:avLst/>
            </a:prstGeom>
            <a:solidFill>
              <a:srgbClr val="FF0000"/>
            </a:solidFill>
            <a:ln w="9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56" name="Line 233"/>
            <p:cNvSpPr>
              <a:spLocks noChangeShapeType="1"/>
            </p:cNvSpPr>
            <p:nvPr/>
          </p:nvSpPr>
          <p:spPr bwMode="auto">
            <a:xfrm flipV="1">
              <a:off x="4039" y="1470"/>
              <a:ext cx="339" cy="26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57" name="Line 234"/>
            <p:cNvSpPr>
              <a:spLocks noChangeShapeType="1"/>
            </p:cNvSpPr>
            <p:nvPr/>
          </p:nvSpPr>
          <p:spPr bwMode="auto">
            <a:xfrm>
              <a:off x="4039" y="1383"/>
              <a:ext cx="0" cy="226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58" name="Line 235"/>
            <p:cNvSpPr>
              <a:spLocks noChangeShapeType="1"/>
            </p:cNvSpPr>
            <p:nvPr/>
          </p:nvSpPr>
          <p:spPr bwMode="auto">
            <a:xfrm>
              <a:off x="4022" y="1383"/>
              <a:ext cx="35" cy="0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59" name="Line 236"/>
            <p:cNvSpPr>
              <a:spLocks noChangeShapeType="1"/>
            </p:cNvSpPr>
            <p:nvPr/>
          </p:nvSpPr>
          <p:spPr bwMode="auto">
            <a:xfrm>
              <a:off x="4022" y="1609"/>
              <a:ext cx="35" cy="0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61" name="Oval 237"/>
            <p:cNvSpPr>
              <a:spLocks noChangeArrowheads="1"/>
            </p:cNvSpPr>
            <p:nvPr/>
          </p:nvSpPr>
          <p:spPr bwMode="auto">
            <a:xfrm>
              <a:off x="4004" y="1461"/>
              <a:ext cx="79" cy="79"/>
            </a:xfrm>
            <a:prstGeom prst="ellipse">
              <a:avLst/>
            </a:prstGeom>
            <a:solidFill>
              <a:srgbClr val="FF0000"/>
            </a:solidFill>
            <a:ln w="9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62" name="Line 238"/>
            <p:cNvSpPr>
              <a:spLocks noChangeShapeType="1"/>
            </p:cNvSpPr>
            <p:nvPr/>
          </p:nvSpPr>
          <p:spPr bwMode="auto">
            <a:xfrm>
              <a:off x="4378" y="1470"/>
              <a:ext cx="331" cy="131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63" name="Line 239"/>
            <p:cNvSpPr>
              <a:spLocks noChangeShapeType="1"/>
            </p:cNvSpPr>
            <p:nvPr/>
          </p:nvSpPr>
          <p:spPr bwMode="auto">
            <a:xfrm>
              <a:off x="4378" y="1401"/>
              <a:ext cx="0" cy="139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64" name="Line 240"/>
            <p:cNvSpPr>
              <a:spLocks noChangeShapeType="1"/>
            </p:cNvSpPr>
            <p:nvPr/>
          </p:nvSpPr>
          <p:spPr bwMode="auto">
            <a:xfrm>
              <a:off x="4361" y="1401"/>
              <a:ext cx="35" cy="0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65" name="Line 241"/>
            <p:cNvSpPr>
              <a:spLocks noChangeShapeType="1"/>
            </p:cNvSpPr>
            <p:nvPr/>
          </p:nvSpPr>
          <p:spPr bwMode="auto">
            <a:xfrm>
              <a:off x="4361" y="1540"/>
              <a:ext cx="35" cy="0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66" name="Oval 242"/>
            <p:cNvSpPr>
              <a:spLocks noChangeArrowheads="1"/>
            </p:cNvSpPr>
            <p:nvPr/>
          </p:nvSpPr>
          <p:spPr bwMode="auto">
            <a:xfrm>
              <a:off x="4344" y="1435"/>
              <a:ext cx="78" cy="79"/>
            </a:xfrm>
            <a:prstGeom prst="ellipse">
              <a:avLst/>
            </a:prstGeom>
            <a:solidFill>
              <a:srgbClr val="FF0000"/>
            </a:solidFill>
            <a:ln w="9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67" name="Line 243"/>
            <p:cNvSpPr>
              <a:spLocks noChangeShapeType="1"/>
            </p:cNvSpPr>
            <p:nvPr/>
          </p:nvSpPr>
          <p:spPr bwMode="auto">
            <a:xfrm flipV="1">
              <a:off x="4709" y="1383"/>
              <a:ext cx="339" cy="218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68" name="Line 244"/>
            <p:cNvSpPr>
              <a:spLocks noChangeShapeType="1"/>
            </p:cNvSpPr>
            <p:nvPr/>
          </p:nvSpPr>
          <p:spPr bwMode="auto">
            <a:xfrm>
              <a:off x="4709" y="1331"/>
              <a:ext cx="0" cy="531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69" name="Line 245"/>
            <p:cNvSpPr>
              <a:spLocks noChangeShapeType="1"/>
            </p:cNvSpPr>
            <p:nvPr/>
          </p:nvSpPr>
          <p:spPr bwMode="auto">
            <a:xfrm>
              <a:off x="4692" y="1331"/>
              <a:ext cx="34" cy="0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70" name="Line 246"/>
            <p:cNvSpPr>
              <a:spLocks noChangeShapeType="1"/>
            </p:cNvSpPr>
            <p:nvPr/>
          </p:nvSpPr>
          <p:spPr bwMode="auto">
            <a:xfrm>
              <a:off x="4692" y="1862"/>
              <a:ext cx="34" cy="0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71" name="Oval 247"/>
            <p:cNvSpPr>
              <a:spLocks noChangeArrowheads="1"/>
            </p:cNvSpPr>
            <p:nvPr/>
          </p:nvSpPr>
          <p:spPr bwMode="auto">
            <a:xfrm>
              <a:off x="4674" y="1566"/>
              <a:ext cx="78" cy="78"/>
            </a:xfrm>
            <a:prstGeom prst="ellipse">
              <a:avLst/>
            </a:prstGeom>
            <a:solidFill>
              <a:srgbClr val="FF0000"/>
            </a:solidFill>
            <a:ln w="9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72" name="Line 248"/>
            <p:cNvSpPr>
              <a:spLocks noChangeShapeType="1"/>
            </p:cNvSpPr>
            <p:nvPr/>
          </p:nvSpPr>
          <p:spPr bwMode="auto">
            <a:xfrm>
              <a:off x="5048" y="1096"/>
              <a:ext cx="0" cy="566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73" name="Line 249"/>
            <p:cNvSpPr>
              <a:spLocks noChangeShapeType="1"/>
            </p:cNvSpPr>
            <p:nvPr/>
          </p:nvSpPr>
          <p:spPr bwMode="auto">
            <a:xfrm>
              <a:off x="5031" y="1096"/>
              <a:ext cx="34" cy="0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74" name="Line 250"/>
            <p:cNvSpPr>
              <a:spLocks noChangeShapeType="1"/>
            </p:cNvSpPr>
            <p:nvPr/>
          </p:nvSpPr>
          <p:spPr bwMode="auto">
            <a:xfrm>
              <a:off x="5031" y="1662"/>
              <a:ext cx="34" cy="0"/>
            </a:xfrm>
            <a:prstGeom prst="line">
              <a:avLst/>
            </a:prstGeom>
            <a:noFill/>
            <a:ln w="9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75" name="Oval 251"/>
            <p:cNvSpPr>
              <a:spLocks noChangeArrowheads="1"/>
            </p:cNvSpPr>
            <p:nvPr/>
          </p:nvSpPr>
          <p:spPr bwMode="auto">
            <a:xfrm>
              <a:off x="5013" y="1348"/>
              <a:ext cx="79" cy="79"/>
            </a:xfrm>
            <a:prstGeom prst="ellipse">
              <a:avLst/>
            </a:prstGeom>
            <a:solidFill>
              <a:srgbClr val="FF0000"/>
            </a:solidFill>
            <a:ln w="9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76" name="Line 252"/>
            <p:cNvSpPr>
              <a:spLocks noChangeShapeType="1"/>
            </p:cNvSpPr>
            <p:nvPr/>
          </p:nvSpPr>
          <p:spPr bwMode="auto">
            <a:xfrm>
              <a:off x="700" y="1618"/>
              <a:ext cx="339" cy="0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77" name="Line 253"/>
            <p:cNvSpPr>
              <a:spLocks noChangeShapeType="1"/>
            </p:cNvSpPr>
            <p:nvPr/>
          </p:nvSpPr>
          <p:spPr bwMode="auto">
            <a:xfrm>
              <a:off x="700" y="1566"/>
              <a:ext cx="0" cy="104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78" name="Line 254"/>
            <p:cNvSpPr>
              <a:spLocks noChangeShapeType="1"/>
            </p:cNvSpPr>
            <p:nvPr/>
          </p:nvSpPr>
          <p:spPr bwMode="auto">
            <a:xfrm>
              <a:off x="682" y="1566"/>
              <a:ext cx="35" cy="0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79" name="Line 255"/>
            <p:cNvSpPr>
              <a:spLocks noChangeShapeType="1"/>
            </p:cNvSpPr>
            <p:nvPr/>
          </p:nvSpPr>
          <p:spPr bwMode="auto">
            <a:xfrm>
              <a:off x="682" y="1670"/>
              <a:ext cx="35" cy="0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80" name="Oval 256"/>
            <p:cNvSpPr>
              <a:spLocks noChangeArrowheads="1"/>
            </p:cNvSpPr>
            <p:nvPr/>
          </p:nvSpPr>
          <p:spPr bwMode="auto">
            <a:xfrm>
              <a:off x="665" y="1583"/>
              <a:ext cx="78" cy="79"/>
            </a:xfrm>
            <a:prstGeom prst="ellipse">
              <a:avLst/>
            </a:prstGeom>
            <a:solidFill>
              <a:srgbClr val="00FF00"/>
            </a:solidFill>
            <a:ln w="9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81" name="Line 257"/>
            <p:cNvSpPr>
              <a:spLocks noChangeShapeType="1"/>
            </p:cNvSpPr>
            <p:nvPr/>
          </p:nvSpPr>
          <p:spPr bwMode="auto">
            <a:xfrm>
              <a:off x="1039" y="1618"/>
              <a:ext cx="330" cy="78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82" name="Line 258"/>
            <p:cNvSpPr>
              <a:spLocks noChangeShapeType="1"/>
            </p:cNvSpPr>
            <p:nvPr/>
          </p:nvSpPr>
          <p:spPr bwMode="auto">
            <a:xfrm>
              <a:off x="1039" y="1548"/>
              <a:ext cx="0" cy="131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83" name="Line 259"/>
            <p:cNvSpPr>
              <a:spLocks noChangeShapeType="1"/>
            </p:cNvSpPr>
            <p:nvPr/>
          </p:nvSpPr>
          <p:spPr bwMode="auto">
            <a:xfrm>
              <a:off x="1022" y="1548"/>
              <a:ext cx="34" cy="0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84" name="Line 260"/>
            <p:cNvSpPr>
              <a:spLocks noChangeShapeType="1"/>
            </p:cNvSpPr>
            <p:nvPr/>
          </p:nvSpPr>
          <p:spPr bwMode="auto">
            <a:xfrm>
              <a:off x="1022" y="1679"/>
              <a:ext cx="34" cy="0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85" name="Oval 261"/>
            <p:cNvSpPr>
              <a:spLocks noChangeArrowheads="1"/>
            </p:cNvSpPr>
            <p:nvPr/>
          </p:nvSpPr>
          <p:spPr bwMode="auto">
            <a:xfrm>
              <a:off x="1004" y="1583"/>
              <a:ext cx="78" cy="79"/>
            </a:xfrm>
            <a:prstGeom prst="ellipse">
              <a:avLst/>
            </a:prstGeom>
            <a:solidFill>
              <a:srgbClr val="00FF00"/>
            </a:solidFill>
            <a:ln w="9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86" name="Line 262"/>
            <p:cNvSpPr>
              <a:spLocks noChangeShapeType="1"/>
            </p:cNvSpPr>
            <p:nvPr/>
          </p:nvSpPr>
          <p:spPr bwMode="auto">
            <a:xfrm flipV="1">
              <a:off x="1369" y="1662"/>
              <a:ext cx="340" cy="34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87" name="Line 263"/>
            <p:cNvSpPr>
              <a:spLocks noChangeShapeType="1"/>
            </p:cNvSpPr>
            <p:nvPr/>
          </p:nvSpPr>
          <p:spPr bwMode="auto">
            <a:xfrm>
              <a:off x="1369" y="1635"/>
              <a:ext cx="0" cy="114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24" name="Line 264"/>
            <p:cNvSpPr>
              <a:spLocks noChangeShapeType="1"/>
            </p:cNvSpPr>
            <p:nvPr/>
          </p:nvSpPr>
          <p:spPr bwMode="auto">
            <a:xfrm>
              <a:off x="1352" y="1635"/>
              <a:ext cx="35" cy="0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25" name="Line 265"/>
            <p:cNvSpPr>
              <a:spLocks noChangeShapeType="1"/>
            </p:cNvSpPr>
            <p:nvPr/>
          </p:nvSpPr>
          <p:spPr bwMode="auto">
            <a:xfrm>
              <a:off x="1352" y="1749"/>
              <a:ext cx="35" cy="0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28" name="Oval 266"/>
            <p:cNvSpPr>
              <a:spLocks noChangeArrowheads="1"/>
            </p:cNvSpPr>
            <p:nvPr/>
          </p:nvSpPr>
          <p:spPr bwMode="auto">
            <a:xfrm>
              <a:off x="1335" y="1662"/>
              <a:ext cx="78" cy="78"/>
            </a:xfrm>
            <a:prstGeom prst="ellipse">
              <a:avLst/>
            </a:prstGeom>
            <a:solidFill>
              <a:srgbClr val="00FF00"/>
            </a:solidFill>
            <a:ln w="9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29" name="Line 267"/>
            <p:cNvSpPr>
              <a:spLocks noChangeShapeType="1"/>
            </p:cNvSpPr>
            <p:nvPr/>
          </p:nvSpPr>
          <p:spPr bwMode="auto">
            <a:xfrm>
              <a:off x="1709" y="1662"/>
              <a:ext cx="330" cy="0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0" name="Line 268"/>
            <p:cNvSpPr>
              <a:spLocks noChangeShapeType="1"/>
            </p:cNvSpPr>
            <p:nvPr/>
          </p:nvSpPr>
          <p:spPr bwMode="auto">
            <a:xfrm>
              <a:off x="1709" y="1609"/>
              <a:ext cx="0" cy="105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1" name="Line 269"/>
            <p:cNvSpPr>
              <a:spLocks noChangeShapeType="1"/>
            </p:cNvSpPr>
            <p:nvPr/>
          </p:nvSpPr>
          <p:spPr bwMode="auto">
            <a:xfrm>
              <a:off x="1691" y="1609"/>
              <a:ext cx="35" cy="0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2" name="Line 270"/>
            <p:cNvSpPr>
              <a:spLocks noChangeShapeType="1"/>
            </p:cNvSpPr>
            <p:nvPr/>
          </p:nvSpPr>
          <p:spPr bwMode="auto">
            <a:xfrm>
              <a:off x="1691" y="1714"/>
              <a:ext cx="35" cy="0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3" name="Oval 271"/>
            <p:cNvSpPr>
              <a:spLocks noChangeArrowheads="1"/>
            </p:cNvSpPr>
            <p:nvPr/>
          </p:nvSpPr>
          <p:spPr bwMode="auto">
            <a:xfrm>
              <a:off x="1674" y="1627"/>
              <a:ext cx="78" cy="78"/>
            </a:xfrm>
            <a:prstGeom prst="ellipse">
              <a:avLst/>
            </a:prstGeom>
            <a:solidFill>
              <a:srgbClr val="00FF00"/>
            </a:solidFill>
            <a:ln w="9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4" name="Line 272"/>
            <p:cNvSpPr>
              <a:spLocks noChangeShapeType="1"/>
            </p:cNvSpPr>
            <p:nvPr/>
          </p:nvSpPr>
          <p:spPr bwMode="auto">
            <a:xfrm flipV="1">
              <a:off x="2039" y="1653"/>
              <a:ext cx="331" cy="9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5" name="Line 273"/>
            <p:cNvSpPr>
              <a:spLocks noChangeShapeType="1"/>
            </p:cNvSpPr>
            <p:nvPr/>
          </p:nvSpPr>
          <p:spPr bwMode="auto">
            <a:xfrm>
              <a:off x="2039" y="1609"/>
              <a:ext cx="0" cy="113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6" name="Line 274"/>
            <p:cNvSpPr>
              <a:spLocks noChangeShapeType="1"/>
            </p:cNvSpPr>
            <p:nvPr/>
          </p:nvSpPr>
          <p:spPr bwMode="auto">
            <a:xfrm>
              <a:off x="2022" y="1609"/>
              <a:ext cx="34" cy="0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7" name="Line 275"/>
            <p:cNvSpPr>
              <a:spLocks noChangeShapeType="1"/>
            </p:cNvSpPr>
            <p:nvPr/>
          </p:nvSpPr>
          <p:spPr bwMode="auto">
            <a:xfrm>
              <a:off x="2022" y="1722"/>
              <a:ext cx="34" cy="0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8" name="Oval 276"/>
            <p:cNvSpPr>
              <a:spLocks noChangeArrowheads="1"/>
            </p:cNvSpPr>
            <p:nvPr/>
          </p:nvSpPr>
          <p:spPr bwMode="auto">
            <a:xfrm>
              <a:off x="2004" y="1627"/>
              <a:ext cx="79" cy="78"/>
            </a:xfrm>
            <a:prstGeom prst="ellipse">
              <a:avLst/>
            </a:prstGeom>
            <a:solidFill>
              <a:srgbClr val="00FF00"/>
            </a:solidFill>
            <a:ln w="9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9" name="Line 277"/>
            <p:cNvSpPr>
              <a:spLocks noChangeShapeType="1"/>
            </p:cNvSpPr>
            <p:nvPr/>
          </p:nvSpPr>
          <p:spPr bwMode="auto">
            <a:xfrm>
              <a:off x="2370" y="1653"/>
              <a:ext cx="339" cy="139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0" name="Line 278"/>
            <p:cNvSpPr>
              <a:spLocks noChangeShapeType="1"/>
            </p:cNvSpPr>
            <p:nvPr/>
          </p:nvSpPr>
          <p:spPr bwMode="auto">
            <a:xfrm>
              <a:off x="2370" y="1522"/>
              <a:ext cx="0" cy="261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1" name="Line 279"/>
            <p:cNvSpPr>
              <a:spLocks noChangeShapeType="1"/>
            </p:cNvSpPr>
            <p:nvPr/>
          </p:nvSpPr>
          <p:spPr bwMode="auto">
            <a:xfrm>
              <a:off x="2352" y="1522"/>
              <a:ext cx="35" cy="0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2" name="Line 280"/>
            <p:cNvSpPr>
              <a:spLocks noChangeShapeType="1"/>
            </p:cNvSpPr>
            <p:nvPr/>
          </p:nvSpPr>
          <p:spPr bwMode="auto">
            <a:xfrm>
              <a:off x="2352" y="1783"/>
              <a:ext cx="35" cy="0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3" name="Oval 281"/>
            <p:cNvSpPr>
              <a:spLocks noChangeArrowheads="1"/>
            </p:cNvSpPr>
            <p:nvPr/>
          </p:nvSpPr>
          <p:spPr bwMode="auto">
            <a:xfrm>
              <a:off x="2335" y="1618"/>
              <a:ext cx="78" cy="78"/>
            </a:xfrm>
            <a:prstGeom prst="ellipse">
              <a:avLst/>
            </a:prstGeom>
            <a:solidFill>
              <a:srgbClr val="00FF00"/>
            </a:solidFill>
            <a:ln w="9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4" name="Line 282"/>
            <p:cNvSpPr>
              <a:spLocks noChangeShapeType="1"/>
            </p:cNvSpPr>
            <p:nvPr/>
          </p:nvSpPr>
          <p:spPr bwMode="auto">
            <a:xfrm flipV="1">
              <a:off x="2709" y="1688"/>
              <a:ext cx="330" cy="104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5" name="Line 283"/>
            <p:cNvSpPr>
              <a:spLocks noChangeShapeType="1"/>
            </p:cNvSpPr>
            <p:nvPr/>
          </p:nvSpPr>
          <p:spPr bwMode="auto">
            <a:xfrm>
              <a:off x="2709" y="1670"/>
              <a:ext cx="0" cy="252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6" name="Line 284"/>
            <p:cNvSpPr>
              <a:spLocks noChangeShapeType="1"/>
            </p:cNvSpPr>
            <p:nvPr/>
          </p:nvSpPr>
          <p:spPr bwMode="auto">
            <a:xfrm>
              <a:off x="2691" y="1670"/>
              <a:ext cx="35" cy="0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7" name="Line 285"/>
            <p:cNvSpPr>
              <a:spLocks noChangeShapeType="1"/>
            </p:cNvSpPr>
            <p:nvPr/>
          </p:nvSpPr>
          <p:spPr bwMode="auto">
            <a:xfrm>
              <a:off x="2691" y="1922"/>
              <a:ext cx="35" cy="0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8" name="Oval 286"/>
            <p:cNvSpPr>
              <a:spLocks noChangeArrowheads="1"/>
            </p:cNvSpPr>
            <p:nvPr/>
          </p:nvSpPr>
          <p:spPr bwMode="auto">
            <a:xfrm>
              <a:off x="2674" y="1757"/>
              <a:ext cx="78" cy="79"/>
            </a:xfrm>
            <a:prstGeom prst="ellipse">
              <a:avLst/>
            </a:prstGeom>
            <a:solidFill>
              <a:srgbClr val="00FF00"/>
            </a:solidFill>
            <a:ln w="9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9" name="Line 287"/>
            <p:cNvSpPr>
              <a:spLocks noChangeShapeType="1"/>
            </p:cNvSpPr>
            <p:nvPr/>
          </p:nvSpPr>
          <p:spPr bwMode="auto">
            <a:xfrm>
              <a:off x="3039" y="1688"/>
              <a:ext cx="339" cy="69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0" name="Line 288"/>
            <p:cNvSpPr>
              <a:spLocks noChangeShapeType="1"/>
            </p:cNvSpPr>
            <p:nvPr/>
          </p:nvSpPr>
          <p:spPr bwMode="auto">
            <a:xfrm>
              <a:off x="3039" y="1522"/>
              <a:ext cx="0" cy="322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1" name="Line 289"/>
            <p:cNvSpPr>
              <a:spLocks noChangeShapeType="1"/>
            </p:cNvSpPr>
            <p:nvPr/>
          </p:nvSpPr>
          <p:spPr bwMode="auto">
            <a:xfrm>
              <a:off x="3022" y="1522"/>
              <a:ext cx="35" cy="0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2" name="Line 290"/>
            <p:cNvSpPr>
              <a:spLocks noChangeShapeType="1"/>
            </p:cNvSpPr>
            <p:nvPr/>
          </p:nvSpPr>
          <p:spPr bwMode="auto">
            <a:xfrm>
              <a:off x="3022" y="1844"/>
              <a:ext cx="35" cy="0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3" name="Oval 291"/>
            <p:cNvSpPr>
              <a:spLocks noChangeArrowheads="1"/>
            </p:cNvSpPr>
            <p:nvPr/>
          </p:nvSpPr>
          <p:spPr bwMode="auto">
            <a:xfrm>
              <a:off x="3004" y="1653"/>
              <a:ext cx="79" cy="78"/>
            </a:xfrm>
            <a:prstGeom prst="ellipse">
              <a:avLst/>
            </a:prstGeom>
            <a:solidFill>
              <a:srgbClr val="00FF00"/>
            </a:solidFill>
            <a:ln w="9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4" name="Line 292"/>
            <p:cNvSpPr>
              <a:spLocks noChangeShapeType="1"/>
            </p:cNvSpPr>
            <p:nvPr/>
          </p:nvSpPr>
          <p:spPr bwMode="auto">
            <a:xfrm>
              <a:off x="3378" y="1757"/>
              <a:ext cx="331" cy="122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5" name="Line 293"/>
            <p:cNvSpPr>
              <a:spLocks noChangeShapeType="1"/>
            </p:cNvSpPr>
            <p:nvPr/>
          </p:nvSpPr>
          <p:spPr bwMode="auto">
            <a:xfrm>
              <a:off x="3378" y="1635"/>
              <a:ext cx="0" cy="244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88" name="Line 294"/>
            <p:cNvSpPr>
              <a:spLocks noChangeShapeType="1"/>
            </p:cNvSpPr>
            <p:nvPr/>
          </p:nvSpPr>
          <p:spPr bwMode="auto">
            <a:xfrm>
              <a:off x="3361" y="1635"/>
              <a:ext cx="35" cy="0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89" name="Line 295"/>
            <p:cNvSpPr>
              <a:spLocks noChangeShapeType="1"/>
            </p:cNvSpPr>
            <p:nvPr/>
          </p:nvSpPr>
          <p:spPr bwMode="auto">
            <a:xfrm>
              <a:off x="3361" y="1879"/>
              <a:ext cx="35" cy="0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90" name="Oval 296"/>
            <p:cNvSpPr>
              <a:spLocks noChangeArrowheads="1"/>
            </p:cNvSpPr>
            <p:nvPr/>
          </p:nvSpPr>
          <p:spPr bwMode="auto">
            <a:xfrm>
              <a:off x="3344" y="1722"/>
              <a:ext cx="78" cy="79"/>
            </a:xfrm>
            <a:prstGeom prst="ellipse">
              <a:avLst/>
            </a:prstGeom>
            <a:solidFill>
              <a:srgbClr val="00FF00"/>
            </a:solidFill>
            <a:ln w="9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91" name="Line 297"/>
            <p:cNvSpPr>
              <a:spLocks noChangeShapeType="1"/>
            </p:cNvSpPr>
            <p:nvPr/>
          </p:nvSpPr>
          <p:spPr bwMode="auto">
            <a:xfrm>
              <a:off x="3709" y="1879"/>
              <a:ext cx="330" cy="348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92" name="Line 298"/>
            <p:cNvSpPr>
              <a:spLocks noChangeShapeType="1"/>
            </p:cNvSpPr>
            <p:nvPr/>
          </p:nvSpPr>
          <p:spPr bwMode="auto">
            <a:xfrm>
              <a:off x="3709" y="1662"/>
              <a:ext cx="0" cy="434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93" name="Line 299"/>
            <p:cNvSpPr>
              <a:spLocks noChangeShapeType="1"/>
            </p:cNvSpPr>
            <p:nvPr/>
          </p:nvSpPr>
          <p:spPr bwMode="auto">
            <a:xfrm>
              <a:off x="3691" y="1662"/>
              <a:ext cx="35" cy="0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94" name="Line 300"/>
            <p:cNvSpPr>
              <a:spLocks noChangeShapeType="1"/>
            </p:cNvSpPr>
            <p:nvPr/>
          </p:nvSpPr>
          <p:spPr bwMode="auto">
            <a:xfrm>
              <a:off x="3691" y="2096"/>
              <a:ext cx="35" cy="0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95" name="Oval 301"/>
            <p:cNvSpPr>
              <a:spLocks noChangeArrowheads="1"/>
            </p:cNvSpPr>
            <p:nvPr/>
          </p:nvSpPr>
          <p:spPr bwMode="auto">
            <a:xfrm>
              <a:off x="3674" y="1844"/>
              <a:ext cx="78" cy="78"/>
            </a:xfrm>
            <a:prstGeom prst="ellipse">
              <a:avLst/>
            </a:prstGeom>
            <a:solidFill>
              <a:srgbClr val="00FF00"/>
            </a:solidFill>
            <a:ln w="9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96" name="Line 302"/>
            <p:cNvSpPr>
              <a:spLocks noChangeShapeType="1"/>
            </p:cNvSpPr>
            <p:nvPr/>
          </p:nvSpPr>
          <p:spPr bwMode="auto">
            <a:xfrm flipV="1">
              <a:off x="4039" y="1653"/>
              <a:ext cx="339" cy="574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97" name="Line 303"/>
            <p:cNvSpPr>
              <a:spLocks noChangeShapeType="1"/>
            </p:cNvSpPr>
            <p:nvPr/>
          </p:nvSpPr>
          <p:spPr bwMode="auto">
            <a:xfrm>
              <a:off x="4039" y="1922"/>
              <a:ext cx="0" cy="601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98" name="Line 304"/>
            <p:cNvSpPr>
              <a:spLocks noChangeShapeType="1"/>
            </p:cNvSpPr>
            <p:nvPr/>
          </p:nvSpPr>
          <p:spPr bwMode="auto">
            <a:xfrm>
              <a:off x="4022" y="1922"/>
              <a:ext cx="35" cy="0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99" name="Line 305"/>
            <p:cNvSpPr>
              <a:spLocks noChangeShapeType="1"/>
            </p:cNvSpPr>
            <p:nvPr/>
          </p:nvSpPr>
          <p:spPr bwMode="auto">
            <a:xfrm>
              <a:off x="4022" y="2523"/>
              <a:ext cx="35" cy="0"/>
            </a:xfrm>
            <a:prstGeom prst="line">
              <a:avLst/>
            </a:prstGeom>
            <a:noFill/>
            <a:ln w="9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00" name="Oval 306"/>
            <p:cNvSpPr>
              <a:spLocks noChangeArrowheads="1"/>
            </p:cNvSpPr>
            <p:nvPr/>
          </p:nvSpPr>
          <p:spPr bwMode="auto">
            <a:xfrm>
              <a:off x="4004" y="2192"/>
              <a:ext cx="79" cy="78"/>
            </a:xfrm>
            <a:prstGeom prst="ellipse">
              <a:avLst/>
            </a:prstGeom>
            <a:solidFill>
              <a:srgbClr val="00FF00"/>
            </a:solidFill>
            <a:ln w="9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01" name="Oval 307"/>
            <p:cNvSpPr>
              <a:spLocks noChangeArrowheads="1"/>
            </p:cNvSpPr>
            <p:nvPr/>
          </p:nvSpPr>
          <p:spPr bwMode="auto">
            <a:xfrm>
              <a:off x="4344" y="1618"/>
              <a:ext cx="78" cy="78"/>
            </a:xfrm>
            <a:prstGeom prst="ellipse">
              <a:avLst/>
            </a:prstGeom>
            <a:solidFill>
              <a:srgbClr val="00FF00"/>
            </a:solidFill>
            <a:ln w="9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02" name="Line 308"/>
            <p:cNvSpPr>
              <a:spLocks noChangeShapeType="1"/>
            </p:cNvSpPr>
            <p:nvPr/>
          </p:nvSpPr>
          <p:spPr bwMode="auto">
            <a:xfrm>
              <a:off x="535" y="2679"/>
              <a:ext cx="4678" cy="0"/>
            </a:xfrm>
            <a:prstGeom prst="line">
              <a:avLst/>
            </a:prstGeom>
            <a:noFill/>
            <a:ln w="9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03" name="Line 309"/>
            <p:cNvSpPr>
              <a:spLocks noChangeShapeType="1"/>
            </p:cNvSpPr>
            <p:nvPr/>
          </p:nvSpPr>
          <p:spPr bwMode="auto">
            <a:xfrm flipV="1">
              <a:off x="535" y="1009"/>
              <a:ext cx="0" cy="1670"/>
            </a:xfrm>
            <a:prstGeom prst="line">
              <a:avLst/>
            </a:prstGeom>
            <a:noFill/>
            <a:ln w="9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A41FBA78-EDC4-49DB-A55F-61432D9F88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781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28"/>
    </mc:Choice>
    <mc:Fallback xmlns="">
      <p:transition spd="slow" advTm="65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0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0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0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0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0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Validation of the Result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from Clinical Trials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AGIS and CSI-Miami  -10dB, get to low teens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00400"/>
            <a:ext cx="3657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287" y="1524000"/>
            <a:ext cx="45720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293" y="4013715"/>
            <a:ext cx="3455987" cy="269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FB8D1B3-23B9-438B-8E31-7DD999F87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2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166"/>
    </mc:Choice>
    <mc:Fallback xmlns="">
      <p:transition spd="slow" advTm="129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090" name="Picture 2" descr="Agis IOP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solidFill>
            <a:srgbClr val="3366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3091" name="Text Box 3"/>
          <p:cNvSpPr txBox="1">
            <a:spLocks noChangeArrowheads="1"/>
          </p:cNvSpPr>
          <p:nvPr/>
        </p:nvSpPr>
        <p:spPr bwMode="auto">
          <a:xfrm>
            <a:off x="1727200" y="457200"/>
            <a:ext cx="3048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altLang="en-US" sz="36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73092" name="Text Box 4"/>
          <p:cNvSpPr txBox="1">
            <a:spLocks noChangeArrowheads="1"/>
          </p:cNvSpPr>
          <p:nvPr/>
        </p:nvSpPr>
        <p:spPr bwMode="auto">
          <a:xfrm>
            <a:off x="4964113" y="371475"/>
            <a:ext cx="1635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endParaRPr lang="en-US" altLang="en-US" sz="36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73093" name="Text Box 5"/>
          <p:cNvSpPr txBox="1">
            <a:spLocks noChangeArrowheads="1"/>
          </p:cNvSpPr>
          <p:nvPr/>
        </p:nvSpPr>
        <p:spPr bwMode="auto">
          <a:xfrm>
            <a:off x="5911850" y="-1228725"/>
            <a:ext cx="1651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endParaRPr lang="en-US" altLang="en-US" sz="36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73094" name="Text Box 6"/>
          <p:cNvSpPr txBox="1">
            <a:spLocks noChangeArrowheads="1"/>
          </p:cNvSpPr>
          <p:nvPr/>
        </p:nvSpPr>
        <p:spPr bwMode="auto">
          <a:xfrm>
            <a:off x="1143000" y="133350"/>
            <a:ext cx="7620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Advanced Glaucoma Intervention Study</a:t>
            </a:r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473095" name="Text Box 7"/>
          <p:cNvSpPr txBox="1">
            <a:spLocks noChangeArrowheads="1"/>
          </p:cNvSpPr>
          <p:nvPr/>
        </p:nvSpPr>
        <p:spPr bwMode="auto">
          <a:xfrm>
            <a:off x="3581400" y="1295400"/>
            <a:ext cx="21336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1800" b="1" i="1">
                <a:latin typeface="Times New Roman" pitchFamily="18" charset="0"/>
              </a:rPr>
              <a:t>All &lt; 18 mm Hg</a:t>
            </a:r>
          </a:p>
          <a:p>
            <a:pPr eaLnBrk="0" hangingPunct="0"/>
            <a:r>
              <a:rPr lang="en-US" altLang="en-US" sz="1800" b="1" i="1">
                <a:solidFill>
                  <a:schemeClr val="accent1"/>
                </a:solidFill>
                <a:latin typeface="Times New Roman" pitchFamily="18" charset="0"/>
              </a:rPr>
              <a:t>75%-99% &lt; 18</a:t>
            </a:r>
          </a:p>
          <a:p>
            <a:pPr eaLnBrk="0" hangingPunct="0"/>
            <a:r>
              <a:rPr lang="en-US" altLang="en-US" sz="1800" b="1" i="1">
                <a:solidFill>
                  <a:srgbClr val="CCCC00"/>
                </a:solidFill>
                <a:latin typeface="Times New Roman" pitchFamily="18" charset="0"/>
              </a:rPr>
              <a:t>50%-74% &lt; 18</a:t>
            </a:r>
          </a:p>
          <a:p>
            <a:pPr eaLnBrk="0" hangingPunct="0"/>
            <a:r>
              <a:rPr lang="en-US" altLang="en-US" sz="1800" b="1" i="1">
                <a:solidFill>
                  <a:srgbClr val="CC3300"/>
                </a:solidFill>
                <a:latin typeface="Times New Roman" pitchFamily="18" charset="0"/>
              </a:rPr>
              <a:t>&lt; 50% &lt; 18</a:t>
            </a:r>
          </a:p>
          <a:p>
            <a:pPr eaLnBrk="0" hangingPunct="0"/>
            <a:endParaRPr lang="en-US" altLang="en-US" sz="1800" b="1" i="1">
              <a:solidFill>
                <a:srgbClr val="CC3300"/>
              </a:solidFill>
              <a:latin typeface="Times New Roman" pitchFamily="18" charset="0"/>
            </a:endParaRPr>
          </a:p>
          <a:p>
            <a:pPr eaLnBrk="0" hangingPunct="0"/>
            <a:endParaRPr lang="en-US" altLang="en-US" sz="1800" b="1" i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473096" name="Text Box 8"/>
          <p:cNvSpPr txBox="1">
            <a:spLocks noChangeArrowheads="1"/>
          </p:cNvSpPr>
          <p:nvPr/>
        </p:nvSpPr>
        <p:spPr bwMode="auto">
          <a:xfrm>
            <a:off x="609600" y="6534150"/>
            <a:ext cx="7383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>
                <a:solidFill>
                  <a:srgbClr val="0B0B0B"/>
                </a:solidFill>
                <a:latin typeface="Times New Roman" pitchFamily="18" charset="0"/>
              </a:rPr>
              <a:t>The AGIS Investigators. </a:t>
            </a:r>
            <a:r>
              <a:rPr lang="en-US" altLang="en-US" sz="2000" i="1">
                <a:solidFill>
                  <a:srgbClr val="0B0B0B"/>
                </a:solidFill>
                <a:latin typeface="Times New Roman" pitchFamily="18" charset="0"/>
              </a:rPr>
              <a:t>Am J Ophthalmol. </a:t>
            </a:r>
            <a:r>
              <a:rPr lang="en-US" altLang="en-US" sz="2000">
                <a:solidFill>
                  <a:srgbClr val="0B0B0B"/>
                </a:solidFill>
                <a:latin typeface="Times New Roman" pitchFamily="18" charset="0"/>
              </a:rPr>
              <a:t>2000;130:429-440.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81200" y="779681"/>
            <a:ext cx="409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MD was -10.5 dB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949710A-9342-4515-A93F-4353B136B3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5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35"/>
    </mc:Choice>
    <mc:Fallback xmlns="">
      <p:transition spd="slow" advTm="35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gis I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rgbClr val="FFFF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727200" y="457200"/>
            <a:ext cx="3048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4953000" y="371475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</a:pP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902325" y="-1228725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</a:pP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1447800" y="133350"/>
            <a:ext cx="6629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4000">
                <a:solidFill>
                  <a:srgbClr val="000000"/>
                </a:solidFill>
                <a:latin typeface="Arial" pitchFamily="34" charset="0"/>
              </a:rPr>
              <a:t>Advanced Glaucoma Intervention Study</a:t>
            </a:r>
            <a:r>
              <a:rPr lang="en-US" sz="4000" b="1">
                <a:solidFill>
                  <a:schemeClr val="tx1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3581400" y="1295400"/>
            <a:ext cx="21336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800" b="1" i="1" dirty="0">
                <a:solidFill>
                  <a:srgbClr val="0000CC"/>
                </a:solidFill>
              </a:rPr>
              <a:t>100%&lt;18</a:t>
            </a:r>
          </a:p>
          <a:p>
            <a:pPr>
              <a:spcBef>
                <a:spcPct val="0"/>
              </a:spcBef>
            </a:pPr>
            <a:r>
              <a:rPr lang="en-US" sz="1800" b="1" i="1" dirty="0">
                <a:solidFill>
                  <a:srgbClr val="92D050"/>
                </a:solidFill>
              </a:rPr>
              <a:t>75%-99% &lt; 18</a:t>
            </a:r>
          </a:p>
          <a:p>
            <a:pPr>
              <a:spcBef>
                <a:spcPct val="0"/>
              </a:spcBef>
            </a:pPr>
            <a:r>
              <a:rPr lang="en-US" sz="1800" b="1" i="1" dirty="0">
                <a:solidFill>
                  <a:srgbClr val="CCCC00"/>
                </a:solidFill>
              </a:rPr>
              <a:t>50%-74% &lt; 18</a:t>
            </a:r>
          </a:p>
          <a:p>
            <a:pPr>
              <a:spcBef>
                <a:spcPct val="0"/>
              </a:spcBef>
            </a:pPr>
            <a:r>
              <a:rPr lang="en-US" sz="1800" b="1" i="1" dirty="0">
                <a:solidFill>
                  <a:srgbClr val="CC3300"/>
                </a:solidFill>
              </a:rPr>
              <a:t>&lt; 50% &lt; 18</a:t>
            </a:r>
          </a:p>
          <a:p>
            <a:pPr>
              <a:spcBef>
                <a:spcPct val="0"/>
              </a:spcBef>
            </a:pPr>
            <a:endParaRPr lang="en-US" sz="1800" b="1" i="1" dirty="0">
              <a:solidFill>
                <a:srgbClr val="CC3300"/>
              </a:solidFill>
            </a:endParaRPr>
          </a:p>
          <a:p>
            <a:pPr>
              <a:spcBef>
                <a:spcPct val="0"/>
              </a:spcBef>
            </a:pPr>
            <a:endParaRPr lang="en-US" sz="1800" b="1" i="1" dirty="0">
              <a:solidFill>
                <a:srgbClr val="FF3300"/>
              </a:solidFill>
            </a:endParaRP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533400" y="6553200"/>
            <a:ext cx="73834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B0B0B"/>
                </a:solidFill>
              </a:rPr>
              <a:t>The AGIS Investigators. </a:t>
            </a:r>
            <a:r>
              <a:rPr lang="en-US" sz="1600" i="1">
                <a:solidFill>
                  <a:srgbClr val="0B0B0B"/>
                </a:solidFill>
              </a:rPr>
              <a:t>Am J Ophthalmol. </a:t>
            </a:r>
            <a:r>
              <a:rPr lang="en-US" sz="1600">
                <a:solidFill>
                  <a:srgbClr val="0B0B0B"/>
                </a:solidFill>
              </a:rPr>
              <a:t>2000;130:429-440. 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6553200" y="304800"/>
            <a:ext cx="1752600" cy="698500"/>
          </a:xfrm>
          <a:prstGeom prst="rect">
            <a:avLst/>
          </a:prstGeom>
          <a:solidFill>
            <a:srgbClr val="000099"/>
          </a:solidFill>
          <a:ln w="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62" tIns="45231" rIns="90462" bIns="45231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solidFill>
                  <a:srgbClr val="FF3300"/>
                </a:solidFill>
                <a:latin typeface="Arial" pitchFamily="34" charset="0"/>
              </a:rPr>
              <a:t>70%?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6934200" y="4724400"/>
            <a:ext cx="1447800" cy="638175"/>
          </a:xfrm>
          <a:prstGeom prst="rect">
            <a:avLst/>
          </a:prstGeom>
          <a:solidFill>
            <a:srgbClr val="000066"/>
          </a:solidFill>
          <a:ln w="0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62" tIns="45231" rIns="90462" bIns="45231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>
                <a:solidFill>
                  <a:srgbClr val="FF3300"/>
                </a:solidFill>
                <a:latin typeface="Arial" pitchFamily="34" charset="0"/>
              </a:rPr>
              <a:t>13%</a:t>
            </a: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1066800" y="2438400"/>
            <a:ext cx="2743200" cy="1612900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62" tIns="45231" rIns="90462" bIns="45231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FF3300"/>
                </a:solidFill>
                <a:latin typeface="Arial" pitchFamily="34" charset="0"/>
              </a:rPr>
              <a:t>Not everyone with advanced damage needs an IOP &lt; 15 mm Hg, but one’s odds improve!</a:t>
            </a: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3048000" y="4953000"/>
            <a:ext cx="3581400" cy="399122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62" tIns="45231" rIns="90462" bIns="45231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</a:rPr>
              <a:t>Risk of 5 dB progression/8yrs</a:t>
            </a: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6934200" y="2819400"/>
            <a:ext cx="1447800" cy="698500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62" tIns="45231" rIns="90462" bIns="45231">
            <a:spAutoFit/>
          </a:bodyPr>
          <a:lstStyle>
            <a:lvl1pPr>
              <a:defRPr sz="2400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</a:rPr>
              <a:t>30%?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9D32AB1-7249-4103-91F6-35D7E2718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46006"/>
      </p:ext>
    </p:extLst>
  </p:cSld>
  <p:clrMapOvr>
    <a:masterClrMapping/>
  </p:clrMapOvr>
  <p:transition spd="med" advTm="4761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EMGT </a:t>
            </a:r>
            <a:r>
              <a:rPr lang="en-US" dirty="0" err="1">
                <a:solidFill>
                  <a:srgbClr val="FFFF00"/>
                </a:solidFill>
              </a:rPr>
              <a:t>vs</a:t>
            </a:r>
            <a:r>
              <a:rPr lang="en-US" dirty="0">
                <a:solidFill>
                  <a:srgbClr val="FFFF00"/>
                </a:solidFill>
              </a:rPr>
              <a:t> CIGTS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sz="2700" dirty="0">
                <a:solidFill>
                  <a:srgbClr val="FFFF00"/>
                </a:solidFill>
              </a:rPr>
              <a:t>Newly Diagnosed, -5dB MD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237136" cy="3177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625" y="2590800"/>
            <a:ext cx="3846097" cy="2873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4566" y="1585834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        No Target Pressure in EMGT:              Aggressive Target Pressure in CIGTS</a:t>
            </a:r>
          </a:p>
          <a:p>
            <a:r>
              <a:rPr lang="en-US" sz="2000" dirty="0">
                <a:solidFill>
                  <a:srgbClr val="FFFF00"/>
                </a:solidFill>
              </a:rPr>
              <a:t>        </a:t>
            </a:r>
            <a:r>
              <a:rPr lang="en-US" sz="2000" dirty="0">
                <a:solidFill>
                  <a:srgbClr val="FFC000"/>
                </a:solidFill>
              </a:rPr>
              <a:t>Disappointing treatment effect         No net progression with 30%+ lower IOP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0200" y="3276600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 net progression!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5562600"/>
            <a:ext cx="79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How</a:t>
            </a:r>
            <a:r>
              <a:rPr lang="en-US" sz="2800" dirty="0">
                <a:solidFill>
                  <a:schemeClr val="accent6"/>
                </a:solidFill>
              </a:rPr>
              <a:t> </a:t>
            </a:r>
            <a:r>
              <a:rPr lang="en-US" sz="2800" dirty="0">
                <a:solidFill>
                  <a:srgbClr val="FFFF00"/>
                </a:solidFill>
              </a:rPr>
              <a:t>could there be subjects getting worse in CIGTS </a:t>
            </a:r>
            <a:r>
              <a:rPr lang="en-US" sz="2800" dirty="0">
                <a:solidFill>
                  <a:schemeClr val="accent6"/>
                </a:solidFill>
              </a:rPr>
              <a:t>without the mean changing</a:t>
            </a: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8B2B7D-5BE8-4923-A85C-8B5C07EC8DEF}"/>
              </a:ext>
            </a:extLst>
          </p:cNvPr>
          <p:cNvSpPr/>
          <p:nvPr/>
        </p:nvSpPr>
        <p:spPr>
          <a:xfrm>
            <a:off x="762000" y="1524000"/>
            <a:ext cx="3505200" cy="838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DCF96-098B-4AB7-9705-9A36AD95AB69}"/>
              </a:ext>
            </a:extLst>
          </p:cNvPr>
          <p:cNvSpPr/>
          <p:nvPr/>
        </p:nvSpPr>
        <p:spPr>
          <a:xfrm>
            <a:off x="4572000" y="1524000"/>
            <a:ext cx="4343400" cy="838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84CC81C-0F73-4877-954E-4888A2D7D993}"/>
              </a:ext>
            </a:extLst>
          </p:cNvPr>
          <p:cNvCxnSpPr/>
          <p:nvPr/>
        </p:nvCxnSpPr>
        <p:spPr>
          <a:xfrm>
            <a:off x="5334000" y="4343400"/>
            <a:ext cx="304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13F1D0F-4B1C-4A75-848D-3A45A8D79107}"/>
              </a:ext>
            </a:extLst>
          </p:cNvPr>
          <p:cNvSpPr txBox="1"/>
          <p:nvPr/>
        </p:nvSpPr>
        <p:spPr>
          <a:xfrm>
            <a:off x="7315200" y="39624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20%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F21BA34-9C2A-4681-A05A-03346C145F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841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123"/>
    </mc:Choice>
    <mc:Fallback xmlns="">
      <p:transition spd="slow" advTm="153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206C8-B4A2-4995-9BF0-EBF109AB9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2133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Disclosure: I met Dr. Norton in 1948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Edward Norton and Karl Palmberg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 US Naval Hospital, San Diego, 1948</a:t>
            </a:r>
            <a:r>
              <a:rPr lang="en-US" dirty="0"/>
              <a:t> in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DFB87E-8260-4D91-84AF-69A3783324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8600" y="2895600"/>
            <a:ext cx="4419600" cy="3432345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2B5810B-9DA4-433B-9346-3C0D27D4A7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 r="8480" b="6666"/>
          <a:stretch/>
        </p:blipFill>
        <p:spPr>
          <a:xfrm>
            <a:off x="4876800" y="2895600"/>
            <a:ext cx="3920786" cy="34290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180C71E-0758-41E5-9A7C-0FA4CF291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8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59"/>
    </mc:Choice>
    <mc:Fallback xmlns="">
      <p:transition spd="slow" advTm="33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407400" cy="630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C08579-21D8-4B88-AD90-374251AA7E7E}"/>
              </a:ext>
            </a:extLst>
          </p:cNvPr>
          <p:cNvSpPr/>
          <p:nvPr/>
        </p:nvSpPr>
        <p:spPr>
          <a:xfrm>
            <a:off x="2590800" y="609600"/>
            <a:ext cx="41910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86CCE6B-C244-45EC-B596-326883AD2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84"/>
    </mc:Choice>
    <mc:Fallback xmlns="">
      <p:transition spd="slow" advTm="12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95E87BB-7D4E-45DA-954B-343D8C2D93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8"/>
    </mc:Choice>
    <mc:Fallback xmlns="">
      <p:transition spd="slow" advTm="7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458200" cy="11890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4328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33DE872-2C78-45F0-B997-B10BC2619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5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32"/>
    </mc:Choice>
    <mc:Fallback xmlns="">
      <p:transition spd="slow" advTm="34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7223"/>
            <a:ext cx="89408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4235B9-2059-4682-AA65-2B2A92EDF1AB}"/>
              </a:ext>
            </a:extLst>
          </p:cNvPr>
          <p:cNvSpPr txBox="1"/>
          <p:nvPr/>
        </p:nvSpPr>
        <p:spPr>
          <a:xfrm>
            <a:off x="1371600" y="15240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 the first 5 years there were 10 visits to compare to 2 baseline HVFs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121FFF-A78D-4547-A23D-BB3196D144E0}"/>
              </a:ext>
            </a:extLst>
          </p:cNvPr>
          <p:cNvSpPr txBox="1"/>
          <p:nvPr/>
        </p:nvSpPr>
        <p:spPr>
          <a:xfrm>
            <a:off x="1143000" y="579120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Is there a way to estimate how much of this is signal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      and how much is “noise” (random variation)?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6972617-4516-41F7-A48F-D8D7A5234C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90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64"/>
    </mc:Choice>
    <mc:Fallback xmlns="">
      <p:transition spd="slow" advTm="34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2" y="-34130"/>
            <a:ext cx="9113308" cy="6892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03426" y="6111668"/>
            <a:ext cx="7149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Musch</a:t>
            </a:r>
            <a:r>
              <a:rPr lang="en-US" dirty="0">
                <a:solidFill>
                  <a:srgbClr val="FFFF00"/>
                </a:solidFill>
              </a:rPr>
              <a:t>, Gillespie, Palmberg, </a:t>
            </a:r>
            <a:r>
              <a:rPr lang="en-US" dirty="0" err="1">
                <a:solidFill>
                  <a:srgbClr val="FFFF00"/>
                </a:solidFill>
              </a:rPr>
              <a:t>Spaeth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Niziol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Lichter</a:t>
            </a:r>
            <a:r>
              <a:rPr lang="en-US" dirty="0">
                <a:solidFill>
                  <a:srgbClr val="FFFF00"/>
                </a:solidFill>
              </a:rPr>
              <a:t>, AJO, 2014;158:96-104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00" y="3733800"/>
            <a:ext cx="13716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     12.4</a:t>
            </a:r>
            <a:r>
              <a:rPr lang="en-US" sz="2000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8339" y="5599817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</a:t>
            </a:r>
            <a:r>
              <a:rPr lang="en-US" sz="1600" dirty="0">
                <a:solidFill>
                  <a:schemeClr val="bg1"/>
                </a:solidFill>
              </a:rPr>
              <a:t>n=222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65CB78-6749-4DF3-9D3B-71F4D23B56B1}"/>
              </a:ext>
            </a:extLst>
          </p:cNvPr>
          <p:cNvSpPr txBox="1"/>
          <p:nvPr/>
        </p:nvSpPr>
        <p:spPr>
          <a:xfrm>
            <a:off x="1905000" y="1676400"/>
            <a:ext cx="51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The difference, better – worse, should be real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15B2668-F5B4-4390-9A10-598C621773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1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16"/>
    </mc:Choice>
    <mc:Fallback xmlns="">
      <p:transition spd="slow" advTm="94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Interpretation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dirty="0">
                <a:solidFill>
                  <a:srgbClr val="FFFF00"/>
                </a:solidFill>
              </a:rPr>
              <a:t>What does this new analysis mean regarding how much of apparent change is real?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dirty="0">
                <a:solidFill>
                  <a:srgbClr val="FFFF00"/>
                </a:solidFill>
              </a:rPr>
              <a:t>IF you were in the peak </a:t>
            </a:r>
            <a:r>
              <a:rPr lang="en-US" u="sng" dirty="0">
                <a:solidFill>
                  <a:srgbClr val="FFFF00"/>
                </a:solidFill>
              </a:rPr>
              <a:t>&lt; </a:t>
            </a:r>
            <a:r>
              <a:rPr lang="en-US" dirty="0">
                <a:solidFill>
                  <a:srgbClr val="FFFF00"/>
                </a:solidFill>
              </a:rPr>
              <a:t>13 mm Hg group, the </a:t>
            </a:r>
            <a:r>
              <a:rPr lang="en-US" dirty="0">
                <a:solidFill>
                  <a:srgbClr val="92D050"/>
                </a:solidFill>
              </a:rPr>
              <a:t>“improvement” was real </a:t>
            </a:r>
            <a:r>
              <a:rPr lang="en-US" b="1" i="1" dirty="0">
                <a:solidFill>
                  <a:srgbClr val="92D050"/>
                </a:solidFill>
              </a:rPr>
              <a:t>at least (18.7-6.3)</a:t>
            </a:r>
            <a:r>
              <a:rPr lang="en-US" dirty="0">
                <a:solidFill>
                  <a:srgbClr val="92D050"/>
                </a:solidFill>
              </a:rPr>
              <a:t>/18.7 = 66% of the time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dirty="0">
                <a:solidFill>
                  <a:srgbClr val="FFFF00"/>
                </a:solidFill>
              </a:rPr>
              <a:t>But </a:t>
            </a:r>
            <a:r>
              <a:rPr lang="en-US" dirty="0">
                <a:solidFill>
                  <a:srgbClr val="92D050"/>
                </a:solidFill>
              </a:rPr>
              <a:t>overall </a:t>
            </a:r>
            <a:r>
              <a:rPr lang="en-US" dirty="0">
                <a:solidFill>
                  <a:srgbClr val="FFFF00"/>
                </a:solidFill>
              </a:rPr>
              <a:t>only a 20% of apparent improvement cases were “necessarily” real and </a:t>
            </a:r>
            <a:r>
              <a:rPr lang="en-US" dirty="0">
                <a:solidFill>
                  <a:srgbClr val="92D050"/>
                </a:solidFill>
              </a:rPr>
              <a:t>up to 80% </a:t>
            </a:r>
            <a:r>
              <a:rPr lang="en-US" dirty="0">
                <a:solidFill>
                  <a:schemeClr val="accent2"/>
                </a:solidFill>
              </a:rPr>
              <a:t>MAY</a:t>
            </a:r>
            <a:r>
              <a:rPr lang="en-US" dirty="0">
                <a:solidFill>
                  <a:srgbClr val="92D050"/>
                </a:solidFill>
              </a:rPr>
              <a:t> have been due to noise </a:t>
            </a:r>
            <a:r>
              <a:rPr lang="en-US" dirty="0">
                <a:solidFill>
                  <a:srgbClr val="FFFF00"/>
                </a:solidFill>
              </a:rPr>
              <a:t>(variability and repeated testing)!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dirty="0">
                <a:solidFill>
                  <a:srgbClr val="92D050"/>
                </a:solidFill>
              </a:rPr>
              <a:t>That implies also that the majority of cases of apparent worsening may also have been due to noise!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dirty="0">
                <a:solidFill>
                  <a:srgbClr val="FFFF00"/>
                </a:solidFill>
              </a:rPr>
              <a:t>A lesson from this may be that seeing one field that is worse by only 3dB MD will often overcall deterioration—you would like to have </a:t>
            </a:r>
            <a:r>
              <a:rPr lang="en-US" dirty="0">
                <a:solidFill>
                  <a:srgbClr val="92D050"/>
                </a:solidFill>
              </a:rPr>
              <a:t>some other confirmation </a:t>
            </a:r>
            <a:r>
              <a:rPr lang="en-US" dirty="0">
                <a:solidFill>
                  <a:srgbClr val="FFFF00"/>
                </a:solidFill>
              </a:rPr>
              <a:t>(focal loss, structural change </a:t>
            </a:r>
            <a:r>
              <a:rPr lang="en-US" dirty="0">
                <a:solidFill>
                  <a:schemeClr val="accent6"/>
                </a:solidFill>
              </a:rPr>
              <a:t>or SOME WAY TO MEASURE THE PRESENCE OF DYING AND STRESSED CELLS…). </a:t>
            </a:r>
          </a:p>
          <a:p>
            <a:endParaRPr lang="en-US" sz="2800" u="sng" dirty="0">
              <a:solidFill>
                <a:srgbClr val="FFFF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AA8D078-8C9E-4003-8011-523E615512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99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16"/>
    </mc:Choice>
    <mc:Fallback xmlns="">
      <p:transition spd="slow" advTm="73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How I Would Like to See Target Pressure Concept Applied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8401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</a:rPr>
              <a:t>Use the Data from Clinical Trials to inform goal/choices</a:t>
            </a:r>
          </a:p>
          <a:p>
            <a:pPr marL="0" indent="0">
              <a:buNone/>
            </a:pPr>
            <a:endParaRPr lang="en-US" sz="28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</a:rPr>
              <a:t>Modify by actual experience with the patient</a:t>
            </a:r>
          </a:p>
          <a:p>
            <a:pPr marL="0" indent="0">
              <a:buNone/>
            </a:pPr>
            <a:endParaRPr lang="en-US" sz="28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</a:rPr>
              <a:t>Weigh the risk/benefit of current IOP vs intervention, and the risk of progression vs various IOPs </a:t>
            </a:r>
          </a:p>
          <a:p>
            <a:pPr marL="0" indent="0">
              <a:buNone/>
            </a:pPr>
            <a:endParaRPr lang="en-US" sz="28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</a:rPr>
              <a:t>Consider life expectancy, visual needs, preferences.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9DC722F-1001-44EF-86BF-D7EE212CD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90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40"/>
    </mc:Choice>
    <mc:Fallback xmlns="">
      <p:transition spd="slow" advTm="40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228600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Target Pressure Goes Quantitative!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Now it is Risk/Benefit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10A023-EA1F-4B5A-9069-89E52E56D81D}"/>
              </a:ext>
            </a:extLst>
          </p:cNvPr>
          <p:cNvSpPr txBox="1"/>
          <p:nvPr/>
        </p:nvSpPr>
        <p:spPr>
          <a:xfrm>
            <a:off x="914400" y="1676400"/>
            <a:ext cx="655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If we consider a large group of patients at diagnosis with POAG and </a:t>
            </a:r>
            <a:r>
              <a:rPr lang="en-US" dirty="0">
                <a:solidFill>
                  <a:srgbClr val="92D050"/>
                </a:solidFill>
              </a:rPr>
              <a:t>early Visual Field Loss (as in CIGTS</a:t>
            </a:r>
            <a:r>
              <a:rPr lang="en-US" dirty="0">
                <a:solidFill>
                  <a:srgbClr val="FFFF00"/>
                </a:solidFill>
              </a:rPr>
              <a:t>, average -5 dB MD), a peak IOP of </a:t>
            </a:r>
            <a:r>
              <a:rPr lang="en-US" u="sng" dirty="0">
                <a:solidFill>
                  <a:srgbClr val="FFFF00"/>
                </a:solidFill>
              </a:rPr>
              <a:t>&lt;</a:t>
            </a:r>
            <a:r>
              <a:rPr lang="en-US" dirty="0">
                <a:solidFill>
                  <a:srgbClr val="FFFF00"/>
                </a:solidFill>
              </a:rPr>
              <a:t> 13 mm Hg results in </a:t>
            </a:r>
            <a:r>
              <a:rPr lang="en-US" b="1" dirty="0">
                <a:solidFill>
                  <a:srgbClr val="FFFF00"/>
                </a:solidFill>
              </a:rPr>
              <a:t>stable fields for 7 years</a:t>
            </a:r>
            <a:r>
              <a:rPr lang="en-US" dirty="0">
                <a:solidFill>
                  <a:srgbClr val="FFFF00"/>
                </a:solidFill>
              </a:rPr>
              <a:t>, and even a 10% VF recovery.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ACEFC9C-89AE-4CB9-8625-771AB3CD20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50007"/>
      </p:ext>
    </p:extLst>
  </p:cSld>
  <p:clrMapOvr>
    <a:masterClrMapping/>
  </p:clrMapOvr>
  <p:transition spd="med" advTm="1183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228600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Target Pressure Goes Quantitative!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Now it is Risk/Benefit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10A023-EA1F-4B5A-9069-89E52E56D81D}"/>
              </a:ext>
            </a:extLst>
          </p:cNvPr>
          <p:cNvSpPr txBox="1"/>
          <p:nvPr/>
        </p:nvSpPr>
        <p:spPr>
          <a:xfrm>
            <a:off x="914400" y="1676400"/>
            <a:ext cx="6553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If we consider a large group of patients at diagnosis with POAG and </a:t>
            </a:r>
            <a:r>
              <a:rPr lang="en-US" dirty="0">
                <a:solidFill>
                  <a:srgbClr val="92D050"/>
                </a:solidFill>
              </a:rPr>
              <a:t>early Visual Field Loss (as in CIGTS</a:t>
            </a:r>
            <a:r>
              <a:rPr lang="en-US" dirty="0">
                <a:solidFill>
                  <a:srgbClr val="FFFF00"/>
                </a:solidFill>
              </a:rPr>
              <a:t>, average -5 dB MD), a peak IOP of </a:t>
            </a:r>
            <a:r>
              <a:rPr lang="en-US" u="sng" dirty="0">
                <a:solidFill>
                  <a:srgbClr val="FFFF00"/>
                </a:solidFill>
              </a:rPr>
              <a:t>&lt;</a:t>
            </a:r>
            <a:r>
              <a:rPr lang="en-US" dirty="0">
                <a:solidFill>
                  <a:srgbClr val="FFFF00"/>
                </a:solidFill>
              </a:rPr>
              <a:t> 13 mm Hg results in </a:t>
            </a:r>
            <a:r>
              <a:rPr lang="en-US" b="1" dirty="0">
                <a:solidFill>
                  <a:srgbClr val="FFFF00"/>
                </a:solidFill>
              </a:rPr>
              <a:t>stable fields for 7 years</a:t>
            </a:r>
            <a:r>
              <a:rPr lang="en-US" dirty="0">
                <a:solidFill>
                  <a:srgbClr val="FFFF00"/>
                </a:solidFill>
              </a:rPr>
              <a:t>, and even a 10% VF recovery.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In patients with </a:t>
            </a:r>
            <a:r>
              <a:rPr lang="en-US" dirty="0">
                <a:solidFill>
                  <a:srgbClr val="92D050"/>
                </a:solidFill>
              </a:rPr>
              <a:t>advanced VF loss (as in CSI-Miami) </a:t>
            </a:r>
            <a:r>
              <a:rPr lang="en-US" dirty="0">
                <a:solidFill>
                  <a:srgbClr val="FFFF00"/>
                </a:solidFill>
              </a:rPr>
              <a:t>coming to surgery, a peak IOP of </a:t>
            </a:r>
            <a:r>
              <a:rPr lang="en-US" u="sng" dirty="0">
                <a:solidFill>
                  <a:srgbClr val="FFFF00"/>
                </a:solidFill>
              </a:rPr>
              <a:t>&lt;</a:t>
            </a:r>
            <a:r>
              <a:rPr lang="en-US" dirty="0">
                <a:solidFill>
                  <a:srgbClr val="FFFF00"/>
                </a:solidFill>
              </a:rPr>
              <a:t> 13 mm Hg resulted in </a:t>
            </a:r>
            <a:r>
              <a:rPr lang="en-US" b="1" dirty="0">
                <a:solidFill>
                  <a:srgbClr val="FFFF00"/>
                </a:solidFill>
              </a:rPr>
              <a:t>stable fields for 8+ </a:t>
            </a:r>
            <a:r>
              <a:rPr lang="en-US" dirty="0">
                <a:solidFill>
                  <a:srgbClr val="FFFF00"/>
                </a:solidFill>
              </a:rPr>
              <a:t>years, and even a recovery of 14% (2dB)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DEBFB90-B9FF-437F-88FA-D01FC0746F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2067148"/>
      </p:ext>
    </p:extLst>
  </p:cSld>
  <p:clrMapOvr>
    <a:masterClrMapping/>
  </p:clrMapOvr>
  <p:transition spd="med" advTm="1103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228600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Target Pressure Goes Quantitative!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Now it is Risk/Benefit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10A023-EA1F-4B5A-9069-89E52E56D81D}"/>
              </a:ext>
            </a:extLst>
          </p:cNvPr>
          <p:cNvSpPr txBox="1"/>
          <p:nvPr/>
        </p:nvSpPr>
        <p:spPr>
          <a:xfrm>
            <a:off x="914400" y="1676400"/>
            <a:ext cx="70866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If we consider a large group of patients at diagnosis with POAG and early Visual Field Loss (as in CIGTS, average -5 dB MD), a peak IOP of </a:t>
            </a:r>
            <a:r>
              <a:rPr lang="en-US" u="sng" dirty="0">
                <a:solidFill>
                  <a:srgbClr val="FFFF00"/>
                </a:solidFill>
              </a:rPr>
              <a:t>&lt;</a:t>
            </a:r>
            <a:r>
              <a:rPr lang="en-US" dirty="0">
                <a:solidFill>
                  <a:srgbClr val="FFFF00"/>
                </a:solidFill>
              </a:rPr>
              <a:t> 13 mm Hg results in stable fields for 7 years, and even a 10% VF recovery.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In patients with advanced VF loss (as in CSI-Miami) coming to surgery, a peak IOP of </a:t>
            </a:r>
            <a:r>
              <a:rPr lang="en-US" u="sng" dirty="0">
                <a:solidFill>
                  <a:srgbClr val="FFFF00"/>
                </a:solidFill>
              </a:rPr>
              <a:t>&lt;</a:t>
            </a:r>
            <a:r>
              <a:rPr lang="en-US" dirty="0">
                <a:solidFill>
                  <a:srgbClr val="FFFF00"/>
                </a:solidFill>
              </a:rPr>
              <a:t> 13 mm Hg resulted in stable fields for 8+ years, and even a recovery of 14% (2dB)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However, one likely would be treating everyone aggressively to benefit a minority, with offsetting risks from surgery for 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This might be more acceptable </a:t>
            </a:r>
            <a:r>
              <a:rPr lang="en-US" b="1" i="1" dirty="0">
                <a:solidFill>
                  <a:srgbClr val="FFFF00"/>
                </a:solidFill>
              </a:rPr>
              <a:t>if the treatment were very safe </a:t>
            </a:r>
            <a:r>
              <a:rPr lang="en-US" dirty="0">
                <a:solidFill>
                  <a:srgbClr val="FFFF00"/>
                </a:solidFill>
              </a:rPr>
              <a:t>and long-lasting, and not too expensive.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I will be discussing the XEN and MicroShunt substitutes for trabeculectomy later today and </a:t>
            </a:r>
            <a:r>
              <a:rPr lang="en-US" b="1" i="1" dirty="0">
                <a:solidFill>
                  <a:srgbClr val="FFFF00"/>
                </a:solidFill>
              </a:rPr>
              <a:t>key observations from the clinical trials in which I was involved that guide HOW to do them</a:t>
            </a:r>
            <a:r>
              <a:rPr lang="en-US" dirty="0">
                <a:solidFill>
                  <a:srgbClr val="FFFF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404470-659B-4D53-AD99-57A542CE21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088473"/>
      </p:ext>
    </p:extLst>
  </p:cSld>
  <p:clrMapOvr>
    <a:masterClrMapping/>
  </p:clrMapOvr>
  <p:transition spd="med" advTm="10617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71344-07AC-4EEB-963B-A15B6CC88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My Contract from Dr. Norton in 1980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9F830-C2AC-497B-8860-7C4859200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1. The patient comes first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2. Empower the doctors in the community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3. I’m hiring you in glaucoma, but if you later wish to do something else, follow your dreams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C00B62C-81A3-4543-ABA5-7ACB9765F5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31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20"/>
    </mc:Choice>
    <mc:Fallback xmlns="">
      <p:transition spd="slow" advTm="22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228600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Target Pressure Goes Quantitative!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Now it is Risk/Benefit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10A023-EA1F-4B5A-9069-89E52E56D81D}"/>
              </a:ext>
            </a:extLst>
          </p:cNvPr>
          <p:cNvSpPr txBox="1"/>
          <p:nvPr/>
        </p:nvSpPr>
        <p:spPr>
          <a:xfrm>
            <a:off x="914400" y="1676400"/>
            <a:ext cx="655320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If we consider a large group of patients at diagnosis with POAG and early Visual Field Loss (as in CIGTS, average -5 dB MD), a peak IOP of </a:t>
            </a:r>
            <a:r>
              <a:rPr lang="en-US" u="sng" dirty="0">
                <a:solidFill>
                  <a:srgbClr val="FFFF00"/>
                </a:solidFill>
              </a:rPr>
              <a:t>&lt;</a:t>
            </a:r>
            <a:r>
              <a:rPr lang="en-US" dirty="0">
                <a:solidFill>
                  <a:srgbClr val="FFFF00"/>
                </a:solidFill>
              </a:rPr>
              <a:t> 13 mm Hg results in stable fields for 7 years, and even a 10% VF recovery.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In patients with advanced VF loss (as in CSI-Miami) coming to surgery, a peak IOP of </a:t>
            </a:r>
            <a:r>
              <a:rPr lang="en-US" u="sng" dirty="0">
                <a:solidFill>
                  <a:srgbClr val="FFFF00"/>
                </a:solidFill>
              </a:rPr>
              <a:t>&lt;</a:t>
            </a:r>
            <a:r>
              <a:rPr lang="en-US" dirty="0">
                <a:solidFill>
                  <a:srgbClr val="FFFF00"/>
                </a:solidFill>
              </a:rPr>
              <a:t> 13 mm Hg resulted in stable fields for 8+ years, and even a recovery of 14% (2dB)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However, one likely would be treating everyone aggressively to benefit a minority, with offsetting risks from surgery for 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This might be more acceptable if the treatment were very safe and long-lasting, and not too expensive.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</a:rPr>
              <a:t>BUT IT WOULD BE FAR BETTER IF WE COULD SELECTIVELY TREAT JUST THE AMOUNT NEEDED FOR THE INDIVIDUAL 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4BB4D0-3B1C-458A-A040-F953948F55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9665232"/>
      </p:ext>
    </p:extLst>
  </p:cSld>
  <p:clrMapOvr>
    <a:masterClrMapping/>
  </p:clrMapOvr>
  <p:transition spd="med" advTm="2437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It is 2025, and the FDA and EMA</a:t>
            </a:r>
            <a:br>
              <a:rPr lang="en-US" sz="3200" dirty="0">
                <a:solidFill>
                  <a:srgbClr val="FFFF00"/>
                </a:solidFill>
              </a:rPr>
            </a:br>
            <a:r>
              <a:rPr lang="en-US" sz="3200" dirty="0">
                <a:solidFill>
                  <a:srgbClr val="FFFF00"/>
                </a:solidFill>
              </a:rPr>
              <a:t> Have Approved D.A.R.C.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87314"/>
            <a:ext cx="4572000" cy="2656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581628" y="4875560"/>
            <a:ext cx="6733572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Maria Francesca </a:t>
            </a:r>
            <a:r>
              <a:rPr lang="en-US" dirty="0" err="1">
                <a:solidFill>
                  <a:srgbClr val="FFFF00"/>
                </a:solidFill>
              </a:rPr>
              <a:t>Cordeiro</a:t>
            </a:r>
            <a:r>
              <a:rPr lang="en-US" dirty="0">
                <a:solidFill>
                  <a:srgbClr val="FFFF00"/>
                </a:solidFill>
              </a:rPr>
              <a:t>, MD, PhD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  <a:p>
            <a:pPr algn="ctr"/>
            <a:r>
              <a:rPr lang="en-US" dirty="0">
                <a:solidFill>
                  <a:srgbClr val="FFFF00"/>
                </a:solidFill>
              </a:rPr>
              <a:t>               Detecting </a:t>
            </a:r>
            <a:r>
              <a:rPr lang="en-US" dirty="0" err="1">
                <a:solidFill>
                  <a:srgbClr val="FFFF00"/>
                </a:solidFill>
              </a:rPr>
              <a:t>Apoptosing</a:t>
            </a:r>
            <a:r>
              <a:rPr lang="en-US" dirty="0">
                <a:solidFill>
                  <a:srgbClr val="FFFF00"/>
                </a:solidFill>
              </a:rPr>
              <a:t> Retinal Cells in Vivo with a Safe Test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EAF9854-C245-46D2-B33D-0BE344E0B3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2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16"/>
    </mc:Choice>
    <mc:Fallback xmlns="">
      <p:transition spd="slow" advTm="32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      Maria Francesca </a:t>
            </a:r>
            <a:r>
              <a:rPr lang="en-US" sz="2800" dirty="0" err="1">
                <a:solidFill>
                  <a:srgbClr val="FFFF00"/>
                </a:solidFill>
              </a:rPr>
              <a:t>Cordeiro</a:t>
            </a:r>
            <a:r>
              <a:rPr lang="en-US" sz="2800" dirty="0">
                <a:solidFill>
                  <a:srgbClr val="FFFF00"/>
                </a:solidFill>
              </a:rPr>
              <a:t>, MD, PhD. and DARC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2452687"/>
            <a:ext cx="2968399" cy="341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433" y="2413000"/>
            <a:ext cx="5078213" cy="34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0" y="1041723"/>
            <a:ext cx="7010400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Detecting </a:t>
            </a:r>
            <a:r>
              <a:rPr lang="en-US" sz="2400" dirty="0" err="1">
                <a:solidFill>
                  <a:srgbClr val="FFFF00"/>
                </a:solidFill>
              </a:rPr>
              <a:t>Apoptosing</a:t>
            </a:r>
            <a:r>
              <a:rPr lang="en-US" sz="2400" dirty="0">
                <a:solidFill>
                  <a:srgbClr val="FFFF00"/>
                </a:solidFill>
              </a:rPr>
              <a:t> (Dying) Retinal Cells in Vivo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with a Safe Test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AD95F39-9C2F-46B6-A977-792599B2A0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4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77"/>
    </mc:Choice>
    <mc:Fallback xmlns="">
      <p:transition spd="slow" advTm="58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Is There a Way to Know Who Would Benefit Most?</a:t>
            </a:r>
            <a:br>
              <a:rPr lang="en-US" sz="2400" dirty="0">
                <a:solidFill>
                  <a:srgbClr val="FFFF00"/>
                </a:solidFill>
              </a:rPr>
            </a:b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dirty="0">
                <a:solidFill>
                  <a:srgbClr val="FFFF00"/>
                </a:solidFill>
              </a:rPr>
              <a:t>Detecting </a:t>
            </a:r>
            <a:r>
              <a:rPr lang="en-US" sz="2400" dirty="0" err="1">
                <a:solidFill>
                  <a:srgbClr val="FFFF00"/>
                </a:solidFill>
              </a:rPr>
              <a:t>Apoptosing</a:t>
            </a:r>
            <a:r>
              <a:rPr lang="en-US" sz="2400" dirty="0">
                <a:solidFill>
                  <a:srgbClr val="FFFF00"/>
                </a:solidFill>
              </a:rPr>
              <a:t> Retinal Cells (DARC)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3551" y="2438400"/>
            <a:ext cx="3079157" cy="3687763"/>
          </a:xfrm>
        </p:spPr>
        <p:txBody>
          <a:bodyPr>
            <a:normAutofit fontScale="70000" lnSpcReduction="20000"/>
          </a:bodyPr>
          <a:lstStyle/>
          <a:p>
            <a:pPr fontAlgn="base"/>
            <a:r>
              <a:rPr lang="en-US" sz="3500" b="1" dirty="0">
                <a:solidFill>
                  <a:srgbClr val="FFFF00"/>
                </a:solidFill>
                <a:latin typeface="Merriweather"/>
              </a:rPr>
              <a:t>Real-time imaging of single neuronal cell apoptosis in patients with glaucoma </a:t>
            </a:r>
          </a:p>
          <a:p>
            <a:pPr fontAlgn="base"/>
            <a:endParaRPr lang="en-US" b="1" dirty="0">
              <a:solidFill>
                <a:srgbClr val="FFFF00"/>
              </a:solidFill>
              <a:latin typeface="Merriweather"/>
            </a:endParaRPr>
          </a:p>
          <a:p>
            <a:pPr fontAlgn="base"/>
            <a:r>
              <a:rPr lang="en-US" sz="3000" dirty="0">
                <a:solidFill>
                  <a:srgbClr val="FFFF00"/>
                </a:solidFill>
                <a:latin typeface="inherit"/>
              </a:rPr>
              <a:t>Cordeiro MF, et al</a:t>
            </a:r>
            <a:endParaRPr lang="en-US" dirty="0">
              <a:solidFill>
                <a:srgbClr val="FFFF00"/>
              </a:solidFill>
              <a:latin typeface="inherit"/>
            </a:endParaRPr>
          </a:p>
          <a:p>
            <a:pPr fontAlgn="base"/>
            <a:r>
              <a:rPr lang="en-US" i="1" dirty="0">
                <a:solidFill>
                  <a:srgbClr val="FFFF00"/>
                </a:solidFill>
                <a:latin typeface="inherit"/>
              </a:rPr>
              <a:t>Brain</a:t>
            </a:r>
            <a:r>
              <a:rPr lang="en-US" dirty="0">
                <a:solidFill>
                  <a:srgbClr val="FFFF00"/>
                </a:solidFill>
                <a:latin typeface="inherit"/>
              </a:rPr>
              <a:t>, Volume 140, Issue 6</a:t>
            </a:r>
          </a:p>
          <a:p>
            <a:pPr marL="0" indent="0" fontAlgn="base">
              <a:buNone/>
            </a:pPr>
            <a:r>
              <a:rPr lang="en-US" dirty="0">
                <a:solidFill>
                  <a:srgbClr val="FFFF00"/>
                </a:solidFill>
                <a:latin typeface="inherit"/>
              </a:rPr>
              <a:t>1 June 2017, Pages 1757–1767</a:t>
            </a:r>
            <a:r>
              <a:rPr lang="en-US" dirty="0">
                <a:solidFill>
                  <a:srgbClr val="2A2A2A"/>
                </a:solidFill>
                <a:latin typeface="inherit"/>
              </a:rPr>
              <a:t>,</a:t>
            </a:r>
            <a:endParaRPr lang="en-US" b="0" i="0" dirty="0">
              <a:solidFill>
                <a:srgbClr val="2A2A2A"/>
              </a:solidFill>
              <a:effectLst/>
              <a:latin typeface="inherit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5" y="1935332"/>
            <a:ext cx="5360291" cy="339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1" y="5991366"/>
            <a:ext cx="8165507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This real time detection of dying RGCs correlated with glaucoma,</a:t>
            </a:r>
          </a:p>
          <a:p>
            <a:r>
              <a:rPr lang="en-US" dirty="0">
                <a:solidFill>
                  <a:srgbClr val="FFFF00"/>
                </a:solidFill>
              </a:rPr>
              <a:t> glaucoma progression, with CCT, and with age!  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446FFDA-4A25-4474-9F66-776F79C41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41"/>
    </mc:Choice>
    <mc:Fallback xmlns="">
      <p:transition spd="slow" advTm="46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2F083-F0A3-4C59-A1EC-13783BB22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DARC Now Automated!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sz="3100" dirty="0">
                <a:solidFill>
                  <a:srgbClr val="FFFF00"/>
                </a:solidFill>
              </a:rPr>
              <a:t>Algorithm used with current OCT Instruments using OCTA filters counts the stressed or dying cells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E6EC96-D843-4CCF-A094-BD216B10578F}"/>
              </a:ext>
            </a:extLst>
          </p:cNvPr>
          <p:cNvSpPr txBox="1"/>
          <p:nvPr/>
        </p:nvSpPr>
        <p:spPr>
          <a:xfrm>
            <a:off x="1752600" y="6096000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                                                       Published May 2020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AF8458-F6E9-46B4-911F-89FB894B7BD1}"/>
              </a:ext>
            </a:extLst>
          </p:cNvPr>
          <p:cNvSpPr/>
          <p:nvPr/>
        </p:nvSpPr>
        <p:spPr>
          <a:xfrm>
            <a:off x="381000" y="2967335"/>
            <a:ext cx="3352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Droid Serif"/>
              </a:rPr>
              <a:t>A CNN-aided method to predict glaucoma progression using DARC (Detection of </a:t>
            </a:r>
            <a:r>
              <a:rPr lang="en-US" b="1" dirty="0" err="1">
                <a:solidFill>
                  <a:srgbClr val="FFFF00"/>
                </a:solidFill>
                <a:latin typeface="Droid Serif"/>
              </a:rPr>
              <a:t>Apoptosing</a:t>
            </a:r>
            <a:r>
              <a:rPr lang="en-US" b="1" dirty="0">
                <a:solidFill>
                  <a:srgbClr val="FFFF00"/>
                </a:solidFill>
                <a:latin typeface="Droid Serif"/>
              </a:rPr>
              <a:t> Retinal Cells)</a:t>
            </a:r>
          </a:p>
          <a:p>
            <a:r>
              <a:rPr lang="en-US" b="1" dirty="0" err="1">
                <a:solidFill>
                  <a:srgbClr val="FFFF00"/>
                </a:solidFill>
                <a:latin typeface="Droid Serif"/>
              </a:rPr>
              <a:t>Normando</a:t>
            </a:r>
            <a:r>
              <a:rPr lang="en-US" b="1" dirty="0">
                <a:solidFill>
                  <a:srgbClr val="FFFF00"/>
                </a:solidFill>
                <a:latin typeface="Droid Serif"/>
              </a:rPr>
              <a:t> EM…Cordeiro MF</a:t>
            </a:r>
          </a:p>
          <a:p>
            <a:r>
              <a:rPr lang="en-US" b="1" dirty="0">
                <a:solidFill>
                  <a:srgbClr val="FFFF00"/>
                </a:solidFill>
                <a:latin typeface="Droid Serif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Expert Review of Molecular Diagnostics </a:t>
            </a:r>
            <a:endParaRPr lang="en-US" b="1" dirty="0">
              <a:solidFill>
                <a:srgbClr val="FFFF00"/>
              </a:solidFill>
              <a:latin typeface="Droid Serif"/>
            </a:endParaRPr>
          </a:p>
          <a:p>
            <a:r>
              <a:rPr lang="en-US" dirty="0">
                <a:solidFill>
                  <a:srgbClr val="FFFF00"/>
                </a:solidFill>
                <a:latin typeface="Open Sans"/>
              </a:rPr>
              <a:t>Volume 2020;20:737-748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732F940-73CC-47A3-83BA-5969A8EF7D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4307" t="7765" r="3929" b="5629"/>
          <a:stretch/>
        </p:blipFill>
        <p:spPr>
          <a:xfrm>
            <a:off x="4699322" y="2546430"/>
            <a:ext cx="2905245" cy="290524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065BCD6-8505-489D-B6EF-E9DDF7FCF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7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95"/>
    </mc:Choice>
    <mc:Fallback xmlns="">
      <p:transition spd="slow" advTm="10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D9F62-E64D-4EA1-94A2-165096B93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Prediction of OCT Progression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0253CD-6F8C-4BB1-B3FF-2413CE45A8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27838" y="1600200"/>
            <a:ext cx="5088324" cy="452596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334E3E0-1B17-4FDE-B531-6F20586FC6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8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18"/>
    </mc:Choice>
    <mc:Fallback xmlns="">
      <p:transition spd="slow" advTm="54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5859"/>
            <a:ext cx="8475752" cy="13716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What Will Glaucoma Care be Like In the Future? </a:t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>
                <a:solidFill>
                  <a:schemeClr val="accent6"/>
                </a:solidFill>
              </a:rPr>
              <a:t>Could be Individualized by Knowing the Rate of Cell Loss</a:t>
            </a:r>
            <a:br>
              <a:rPr lang="en-US" sz="2800" dirty="0">
                <a:solidFill>
                  <a:schemeClr val="accent6"/>
                </a:solidFill>
              </a:rPr>
            </a:br>
            <a:endParaRPr lang="en-US" sz="2800" dirty="0">
              <a:solidFill>
                <a:schemeClr val="accent6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029200"/>
            <a:ext cx="1914878" cy="13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301" y="1981200"/>
            <a:ext cx="3497698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843 OS Disc Slice movie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29000"/>
            <a:ext cx="2312356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opy (2) of scan000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8" b="56651"/>
          <a:stretch/>
        </p:blipFill>
        <p:spPr bwMode="auto">
          <a:xfrm>
            <a:off x="533400" y="1905000"/>
            <a:ext cx="2416552" cy="90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nsertion of Micro Shunt 2x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00800" y="4419600"/>
            <a:ext cx="2376793" cy="13359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28956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Stage by Function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44196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Stage by Structure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6400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Stage by Rate of Cell Loss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572000"/>
            <a:ext cx="1695548" cy="130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562600" y="4636532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FF00"/>
                </a:solidFill>
              </a:rPr>
              <a:t>Treat</a:t>
            </a:r>
            <a:r>
              <a:rPr lang="en-US" dirty="0" err="1"/>
              <a:t>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267200" y="5975866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OR?  Cure with Gene Therapy?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FF8FBF-6F71-443D-9CBA-AFDD99732A49}"/>
              </a:ext>
            </a:extLst>
          </p:cNvPr>
          <p:cNvSpPr txBox="1"/>
          <p:nvPr/>
        </p:nvSpPr>
        <p:spPr>
          <a:xfrm>
            <a:off x="1295400" y="990600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79646"/>
                </a:solidFill>
                <a:ea typeface="+mj-ea"/>
                <a:cs typeface="+mj-cs"/>
              </a:rPr>
              <a:t>1)Cell loss rate tested at diagnosis to decide IOP goal</a:t>
            </a:r>
            <a:br>
              <a:rPr lang="en-US" sz="2000" dirty="0">
                <a:solidFill>
                  <a:srgbClr val="F79646"/>
                </a:solidFill>
                <a:ea typeface="+mj-ea"/>
                <a:cs typeface="+mj-cs"/>
              </a:rPr>
            </a:br>
            <a:r>
              <a:rPr lang="en-US" sz="2000" dirty="0">
                <a:solidFill>
                  <a:srgbClr val="F79646"/>
                </a:solidFill>
                <a:ea typeface="+mj-ea"/>
                <a:cs typeface="+mj-cs"/>
              </a:rPr>
              <a:t>2) Retested after meds/laser done…then loss rate that of aging?</a:t>
            </a:r>
            <a:endParaRPr lang="en-US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A536A9E-4666-438E-8E03-457843CC778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430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79"/>
    </mc:Choice>
    <mc:Fallback xmlns="">
      <p:transition spd="slow" advTm="56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12" objId="8"/>
        <p14:stopEvt time="39501" objId="8"/>
      </p14:showEvt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E4216-3660-4FFF-8A4A-733CA3A34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Thank You Miami Community!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A7C63-6A95-4164-8D59-8B24C7E59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Thanks to our Glaucoma Faculty Members: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Doug, Elizabeth, Rich, Steve, Alana, David, Don, Francisco, Richard, Anna, Peter, Elena, Eric, </a:t>
            </a:r>
            <a:r>
              <a:rPr lang="en-US" dirty="0" err="1">
                <a:solidFill>
                  <a:srgbClr val="FFFF00"/>
                </a:solidFill>
              </a:rPr>
              <a:t>Arindel</a:t>
            </a:r>
            <a:r>
              <a:rPr lang="en-US" dirty="0">
                <a:solidFill>
                  <a:srgbClr val="FFFF00"/>
                </a:solidFill>
              </a:rPr>
              <a:t>, Sarah, Luis, Adam, Swarup, Krishna</a:t>
            </a:r>
          </a:p>
          <a:p>
            <a:r>
              <a:rPr lang="en-US" dirty="0">
                <a:solidFill>
                  <a:srgbClr val="FFFF00"/>
                </a:solidFill>
              </a:rPr>
              <a:t>Thanks to the other 80 Faculty, 107 Fellows and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	260 Residents over these 40 years</a:t>
            </a:r>
          </a:p>
          <a:p>
            <a:r>
              <a:rPr lang="en-US" dirty="0">
                <a:solidFill>
                  <a:srgbClr val="FFFF00"/>
                </a:solidFill>
              </a:rPr>
              <a:t>Thanks to the Community Ophthalmologists: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Maria Guerra, Leonor </a:t>
            </a:r>
            <a:r>
              <a:rPr lang="en-US" dirty="0" err="1">
                <a:solidFill>
                  <a:srgbClr val="FFFF00"/>
                </a:solidFill>
              </a:rPr>
              <a:t>Murias</a:t>
            </a:r>
            <a:r>
              <a:rPr lang="en-US" dirty="0">
                <a:solidFill>
                  <a:srgbClr val="FFFF00"/>
                </a:solidFill>
              </a:rPr>
              <a:t>, Rafael Hernandez,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FFFF00"/>
                </a:solidFill>
              </a:rPr>
              <a:t>	Jorge Perez, Henry </a:t>
            </a:r>
            <a:r>
              <a:rPr lang="en-US" dirty="0" err="1">
                <a:solidFill>
                  <a:srgbClr val="FFFF00"/>
                </a:solidFill>
              </a:rPr>
              <a:t>Trattler</a:t>
            </a:r>
            <a:r>
              <a:rPr lang="en-US" dirty="0">
                <a:solidFill>
                  <a:srgbClr val="FFFF00"/>
                </a:solidFill>
              </a:rPr>
              <a:t>, Lou Dan, David Howitt, 	Harold Stanley, Marc Goldberg, Gene Eisner,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FFFF00"/>
                </a:solidFill>
              </a:rPr>
              <a:t>	Manny Newmark and many others </a:t>
            </a:r>
            <a:r>
              <a:rPr lang="en-US" i="1" dirty="0">
                <a:solidFill>
                  <a:srgbClr val="FFFF00"/>
                </a:solidFill>
              </a:rPr>
              <a:t>who teamed with me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FFFF00"/>
                </a:solidFill>
              </a:rPr>
              <a:t>And of course, to Dr. Edward W D Norton, “The Chief”</a:t>
            </a:r>
          </a:p>
          <a:p>
            <a:pPr lvl="1"/>
            <a:endParaRPr lang="en-US" dirty="0">
              <a:solidFill>
                <a:srgbClr val="FFFF00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B92A10C-67FD-47B3-8F6F-C499FD6AE7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3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483"/>
    </mc:Choice>
    <mc:Fallback xmlns="">
      <p:transition spd="slow" advTm="168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mith Caron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484" r="31924"/>
          <a:stretch/>
        </p:blipFill>
        <p:spPr>
          <a:xfrm rot="5400000">
            <a:off x="1736602" y="-60202"/>
            <a:ext cx="5823196" cy="6553202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FC4827A-6EDA-45B3-97A9-E24CCDCDFA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4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11"/>
    </mc:Choice>
    <mc:Fallback xmlns="">
      <p:transition spd="slow" advTm="15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7" objId="4"/>
        <p14:stopEvt time="6798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The Coming Paradigm Shift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in Glaucoma Management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92" y="1802843"/>
            <a:ext cx="2806053" cy="208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Analog Corded 1950 Desk Phone with Faux Rotary Di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622" y="4419600"/>
            <a:ext cx="2194142" cy="216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Apple - iPhone 7 32GB - Black (AT&amp;T) - Front Zo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56" y="4342426"/>
            <a:ext cx="974627" cy="197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dell computers, imag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15197"/>
            <a:ext cx="2627665" cy="195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8D373D1-C4E2-4EE3-9F64-174EC4FBC7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3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60"/>
    </mc:Choice>
    <mc:Fallback xmlns="">
      <p:transition spd="slow" advTm="13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How Do Paradigm Shifts Come About?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accent6"/>
                </a:solidFill>
              </a:rPr>
              <a:t>New Understanding of a Problem</a:t>
            </a:r>
          </a:p>
          <a:p>
            <a:pPr lvl="1"/>
            <a:r>
              <a:rPr lang="en-US" i="1" u="sng" dirty="0">
                <a:solidFill>
                  <a:srgbClr val="FFFF00"/>
                </a:solidFill>
              </a:rPr>
              <a:t>Causes of Infection</a:t>
            </a:r>
            <a:r>
              <a:rPr lang="en-US" dirty="0">
                <a:solidFill>
                  <a:srgbClr val="FFFF00"/>
                </a:solidFill>
              </a:rPr>
              <a:t>: Bacterial, viral basis</a:t>
            </a:r>
          </a:p>
          <a:p>
            <a:pPr lvl="1"/>
            <a:r>
              <a:rPr lang="en-US" i="1" u="sng" dirty="0">
                <a:solidFill>
                  <a:srgbClr val="FFFF00"/>
                </a:solidFill>
              </a:rPr>
              <a:t>Pharmacological mechanisms </a:t>
            </a:r>
            <a:r>
              <a:rPr lang="en-US" dirty="0">
                <a:solidFill>
                  <a:srgbClr val="FFFF00"/>
                </a:solidFill>
              </a:rPr>
              <a:t>(BP, blood glucose, IOP,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FFFF00"/>
                </a:solidFill>
              </a:rPr>
              <a:t>     retinal  edema in diabetes and wet ARMD))</a:t>
            </a:r>
          </a:p>
          <a:p>
            <a:pPr lvl="1"/>
            <a:r>
              <a:rPr lang="en-US" i="1" u="sng" dirty="0">
                <a:solidFill>
                  <a:srgbClr val="FFFF00"/>
                </a:solidFill>
              </a:rPr>
              <a:t>Genetic basis </a:t>
            </a:r>
            <a:r>
              <a:rPr lang="en-US" dirty="0">
                <a:solidFill>
                  <a:srgbClr val="FFFF00"/>
                </a:solidFill>
              </a:rPr>
              <a:t>for disease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Disruptive Technology</a:t>
            </a:r>
          </a:p>
          <a:p>
            <a:pPr lvl="1"/>
            <a:r>
              <a:rPr lang="en-US" i="1" u="sng" dirty="0">
                <a:solidFill>
                  <a:srgbClr val="FFFF00"/>
                </a:solidFill>
              </a:rPr>
              <a:t>Antibiotics and vaccines</a:t>
            </a:r>
          </a:p>
          <a:p>
            <a:pPr lvl="1"/>
            <a:r>
              <a:rPr lang="en-US" i="1" u="sng" dirty="0">
                <a:solidFill>
                  <a:srgbClr val="FFFF00"/>
                </a:solidFill>
              </a:rPr>
              <a:t>New drug classes </a:t>
            </a:r>
            <a:r>
              <a:rPr lang="en-US" dirty="0">
                <a:solidFill>
                  <a:srgbClr val="FFFF00"/>
                </a:solidFill>
              </a:rPr>
              <a:t>(including genetic replacement)</a:t>
            </a:r>
          </a:p>
          <a:p>
            <a:pPr lvl="1"/>
            <a:r>
              <a:rPr lang="en-US" i="1" u="sng" dirty="0">
                <a:solidFill>
                  <a:srgbClr val="FFFF00"/>
                </a:solidFill>
              </a:rPr>
              <a:t>Computers</a:t>
            </a:r>
            <a:r>
              <a:rPr lang="en-US" dirty="0">
                <a:solidFill>
                  <a:srgbClr val="FFFF00"/>
                </a:solidFill>
              </a:rPr>
              <a:t> (business and personal)</a:t>
            </a:r>
          </a:p>
          <a:p>
            <a:pPr lvl="1"/>
            <a:r>
              <a:rPr lang="en-US" i="1" u="sng" dirty="0">
                <a:solidFill>
                  <a:srgbClr val="FFFF00"/>
                </a:solidFill>
              </a:rPr>
              <a:t>Internet communication </a:t>
            </a:r>
            <a:r>
              <a:rPr lang="en-US" dirty="0">
                <a:solidFill>
                  <a:srgbClr val="FFFF00"/>
                </a:solidFill>
              </a:rPr>
              <a:t>(email, other social media)</a:t>
            </a:r>
          </a:p>
          <a:p>
            <a:pPr lvl="1"/>
            <a:r>
              <a:rPr lang="en-US" i="1" u="sng" dirty="0">
                <a:solidFill>
                  <a:srgbClr val="FFFF00"/>
                </a:solidFill>
              </a:rPr>
              <a:t>Digital imaging </a:t>
            </a:r>
            <a:r>
              <a:rPr lang="en-US" dirty="0">
                <a:solidFill>
                  <a:srgbClr val="FFFF00"/>
                </a:solidFill>
              </a:rPr>
              <a:t>(SD-OCT of RNFL, macula)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5580015-D8DE-4C8F-9D3D-A180805DE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1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00"/>
    </mc:Choice>
    <mc:Fallback xmlns="">
      <p:transition spd="slow" advTm="3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90600"/>
            <a:ext cx="8686800" cy="4270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Best Treatment for Eye Diseases</a:t>
            </a:r>
            <a:br>
              <a:rPr lang="en-US" sz="3200" dirty="0">
                <a:solidFill>
                  <a:srgbClr val="FFFF00"/>
                </a:solidFill>
              </a:rPr>
            </a:br>
            <a:r>
              <a:rPr lang="en-US" sz="3200" dirty="0">
                <a:solidFill>
                  <a:srgbClr val="FFFF00"/>
                </a:solidFill>
              </a:rPr>
              <a:t>Based Upon Disease Impact and </a:t>
            </a:r>
            <a:br>
              <a:rPr lang="en-US" sz="3200" dirty="0">
                <a:solidFill>
                  <a:srgbClr val="FFFF00"/>
                </a:solidFill>
              </a:rPr>
            </a:br>
            <a:r>
              <a:rPr lang="en-US" sz="3200" dirty="0">
                <a:solidFill>
                  <a:srgbClr val="FFFF00"/>
                </a:solidFill>
              </a:rPr>
              <a:t>Risk/Benefit/Cost of Available Treatments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382000" cy="3306763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3000" dirty="0">
                <a:solidFill>
                  <a:srgbClr val="FFC000"/>
                </a:solidFill>
              </a:rPr>
              <a:t>Cataract:  </a:t>
            </a:r>
            <a:r>
              <a:rPr lang="en-US" sz="3000" dirty="0" err="1">
                <a:solidFill>
                  <a:srgbClr val="FFFF00"/>
                </a:solidFill>
              </a:rPr>
              <a:t>Phaco</a:t>
            </a:r>
            <a:r>
              <a:rPr lang="en-US" sz="3000" dirty="0">
                <a:solidFill>
                  <a:srgbClr val="FFFF00"/>
                </a:solidFill>
              </a:rPr>
              <a:t> safety moved surgery earlier</a:t>
            </a:r>
          </a:p>
          <a:p>
            <a:pPr lvl="0"/>
            <a:r>
              <a:rPr lang="en-US" sz="3000" dirty="0">
                <a:solidFill>
                  <a:srgbClr val="FFC000"/>
                </a:solidFill>
              </a:rPr>
              <a:t>Wet AMD</a:t>
            </a:r>
            <a:r>
              <a:rPr lang="en-US" sz="3000" dirty="0">
                <a:solidFill>
                  <a:srgbClr val="FFFF00"/>
                </a:solidFill>
              </a:rPr>
              <a:t>: Anti-VEGF agents replaced laser</a:t>
            </a:r>
          </a:p>
          <a:p>
            <a:pPr lvl="0"/>
            <a:r>
              <a:rPr lang="en-US" sz="3000" dirty="0">
                <a:solidFill>
                  <a:srgbClr val="FFC000"/>
                </a:solidFill>
              </a:rPr>
              <a:t>Diabetic Retinopathy</a:t>
            </a:r>
            <a:r>
              <a:rPr lang="en-US" sz="3000" dirty="0">
                <a:solidFill>
                  <a:srgbClr val="FFFF00"/>
                </a:solidFill>
              </a:rPr>
              <a:t>: Anti-VEGF, laser, steroid</a:t>
            </a:r>
          </a:p>
          <a:p>
            <a:pPr lvl="0"/>
            <a:r>
              <a:rPr lang="en-US" sz="3000" dirty="0">
                <a:solidFill>
                  <a:srgbClr val="FFC000"/>
                </a:solidFill>
              </a:rPr>
              <a:t>Glaucoma</a:t>
            </a:r>
            <a:r>
              <a:rPr lang="en-US" sz="3000" dirty="0">
                <a:solidFill>
                  <a:srgbClr val="FFFF00"/>
                </a:solidFill>
              </a:rPr>
              <a:t>: Meds, laser; surgery (for 40 years) due to:</a:t>
            </a:r>
          </a:p>
          <a:p>
            <a:pPr lvl="1"/>
            <a:r>
              <a:rPr lang="en-US" sz="2600" dirty="0">
                <a:solidFill>
                  <a:srgbClr val="FFFF00"/>
                </a:solidFill>
              </a:rPr>
              <a:t> </a:t>
            </a:r>
            <a:r>
              <a:rPr lang="en-US" sz="2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uncertainty about progression</a:t>
            </a:r>
          </a:p>
          <a:p>
            <a:pPr lvl="1"/>
            <a:r>
              <a:rPr lang="en-US" sz="2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risks of trabeculectomy and tubes</a:t>
            </a:r>
          </a:p>
          <a:p>
            <a:pPr lvl="1"/>
            <a:r>
              <a:rPr lang="en-US" sz="2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BUT THIS IS ABOUT TO CHANGE:</a:t>
            </a:r>
            <a:endParaRPr lang="en-US" sz="26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1B8AE04-32CA-4CC7-991C-B745E1151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5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86"/>
    </mc:Choice>
    <mc:Fallback xmlns="">
      <p:transition spd="slow" advTm="54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What is the Risk that Your Patient will Progress at the Current IOP?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13674"/>
            <a:ext cx="2246551" cy="172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14" y="4724400"/>
            <a:ext cx="2795475" cy="1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opy (2) of scan000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8" b="13513"/>
          <a:stretch>
            <a:fillRect/>
          </a:stretch>
        </p:blipFill>
        <p:spPr bwMode="auto">
          <a:xfrm>
            <a:off x="1012371" y="1828800"/>
            <a:ext cx="2559586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53000" y="4288971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Tmax</a:t>
            </a:r>
            <a:r>
              <a:rPr lang="en-US" dirty="0">
                <a:solidFill>
                  <a:srgbClr val="FFFF00"/>
                </a:solidFill>
              </a:rPr>
              <a:t>  OD 26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3000" y="4808079"/>
            <a:ext cx="2438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If now 26….?</a:t>
            </a:r>
          </a:p>
          <a:p>
            <a:r>
              <a:rPr lang="en-US" dirty="0">
                <a:solidFill>
                  <a:srgbClr val="FFFF00"/>
                </a:solidFill>
              </a:rPr>
              <a:t>If now 20....?</a:t>
            </a:r>
          </a:p>
          <a:p>
            <a:r>
              <a:rPr lang="en-US" dirty="0">
                <a:solidFill>
                  <a:srgbClr val="FFFF00"/>
                </a:solidFill>
              </a:rPr>
              <a:t>If now 17….?</a:t>
            </a:r>
          </a:p>
          <a:p>
            <a:r>
              <a:rPr lang="en-US" dirty="0">
                <a:solidFill>
                  <a:srgbClr val="FFFF00"/>
                </a:solidFill>
              </a:rPr>
              <a:t>If now 14….?</a:t>
            </a:r>
          </a:p>
          <a:p>
            <a:r>
              <a:rPr lang="en-US" dirty="0">
                <a:solidFill>
                  <a:srgbClr val="FFFF00"/>
                </a:solidFill>
              </a:rPr>
              <a:t>If now 11….?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29400" y="4658303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AAO  At least a 20% reduction—Is that optimal?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45AA8DF-FDD9-454E-9601-1835F0844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3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77"/>
    </mc:Choice>
    <mc:Fallback xmlns="">
      <p:transition spd="slow" advTm="56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4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0.8|32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3.3|29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|11.6|1.7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|8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2.2|8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7|2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1.3|8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1765</TotalTime>
  <Words>2893</Words>
  <Application>Microsoft Office PowerPoint</Application>
  <PresentationFormat>On-screen Show (4:3)</PresentationFormat>
  <Paragraphs>352</Paragraphs>
  <Slides>47</Slides>
  <Notes>8</Notes>
  <HiddenSlides>0</HiddenSlides>
  <MMClips>51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MS Gothic</vt:lpstr>
      <vt:lpstr>MS PGothic</vt:lpstr>
      <vt:lpstr>Arial</vt:lpstr>
      <vt:lpstr>Arial Black</vt:lpstr>
      <vt:lpstr>Calibri</vt:lpstr>
      <vt:lpstr>Droid Serif</vt:lpstr>
      <vt:lpstr>inherit</vt:lpstr>
      <vt:lpstr>Merriweather</vt:lpstr>
      <vt:lpstr>Open Sans</vt:lpstr>
      <vt:lpstr>Times New Roman</vt:lpstr>
      <vt:lpstr>Wingdings</vt:lpstr>
      <vt:lpstr>Office Theme</vt:lpstr>
      <vt:lpstr>Default Design</vt:lpstr>
      <vt:lpstr>The Coming Paradigm Shift in Glaucoma Management</vt:lpstr>
      <vt:lpstr>Disclosures</vt:lpstr>
      <vt:lpstr>Disclosure: I met Dr. Norton in 1948 Edward Norton and Karl Palmberg  US Naval Hospital, San Diego, 1948 in </vt:lpstr>
      <vt:lpstr>My Contract from Dr. Norton in 1980</vt:lpstr>
      <vt:lpstr>PowerPoint Presentation</vt:lpstr>
      <vt:lpstr>The Coming Paradigm Shift  in Glaucoma Management</vt:lpstr>
      <vt:lpstr>How Do Paradigm Shifts Come About?</vt:lpstr>
      <vt:lpstr>Best Treatment for Eye Diseases Based Upon Disease Impact and  Risk/Benefit/Cost of Available Treatments</vt:lpstr>
      <vt:lpstr>What is the Risk that Your Patient will Progress at the Current IOP?</vt:lpstr>
      <vt:lpstr>The Coming Paradigm Shift  in Glaucoma Management</vt:lpstr>
      <vt:lpstr>Sunday Afternoons in St. Louis</vt:lpstr>
      <vt:lpstr>A New Perspective on  “Target Pressures”</vt:lpstr>
      <vt:lpstr>Origen of the Target Pressure Concept</vt:lpstr>
      <vt:lpstr>PowerPoint Presentation</vt:lpstr>
      <vt:lpstr>Two Very Different Questions:</vt:lpstr>
      <vt:lpstr>Two Very Different Questions:</vt:lpstr>
      <vt:lpstr>The Pressure-Dependence                               of Glaucoma Damage</vt:lpstr>
      <vt:lpstr>Technique:  Suner, et al, Ophthalmology 1997:104:207-214</vt:lpstr>
      <vt:lpstr> Primary Filtering Surgery with 5-FU or Mitomycin: Intraocular Pressure Control and Visual Field Data </vt:lpstr>
      <vt:lpstr> Primary Filtering Surgery with 5-FU or Mitomycin: Intraocular Pressure Control and Visual Field Data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Validation of the Result  from Clinical Trials</vt:lpstr>
      <vt:lpstr>PowerPoint Presentation</vt:lpstr>
      <vt:lpstr>PowerPoint Presentation</vt:lpstr>
      <vt:lpstr>EMGT vs CIGTS Newly Diagnosed, -5dB MD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Interpretation </vt:lpstr>
      <vt:lpstr>How I Would Like to See Target Pressure Concept Applied</vt:lpstr>
      <vt:lpstr>PowerPoint Presentation</vt:lpstr>
      <vt:lpstr>PowerPoint Presentation</vt:lpstr>
      <vt:lpstr>PowerPoint Presentation</vt:lpstr>
      <vt:lpstr>PowerPoint Presentation</vt:lpstr>
      <vt:lpstr>It is 2025, and the FDA and EMA  Have Approved D.A.R.C.</vt:lpstr>
      <vt:lpstr>      Maria Francesca Cordeiro, MD, PhD. and DARC</vt:lpstr>
      <vt:lpstr>Is There a Way to Know Who Would Benefit Most?  Detecting Apoptosing Retinal Cells (DARC)</vt:lpstr>
      <vt:lpstr>DARC Now Automated! Algorithm used with current OCT Instruments using OCTA filters counts the stressed or dying cells</vt:lpstr>
      <vt:lpstr>Prediction of OCT Progression</vt:lpstr>
      <vt:lpstr>What Will Glaucoma Care be Like In the Future?  Could be Individualized by Knowing the Rate of Cell Loss </vt:lpstr>
      <vt:lpstr>Thank You Miami Community!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Planning Your Life Experience and Humble Advice</dc:title>
  <dc:creator>Paul Palmberg</dc:creator>
  <cp:lastModifiedBy>Paul Palmberg</cp:lastModifiedBy>
  <cp:revision>41</cp:revision>
  <dcterms:created xsi:type="dcterms:W3CDTF">2020-08-07T02:37:42Z</dcterms:created>
  <dcterms:modified xsi:type="dcterms:W3CDTF">2024-11-19T01:55:16Z</dcterms:modified>
</cp:coreProperties>
</file>