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9" r:id="rId4"/>
    <p:sldId id="260" r:id="rId5"/>
    <p:sldId id="263" r:id="rId6"/>
    <p:sldId id="258" r:id="rId7"/>
    <p:sldId id="261" r:id="rId8"/>
    <p:sldId id="262" r:id="rId9"/>
    <p:sldId id="266"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52" d="100"/>
          <a:sy n="52" d="100"/>
        </p:scale>
        <p:origin x="-77"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8BB81-46DE-4143-8543-9D0B1FE14BB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412822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8BB81-46DE-4143-8543-9D0B1FE14BB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91489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8BB81-46DE-4143-8543-9D0B1FE14BB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2295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8BB81-46DE-4143-8543-9D0B1FE14BB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77745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8BB81-46DE-4143-8543-9D0B1FE14BB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157962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8BB81-46DE-4143-8543-9D0B1FE14BB0}"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342969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8BB81-46DE-4143-8543-9D0B1FE14BB0}"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405610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8BB81-46DE-4143-8543-9D0B1FE14BB0}"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92063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8BB81-46DE-4143-8543-9D0B1FE14BB0}"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294933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8BB81-46DE-4143-8543-9D0B1FE14BB0}"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111972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8BB81-46DE-4143-8543-9D0B1FE14BB0}"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3830-2B3F-4C5D-9648-EA95D6ED5456}" type="slidenum">
              <a:rPr lang="en-US" smtClean="0"/>
              <a:t>‹#›</a:t>
            </a:fld>
            <a:endParaRPr lang="en-US"/>
          </a:p>
        </p:txBody>
      </p:sp>
    </p:spTree>
    <p:extLst>
      <p:ext uri="{BB962C8B-B14F-4D97-AF65-F5344CB8AC3E}">
        <p14:creationId xmlns:p14="http://schemas.microsoft.com/office/powerpoint/2010/main" val="281937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8BB81-46DE-4143-8543-9D0B1FE14BB0}"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E3830-2B3F-4C5D-9648-EA95D6ED5456}" type="slidenum">
              <a:rPr lang="en-US" smtClean="0"/>
              <a:t>‹#›</a:t>
            </a:fld>
            <a:endParaRPr lang="en-US"/>
          </a:p>
        </p:txBody>
      </p:sp>
    </p:spTree>
    <p:extLst>
      <p:ext uri="{BB962C8B-B14F-4D97-AF65-F5344CB8AC3E}">
        <p14:creationId xmlns:p14="http://schemas.microsoft.com/office/powerpoint/2010/main" val="10464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295400" y="685800"/>
            <a:ext cx="7239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algn="ctr" eaLnBrk="1" hangingPunct="1">
              <a:spcBef>
                <a:spcPct val="50000"/>
              </a:spcBef>
            </a:pPr>
            <a:r>
              <a:rPr lang="en-US" sz="4400" dirty="0" smtClean="0"/>
              <a:t>Traumatic Glaucoma Case:  With Surprise Management</a:t>
            </a:r>
            <a:endParaRPr lang="en-US" sz="4400" dirty="0"/>
          </a:p>
        </p:txBody>
      </p:sp>
      <p:pic>
        <p:nvPicPr>
          <p:cNvPr id="2051" name="Picture 3" descr="Copy of Palmberg-P"/>
          <p:cNvPicPr>
            <a:picLocks noChangeAspect="1" noChangeArrowheads="1"/>
          </p:cNvPicPr>
          <p:nvPr/>
        </p:nvPicPr>
        <p:blipFill>
          <a:blip r:embed="rId2">
            <a:extLst>
              <a:ext uri="{28A0092B-C50C-407E-A947-70E740481C1C}">
                <a14:useLocalDpi xmlns:a14="http://schemas.microsoft.com/office/drawing/2010/main" val="0"/>
              </a:ext>
            </a:extLst>
          </a:blip>
          <a:srcRect t="7874" r="11858" b="27559"/>
          <a:stretch>
            <a:fillRect/>
          </a:stretch>
        </p:blipFill>
        <p:spPr bwMode="auto">
          <a:xfrm>
            <a:off x="1981200" y="2971800"/>
            <a:ext cx="182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304800" y="5257801"/>
            <a:ext cx="4610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algn="ctr" eaLnBrk="1" hangingPunct="1">
              <a:spcBef>
                <a:spcPct val="50000"/>
              </a:spcBef>
            </a:pPr>
            <a:r>
              <a:rPr lang="en-US" sz="2400" dirty="0"/>
              <a:t>     </a:t>
            </a:r>
            <a:r>
              <a:rPr lang="en-US" sz="1800" dirty="0"/>
              <a:t>Paul Palmberg, MD, PhD </a:t>
            </a:r>
          </a:p>
          <a:p>
            <a:pPr algn="ctr" eaLnBrk="1" hangingPunct="1">
              <a:spcBef>
                <a:spcPct val="50000"/>
              </a:spcBef>
            </a:pPr>
            <a:r>
              <a:rPr lang="en-US" sz="1600" dirty="0"/>
              <a:t>   </a:t>
            </a:r>
            <a:r>
              <a:rPr lang="en-US" sz="1600" dirty="0" smtClean="0"/>
              <a:t>    Bascom </a:t>
            </a:r>
            <a:r>
              <a:rPr lang="en-US" sz="1600" dirty="0"/>
              <a:t>Palmer Eye Institute     </a:t>
            </a:r>
          </a:p>
        </p:txBody>
      </p:sp>
      <p:sp>
        <p:nvSpPr>
          <p:cNvPr id="2053" name="Text Box 5"/>
          <p:cNvSpPr txBox="1">
            <a:spLocks noChangeArrowheads="1"/>
          </p:cNvSpPr>
          <p:nvPr/>
        </p:nvSpPr>
        <p:spPr bwMode="auto">
          <a:xfrm>
            <a:off x="6537325" y="4103688"/>
            <a:ext cx="131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endParaRPr lang="en-US"/>
          </a:p>
        </p:txBody>
      </p:sp>
    </p:spTree>
    <p:extLst>
      <p:ext uri="{BB962C8B-B14F-4D97-AF65-F5344CB8AC3E}">
        <p14:creationId xmlns:p14="http://schemas.microsoft.com/office/powerpoint/2010/main" val="36890930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Bascom Palmer Series</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44493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Case:  Traumatic Hyphema</a:t>
            </a:r>
            <a:endParaRPr lang="en-US" dirty="0">
              <a:solidFill>
                <a:srgbClr val="FFFF00"/>
              </a:solidFill>
            </a:endParaRPr>
          </a:p>
        </p:txBody>
      </p:sp>
      <p:sp>
        <p:nvSpPr>
          <p:cNvPr id="4" name="TextBox 3"/>
          <p:cNvSpPr txBox="1"/>
          <p:nvPr/>
        </p:nvSpPr>
        <p:spPr>
          <a:xfrm>
            <a:off x="1143000" y="1600200"/>
            <a:ext cx="7086600" cy="4524315"/>
          </a:xfrm>
          <a:prstGeom prst="rect">
            <a:avLst/>
          </a:prstGeom>
          <a:noFill/>
        </p:spPr>
        <p:txBody>
          <a:bodyPr wrap="square" rtlCol="0">
            <a:spAutoFit/>
          </a:bodyPr>
          <a:lstStyle/>
          <a:p>
            <a:r>
              <a:rPr lang="en-US" sz="2400" dirty="0" smtClean="0">
                <a:solidFill>
                  <a:srgbClr val="FFFF00"/>
                </a:solidFill>
              </a:rPr>
              <a:t>A 9 year old African-American boy presented with a </a:t>
            </a:r>
            <a:r>
              <a:rPr lang="en-US" sz="2400" dirty="0" err="1" smtClean="0">
                <a:solidFill>
                  <a:srgbClr val="FFFF00"/>
                </a:solidFill>
              </a:rPr>
              <a:t>microhyphema</a:t>
            </a:r>
            <a:r>
              <a:rPr lang="en-US" sz="2400" dirty="0" smtClean="0">
                <a:solidFill>
                  <a:srgbClr val="FFFF00"/>
                </a:solidFill>
              </a:rPr>
              <a:t> after a minor blunt injury</a:t>
            </a:r>
          </a:p>
          <a:p>
            <a:endParaRPr lang="en-US" sz="2400" dirty="0">
              <a:solidFill>
                <a:srgbClr val="FFFF00"/>
              </a:solidFill>
            </a:endParaRPr>
          </a:p>
          <a:p>
            <a:r>
              <a:rPr lang="en-US" sz="2400" dirty="0" smtClean="0">
                <a:solidFill>
                  <a:srgbClr val="FFFF00"/>
                </a:solidFill>
              </a:rPr>
              <a:t>Sickle cell prep negative</a:t>
            </a:r>
          </a:p>
          <a:p>
            <a:endParaRPr lang="en-US" sz="2400" dirty="0">
              <a:solidFill>
                <a:srgbClr val="FFFF00"/>
              </a:solidFill>
            </a:endParaRPr>
          </a:p>
          <a:p>
            <a:r>
              <a:rPr lang="en-US" sz="2400" dirty="0" smtClean="0">
                <a:solidFill>
                  <a:srgbClr val="FFFF00"/>
                </a:solidFill>
              </a:rPr>
              <a:t>The IOP was 55 mm Hg after 3 days on </a:t>
            </a:r>
            <a:r>
              <a:rPr lang="en-US" sz="2400" dirty="0" err="1" smtClean="0">
                <a:solidFill>
                  <a:srgbClr val="FFFF00"/>
                </a:solidFill>
              </a:rPr>
              <a:t>timolol</a:t>
            </a:r>
            <a:r>
              <a:rPr lang="en-US" sz="2400" dirty="0" smtClean="0">
                <a:solidFill>
                  <a:srgbClr val="FFFF00"/>
                </a:solidFill>
              </a:rPr>
              <a:t>/</a:t>
            </a:r>
            <a:r>
              <a:rPr lang="en-US" sz="2400" dirty="0" err="1" smtClean="0">
                <a:solidFill>
                  <a:srgbClr val="FFFF00"/>
                </a:solidFill>
              </a:rPr>
              <a:t>dorzolamide</a:t>
            </a:r>
            <a:r>
              <a:rPr lang="en-US" sz="2400" dirty="0" smtClean="0">
                <a:solidFill>
                  <a:srgbClr val="FFFF00"/>
                </a:solidFill>
              </a:rPr>
              <a:t>, </a:t>
            </a:r>
            <a:r>
              <a:rPr lang="en-US" sz="2400" dirty="0" err="1" smtClean="0">
                <a:solidFill>
                  <a:srgbClr val="FFFF00"/>
                </a:solidFill>
              </a:rPr>
              <a:t>brimonidine</a:t>
            </a:r>
            <a:r>
              <a:rPr lang="en-US" sz="2400" dirty="0" smtClean="0">
                <a:solidFill>
                  <a:srgbClr val="FFFF00"/>
                </a:solidFill>
              </a:rPr>
              <a:t>, </a:t>
            </a:r>
            <a:r>
              <a:rPr lang="en-US" sz="2400" dirty="0" err="1" smtClean="0">
                <a:solidFill>
                  <a:srgbClr val="FFFF00"/>
                </a:solidFill>
              </a:rPr>
              <a:t>latanoprost</a:t>
            </a:r>
            <a:r>
              <a:rPr lang="en-US" sz="2400" dirty="0" smtClean="0">
                <a:solidFill>
                  <a:srgbClr val="FFFF00"/>
                </a:solidFill>
              </a:rPr>
              <a:t>,         given in the hospital</a:t>
            </a:r>
          </a:p>
          <a:p>
            <a:endParaRPr lang="en-US" sz="2400" dirty="0">
              <a:solidFill>
                <a:srgbClr val="FFFF00"/>
              </a:solidFill>
            </a:endParaRPr>
          </a:p>
          <a:p>
            <a:r>
              <a:rPr lang="en-US" sz="2400" dirty="0" smtClean="0">
                <a:solidFill>
                  <a:srgbClr val="FFFF00"/>
                </a:solidFill>
              </a:rPr>
              <a:t>An 2+ afferent pupil defect developed</a:t>
            </a:r>
          </a:p>
          <a:p>
            <a:endParaRPr lang="en-US" sz="2400" dirty="0">
              <a:solidFill>
                <a:srgbClr val="FFFF00"/>
              </a:solidFill>
            </a:endParaRPr>
          </a:p>
          <a:p>
            <a:r>
              <a:rPr lang="en-US" sz="2400" dirty="0" smtClean="0">
                <a:solidFill>
                  <a:srgbClr val="FFFF00"/>
                </a:solidFill>
              </a:rPr>
              <a:t>The Residents asked me to attend a </a:t>
            </a:r>
            <a:r>
              <a:rPr lang="en-US" sz="2400" dirty="0" err="1" smtClean="0">
                <a:solidFill>
                  <a:srgbClr val="FFFF00"/>
                </a:solidFill>
              </a:rPr>
              <a:t>trab</a:t>
            </a:r>
            <a:r>
              <a:rPr lang="en-US" sz="2400" dirty="0" smtClean="0">
                <a:solidFill>
                  <a:srgbClr val="FFFF00"/>
                </a:solidFill>
              </a:rPr>
              <a:t> </a:t>
            </a:r>
            <a:endParaRPr lang="en-US" sz="2400" dirty="0">
              <a:solidFill>
                <a:srgbClr val="FFFF00"/>
              </a:solidFill>
            </a:endParaRPr>
          </a:p>
        </p:txBody>
      </p:sp>
    </p:spTree>
    <p:extLst>
      <p:ext uri="{BB962C8B-B14F-4D97-AF65-F5344CB8AC3E}">
        <p14:creationId xmlns:p14="http://schemas.microsoft.com/office/powerpoint/2010/main" val="1532500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Case:  Traumatic Hyphema</a:t>
            </a:r>
            <a:endParaRPr lang="en-US" dirty="0">
              <a:solidFill>
                <a:srgbClr val="FFFF00"/>
              </a:solidFill>
            </a:endParaRPr>
          </a:p>
        </p:txBody>
      </p:sp>
      <p:sp>
        <p:nvSpPr>
          <p:cNvPr id="4" name="TextBox 3"/>
          <p:cNvSpPr txBox="1"/>
          <p:nvPr/>
        </p:nvSpPr>
        <p:spPr>
          <a:xfrm>
            <a:off x="914400" y="2133600"/>
            <a:ext cx="7543800" cy="3970318"/>
          </a:xfrm>
          <a:prstGeom prst="rect">
            <a:avLst/>
          </a:prstGeom>
          <a:noFill/>
        </p:spPr>
        <p:txBody>
          <a:bodyPr wrap="square" rtlCol="0">
            <a:spAutoFit/>
          </a:bodyPr>
          <a:lstStyle/>
          <a:p>
            <a:r>
              <a:rPr lang="en-US" sz="2800" dirty="0" smtClean="0">
                <a:solidFill>
                  <a:srgbClr val="FFFF00"/>
                </a:solidFill>
              </a:rPr>
              <a:t>Upon my exam the vision was 20/25, IOP 55, afferent defect confirmed</a:t>
            </a:r>
          </a:p>
          <a:p>
            <a:endParaRPr lang="en-US" sz="2800" dirty="0">
              <a:solidFill>
                <a:srgbClr val="FFFF00"/>
              </a:solidFill>
            </a:endParaRPr>
          </a:p>
          <a:p>
            <a:r>
              <a:rPr lang="en-US" sz="2800" dirty="0" smtClean="0">
                <a:solidFill>
                  <a:srgbClr val="FFFF00"/>
                </a:solidFill>
              </a:rPr>
              <a:t>SLE and gentle Zeiss </a:t>
            </a:r>
            <a:r>
              <a:rPr lang="en-US" sz="2800" dirty="0" err="1" smtClean="0">
                <a:solidFill>
                  <a:srgbClr val="FFFF00"/>
                </a:solidFill>
              </a:rPr>
              <a:t>gonioscopy</a:t>
            </a:r>
            <a:r>
              <a:rPr lang="en-US" sz="2800" dirty="0" smtClean="0">
                <a:solidFill>
                  <a:srgbClr val="FFFF00"/>
                </a:solidFill>
              </a:rPr>
              <a:t> revealed no visible cells in the AC, normal appearing TM, lens, fundus</a:t>
            </a:r>
          </a:p>
          <a:p>
            <a:endParaRPr lang="en-US" sz="2800" dirty="0">
              <a:solidFill>
                <a:srgbClr val="FFFF00"/>
              </a:solidFill>
            </a:endParaRPr>
          </a:p>
          <a:p>
            <a:r>
              <a:rPr lang="en-US" sz="2800" dirty="0" smtClean="0">
                <a:solidFill>
                  <a:srgbClr val="FFFF00"/>
                </a:solidFill>
              </a:rPr>
              <a:t>What was the mechanism of IOP elevation now?</a:t>
            </a:r>
          </a:p>
          <a:p>
            <a:endParaRPr lang="en-US" sz="2800" dirty="0">
              <a:solidFill>
                <a:srgbClr val="FFFF00"/>
              </a:solidFill>
            </a:endParaRPr>
          </a:p>
          <a:p>
            <a:r>
              <a:rPr lang="en-US" sz="2800" dirty="0" smtClean="0">
                <a:solidFill>
                  <a:srgbClr val="FFFF00"/>
                </a:solidFill>
              </a:rPr>
              <a:t>What was the best management option?</a:t>
            </a:r>
            <a:endParaRPr lang="en-US" sz="2800" dirty="0">
              <a:solidFill>
                <a:srgbClr val="FFFF00"/>
              </a:solidFill>
            </a:endParaRPr>
          </a:p>
        </p:txBody>
      </p:sp>
    </p:spTree>
    <p:extLst>
      <p:ext uri="{BB962C8B-B14F-4D97-AF65-F5344CB8AC3E}">
        <p14:creationId xmlns:p14="http://schemas.microsoft.com/office/powerpoint/2010/main" val="2034071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Technique Illustrated (Not This Case)</a:t>
            </a:r>
            <a:endParaRPr lang="en-US" dirty="0">
              <a:solidFill>
                <a:srgbClr val="FFFF00"/>
              </a:solidFill>
            </a:endParaRPr>
          </a:p>
        </p:txBody>
      </p:sp>
      <p:pic>
        <p:nvPicPr>
          <p:cNvPr id="4" name="30g needle paracentesi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6100" y="1600200"/>
            <a:ext cx="8051800" cy="4525963"/>
          </a:xfrm>
        </p:spPr>
      </p:pic>
    </p:spTree>
    <p:extLst>
      <p:ext uri="{BB962C8B-B14F-4D97-AF65-F5344CB8AC3E}">
        <p14:creationId xmlns:p14="http://schemas.microsoft.com/office/powerpoint/2010/main" val="18321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020762"/>
          </a:xfrm>
        </p:spPr>
        <p:txBody>
          <a:bodyPr>
            <a:normAutofit/>
          </a:bodyPr>
          <a:lstStyle/>
          <a:p>
            <a:pPr eaLnBrk="1" hangingPunct="1"/>
            <a:r>
              <a:rPr lang="en-US" sz="4000" b="1" dirty="0" smtClean="0">
                <a:solidFill>
                  <a:srgbClr val="FFFF00"/>
                </a:solidFill>
              </a:rPr>
              <a:t> Half inch 30 g needle paracentesis</a:t>
            </a:r>
            <a:r>
              <a:rPr lang="en-US" sz="4000" dirty="0" smtClean="0"/>
              <a:t> </a:t>
            </a:r>
          </a:p>
        </p:txBody>
      </p:sp>
      <p:pic>
        <p:nvPicPr>
          <p:cNvPr id="7171" name="Picture 3" descr="Relieving Pressure with a 30 Gauge Needle_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Relieving Pressure with a 30 Gauge Needle_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Relieving Pressure with a 30 Gauge Needle_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862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762000" y="4335463"/>
            <a:ext cx="2263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spcBef>
                <a:spcPct val="50000"/>
              </a:spcBef>
            </a:pPr>
            <a:endParaRPr lang="en-US"/>
          </a:p>
        </p:txBody>
      </p:sp>
      <p:sp>
        <p:nvSpPr>
          <p:cNvPr id="7175" name="Text Box 7"/>
          <p:cNvSpPr txBox="1">
            <a:spLocks noChangeArrowheads="1"/>
          </p:cNvSpPr>
          <p:nvPr/>
        </p:nvSpPr>
        <p:spPr bwMode="auto">
          <a:xfrm>
            <a:off x="457200" y="3581400"/>
            <a:ext cx="3200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spcBef>
                <a:spcPct val="50000"/>
              </a:spcBef>
            </a:pPr>
            <a:r>
              <a:rPr lang="en-US" dirty="0"/>
              <a:t>a) Entry in </a:t>
            </a:r>
            <a:r>
              <a:rPr lang="en-US" dirty="0" smtClean="0"/>
              <a:t>peripheral cornea, bevel parallel </a:t>
            </a:r>
            <a:r>
              <a:rPr lang="en-US" dirty="0"/>
              <a:t>to </a:t>
            </a:r>
            <a:r>
              <a:rPr lang="en-US" dirty="0" smtClean="0"/>
              <a:t>surface and aimed away from lens</a:t>
            </a:r>
            <a:endParaRPr lang="en-US" dirty="0"/>
          </a:p>
        </p:txBody>
      </p:sp>
      <p:sp>
        <p:nvSpPr>
          <p:cNvPr id="7176" name="Text Box 8"/>
          <p:cNvSpPr txBox="1">
            <a:spLocks noChangeArrowheads="1"/>
          </p:cNvSpPr>
          <p:nvPr/>
        </p:nvSpPr>
        <p:spPr bwMode="auto">
          <a:xfrm>
            <a:off x="4648200" y="3951288"/>
            <a:ext cx="3521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endParaRPr lang="en-US"/>
          </a:p>
        </p:txBody>
      </p:sp>
      <p:sp>
        <p:nvSpPr>
          <p:cNvPr id="7177" name="Text Box 9"/>
          <p:cNvSpPr txBox="1">
            <a:spLocks noChangeArrowheads="1"/>
          </p:cNvSpPr>
          <p:nvPr/>
        </p:nvSpPr>
        <p:spPr bwMode="auto">
          <a:xfrm>
            <a:off x="3810000" y="40386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spcBef>
                <a:spcPct val="50000"/>
              </a:spcBef>
            </a:pPr>
            <a:r>
              <a:rPr lang="en-US"/>
              <a:t>b) Turn to iris parallel and enter</a:t>
            </a:r>
          </a:p>
        </p:txBody>
      </p:sp>
      <p:sp>
        <p:nvSpPr>
          <p:cNvPr id="7178" name="Text Box 10"/>
          <p:cNvSpPr txBox="1">
            <a:spLocks noChangeArrowheads="1"/>
          </p:cNvSpPr>
          <p:nvPr/>
        </p:nvSpPr>
        <p:spPr bwMode="auto">
          <a:xfrm>
            <a:off x="762000" y="60960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spcBef>
                <a:spcPct val="50000"/>
              </a:spcBef>
            </a:pPr>
            <a:r>
              <a:rPr lang="en-US"/>
              <a:t>c) In </a:t>
            </a:r>
            <a:r>
              <a:rPr lang="en-US">
                <a:solidFill>
                  <a:srgbClr val="FF9900"/>
                </a:solidFill>
              </a:rPr>
              <a:t>10 seconds</a:t>
            </a:r>
            <a:r>
              <a:rPr lang="en-US"/>
              <a:t> Ta 12  Hg, cornea now clearer</a:t>
            </a:r>
          </a:p>
        </p:txBody>
      </p:sp>
    </p:spTree>
    <p:extLst>
      <p:ext uri="{BB962C8B-B14F-4D97-AF65-F5344CB8AC3E}">
        <p14:creationId xmlns:p14="http://schemas.microsoft.com/office/powerpoint/2010/main" val="485842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Resolution</a:t>
            </a:r>
            <a:endParaRPr lang="en-US" dirty="0">
              <a:solidFill>
                <a:srgbClr val="FFFF00"/>
              </a:solidFill>
            </a:endParaRPr>
          </a:p>
        </p:txBody>
      </p:sp>
      <p:sp>
        <p:nvSpPr>
          <p:cNvPr id="4" name="TextBox 3"/>
          <p:cNvSpPr txBox="1"/>
          <p:nvPr/>
        </p:nvSpPr>
        <p:spPr>
          <a:xfrm>
            <a:off x="762000" y="1600200"/>
            <a:ext cx="7696200" cy="4955203"/>
          </a:xfrm>
          <a:prstGeom prst="rect">
            <a:avLst/>
          </a:prstGeom>
          <a:noFill/>
        </p:spPr>
        <p:txBody>
          <a:bodyPr wrap="square" rtlCol="0">
            <a:spAutoFit/>
          </a:bodyPr>
          <a:lstStyle/>
          <a:p>
            <a:r>
              <a:rPr lang="en-US" sz="2400" dirty="0" smtClean="0">
                <a:solidFill>
                  <a:srgbClr val="FFFF00"/>
                </a:solidFill>
              </a:rPr>
              <a:t>The eye was prepped with </a:t>
            </a:r>
            <a:r>
              <a:rPr lang="en-US" sz="2400" dirty="0" err="1" smtClean="0">
                <a:solidFill>
                  <a:srgbClr val="FFFF00"/>
                </a:solidFill>
              </a:rPr>
              <a:t>proparacaine</a:t>
            </a:r>
            <a:r>
              <a:rPr lang="en-US" sz="2400" dirty="0" smtClean="0">
                <a:solidFill>
                  <a:srgbClr val="FFFF00"/>
                </a:solidFill>
              </a:rPr>
              <a:t>, </a:t>
            </a:r>
            <a:r>
              <a:rPr lang="en-US" sz="2400" dirty="0" err="1" smtClean="0">
                <a:solidFill>
                  <a:srgbClr val="FFFF00"/>
                </a:solidFill>
              </a:rPr>
              <a:t>apraclonidine</a:t>
            </a:r>
            <a:r>
              <a:rPr lang="en-US" sz="2400" dirty="0" smtClean="0">
                <a:solidFill>
                  <a:srgbClr val="FFFF00"/>
                </a:solidFill>
              </a:rPr>
              <a:t> and 5% povidone iodide and a solid bladed speculum placed.  </a:t>
            </a:r>
          </a:p>
          <a:p>
            <a:endParaRPr lang="en-US" sz="2400" dirty="0">
              <a:solidFill>
                <a:srgbClr val="FFFF00"/>
              </a:solidFill>
            </a:endParaRPr>
          </a:p>
          <a:p>
            <a:r>
              <a:rPr lang="en-US" sz="2400" dirty="0" smtClean="0">
                <a:solidFill>
                  <a:srgbClr val="FFFF00"/>
                </a:solidFill>
              </a:rPr>
              <a:t>The IOP fell to 9 mm Hg just after the paracentesis</a:t>
            </a:r>
          </a:p>
          <a:p>
            <a:endParaRPr lang="en-US" sz="2400" dirty="0">
              <a:solidFill>
                <a:srgbClr val="FFFF00"/>
              </a:solidFill>
            </a:endParaRPr>
          </a:p>
          <a:p>
            <a:r>
              <a:rPr lang="en-US" sz="2400" dirty="0" smtClean="0">
                <a:solidFill>
                  <a:srgbClr val="FFFF00"/>
                </a:solidFill>
              </a:rPr>
              <a:t>The IOP stabilized at 12 mm Hg after 30 minutes and remained normal after stopping all IOP meds.  WHY?</a:t>
            </a:r>
          </a:p>
          <a:p>
            <a:endParaRPr lang="en-US" sz="2400" dirty="0">
              <a:solidFill>
                <a:srgbClr val="FFFF00"/>
              </a:solidFill>
            </a:endParaRPr>
          </a:p>
          <a:p>
            <a:r>
              <a:rPr lang="en-US" sz="2400" dirty="0" smtClean="0">
                <a:solidFill>
                  <a:srgbClr val="FFFF00"/>
                </a:solidFill>
              </a:rPr>
              <a:t>Presumably, the eye’s Tissue Plasminogen Activator had lysed the fibrin that had been elevating the IOP</a:t>
            </a:r>
          </a:p>
          <a:p>
            <a:endParaRPr lang="en-US" sz="2400" dirty="0">
              <a:solidFill>
                <a:srgbClr val="FFFF00"/>
              </a:solidFill>
            </a:endParaRPr>
          </a:p>
          <a:p>
            <a:r>
              <a:rPr lang="en-US" sz="2400" dirty="0" smtClean="0">
                <a:solidFill>
                  <a:srgbClr val="FFFF00"/>
                </a:solidFill>
              </a:rPr>
              <a:t>But, why then was the IOP still elevated until paracentesis?</a:t>
            </a:r>
          </a:p>
          <a:p>
            <a:endParaRPr lang="en-US" sz="2800" dirty="0">
              <a:solidFill>
                <a:srgbClr val="FFFF00"/>
              </a:solidFill>
            </a:endParaRPr>
          </a:p>
        </p:txBody>
      </p:sp>
    </p:spTree>
    <p:extLst>
      <p:ext uri="{BB962C8B-B14F-4D97-AF65-F5344CB8AC3E}">
        <p14:creationId xmlns:p14="http://schemas.microsoft.com/office/powerpoint/2010/main" val="3401722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Collapse of Schlemm’s Canal</a:t>
            </a:r>
            <a:endParaRPr lang="en-US" dirty="0">
              <a:solidFill>
                <a:srgbClr val="FFFF00"/>
              </a:solidFill>
            </a:endParaRPr>
          </a:p>
        </p:txBody>
      </p:sp>
      <p:sp>
        <p:nvSpPr>
          <p:cNvPr id="4" name="TextBox 3"/>
          <p:cNvSpPr txBox="1"/>
          <p:nvPr/>
        </p:nvSpPr>
        <p:spPr>
          <a:xfrm>
            <a:off x="1143000" y="1676400"/>
            <a:ext cx="6705600" cy="4585871"/>
          </a:xfrm>
          <a:prstGeom prst="rect">
            <a:avLst/>
          </a:prstGeom>
          <a:noFill/>
        </p:spPr>
        <p:txBody>
          <a:bodyPr wrap="square" rtlCol="0">
            <a:spAutoFit/>
          </a:bodyPr>
          <a:lstStyle/>
          <a:p>
            <a:r>
              <a:rPr lang="en-US" sz="2400" dirty="0" smtClean="0">
                <a:solidFill>
                  <a:srgbClr val="FFFF00"/>
                </a:solidFill>
              </a:rPr>
              <a:t>Robert Moses, MD, at Washington University in St. Louis investigated circumferential flow in Schlemm’s canal in fresh normal human eyes in the 1970s.</a:t>
            </a:r>
          </a:p>
          <a:p>
            <a:endParaRPr lang="en-US" sz="2400" dirty="0">
              <a:solidFill>
                <a:srgbClr val="FFFF00"/>
              </a:solidFill>
            </a:endParaRPr>
          </a:p>
          <a:p>
            <a:r>
              <a:rPr lang="en-US" sz="2400" dirty="0" smtClean="0">
                <a:solidFill>
                  <a:srgbClr val="FFFF00"/>
                </a:solidFill>
              </a:rPr>
              <a:t>He cannulated the canal and observed the flow resistance for saline</a:t>
            </a:r>
            <a:r>
              <a:rPr lang="en-US" sz="2400" dirty="0">
                <a:solidFill>
                  <a:srgbClr val="FFFF00"/>
                </a:solidFill>
              </a:rPr>
              <a:t> </a:t>
            </a:r>
            <a:r>
              <a:rPr lang="en-US" sz="2400" dirty="0" smtClean="0">
                <a:solidFill>
                  <a:srgbClr val="FFFF00"/>
                </a:solidFill>
              </a:rPr>
              <a:t>through </a:t>
            </a:r>
            <a:r>
              <a:rPr lang="en-US" sz="2400" dirty="0">
                <a:solidFill>
                  <a:srgbClr val="FFFF00"/>
                </a:solidFill>
              </a:rPr>
              <a:t>90 degrees</a:t>
            </a:r>
            <a:r>
              <a:rPr lang="en-US" sz="2400" dirty="0" smtClean="0">
                <a:solidFill>
                  <a:srgbClr val="FFFF00"/>
                </a:solidFill>
              </a:rPr>
              <a:t> of canal after filling the AC with silicone oil.</a:t>
            </a:r>
          </a:p>
          <a:p>
            <a:endParaRPr lang="en-US" sz="2400" dirty="0">
              <a:solidFill>
                <a:srgbClr val="FFFF00"/>
              </a:solidFill>
            </a:endParaRPr>
          </a:p>
          <a:p>
            <a:r>
              <a:rPr lang="en-US" sz="2400" dirty="0" smtClean="0">
                <a:solidFill>
                  <a:srgbClr val="FFFF00"/>
                </a:solidFill>
              </a:rPr>
              <a:t>Then he slowly raised the IOP and kept checking</a:t>
            </a:r>
          </a:p>
          <a:p>
            <a:endParaRPr lang="en-US" sz="2400" dirty="0">
              <a:solidFill>
                <a:srgbClr val="FFFF00"/>
              </a:solidFill>
            </a:endParaRPr>
          </a:p>
          <a:p>
            <a:r>
              <a:rPr lang="en-US" sz="2400" dirty="0" smtClean="0">
                <a:solidFill>
                  <a:srgbClr val="FFFF00"/>
                </a:solidFill>
              </a:rPr>
              <a:t>The resistance rose abruptly and reversibly at IOP about 35-40 mm Hg in most eyes</a:t>
            </a:r>
            <a:r>
              <a:rPr lang="en-US" sz="2800" dirty="0" smtClean="0">
                <a:solidFill>
                  <a:srgbClr val="FFFF00"/>
                </a:solidFill>
              </a:rPr>
              <a:t>.</a:t>
            </a:r>
            <a:endParaRPr lang="en-US" sz="2800" dirty="0">
              <a:solidFill>
                <a:srgbClr val="FFFF00"/>
              </a:solidFill>
            </a:endParaRPr>
          </a:p>
        </p:txBody>
      </p:sp>
    </p:spTree>
    <p:extLst>
      <p:ext uri="{BB962C8B-B14F-4D97-AF65-F5344CB8AC3E}">
        <p14:creationId xmlns:p14="http://schemas.microsoft.com/office/powerpoint/2010/main" val="2192622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When is This Worth Trying?</a:t>
            </a:r>
            <a:endParaRPr lang="en-US" dirty="0">
              <a:solidFill>
                <a:srgbClr val="FFFF00"/>
              </a:solidFill>
            </a:endParaRPr>
          </a:p>
        </p:txBody>
      </p:sp>
      <p:sp>
        <p:nvSpPr>
          <p:cNvPr id="4" name="TextBox 3"/>
          <p:cNvSpPr txBox="1"/>
          <p:nvPr/>
        </p:nvSpPr>
        <p:spPr>
          <a:xfrm>
            <a:off x="838200" y="1524000"/>
            <a:ext cx="76962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FFFF00"/>
                </a:solidFill>
              </a:rPr>
              <a:t>In cases in which the initial cause is gone:               I have seen two similar cases to this one</a:t>
            </a:r>
          </a:p>
          <a:p>
            <a:pPr marL="457200" indent="-457200">
              <a:buFont typeface="Arial" panose="020B0604020202020204" pitchFamily="34" charset="0"/>
              <a:buChar char="•"/>
            </a:pPr>
            <a:endParaRPr lang="en-US" sz="2800" dirty="0">
              <a:solidFill>
                <a:srgbClr val="FFFF00"/>
              </a:solidFill>
            </a:endParaRPr>
          </a:p>
          <a:p>
            <a:pPr marL="457200" indent="-457200">
              <a:buFont typeface="Arial" panose="020B0604020202020204" pitchFamily="34" charset="0"/>
              <a:buChar char="•"/>
            </a:pPr>
            <a:r>
              <a:rPr lang="en-US" sz="2800" dirty="0" smtClean="0">
                <a:solidFill>
                  <a:srgbClr val="FFFF00"/>
                </a:solidFill>
              </a:rPr>
              <a:t>30g needle paracentesis is the best way of lowering the IOP in acute angle closure when corneal edema precludes easy LPI</a:t>
            </a:r>
          </a:p>
          <a:p>
            <a:pPr marL="457200" indent="-457200">
              <a:buFont typeface="Arial" panose="020B0604020202020204" pitchFamily="34" charset="0"/>
              <a:buChar char="•"/>
            </a:pPr>
            <a:endParaRPr lang="en-US" sz="2800" dirty="0">
              <a:solidFill>
                <a:srgbClr val="FFFF00"/>
              </a:solidFill>
            </a:endParaRPr>
          </a:p>
          <a:p>
            <a:pPr marL="457200" indent="-457200">
              <a:buFont typeface="Arial" panose="020B0604020202020204" pitchFamily="34" charset="0"/>
              <a:buChar char="•"/>
            </a:pPr>
            <a:r>
              <a:rPr lang="en-US" sz="2800" dirty="0" smtClean="0">
                <a:solidFill>
                  <a:srgbClr val="FFFF00"/>
                </a:solidFill>
              </a:rPr>
              <a:t>30g needle paracentesis is also useful to lower IOP when meds will not in POAG, as some are then controlled, and others at least are operated upon after a few days at a lower pressure. </a:t>
            </a:r>
            <a:endParaRPr lang="en-US" sz="2800" dirty="0">
              <a:solidFill>
                <a:srgbClr val="FFFF00"/>
              </a:solidFill>
            </a:endParaRPr>
          </a:p>
        </p:txBody>
      </p:sp>
    </p:spTree>
    <p:extLst>
      <p:ext uri="{BB962C8B-B14F-4D97-AF65-F5344CB8AC3E}">
        <p14:creationId xmlns:p14="http://schemas.microsoft.com/office/powerpoint/2010/main" val="71711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6477000"/>
          </a:xfrm>
        </p:spPr>
        <p:txBody>
          <a:bodyPr>
            <a:normAutofit fontScale="55000" lnSpcReduction="20000"/>
          </a:bodyPr>
          <a:lstStyle/>
          <a:p>
            <a:r>
              <a:rPr lang="en-US" sz="4200" dirty="0">
                <a:solidFill>
                  <a:srgbClr val="FFFF00"/>
                </a:solidFill>
              </a:rPr>
              <a:t>Invest </a:t>
            </a:r>
            <a:r>
              <a:rPr lang="en-US" sz="4200" dirty="0" err="1">
                <a:solidFill>
                  <a:srgbClr val="FFFF00"/>
                </a:solidFill>
              </a:rPr>
              <a:t>Ophthalmol</a:t>
            </a:r>
            <a:r>
              <a:rPr lang="en-US" sz="4200" dirty="0">
                <a:solidFill>
                  <a:srgbClr val="FFFF00"/>
                </a:solidFill>
              </a:rPr>
              <a:t> Vis Sci. 1981 Jan;20(1):61-8.</a:t>
            </a:r>
          </a:p>
          <a:p>
            <a:endParaRPr lang="en-US" sz="4200" dirty="0">
              <a:solidFill>
                <a:srgbClr val="FFFF00"/>
              </a:solidFill>
            </a:endParaRPr>
          </a:p>
          <a:p>
            <a:r>
              <a:rPr lang="en-US" sz="4200" dirty="0">
                <a:solidFill>
                  <a:srgbClr val="FFFF00"/>
                </a:solidFill>
              </a:rPr>
              <a:t>Schlemm's canal: the effect of intraocular pressure.</a:t>
            </a:r>
          </a:p>
          <a:p>
            <a:endParaRPr lang="en-US" sz="4200" dirty="0">
              <a:solidFill>
                <a:srgbClr val="FFFF00"/>
              </a:solidFill>
            </a:endParaRPr>
          </a:p>
          <a:p>
            <a:r>
              <a:rPr lang="en-US" sz="4200" dirty="0">
                <a:solidFill>
                  <a:srgbClr val="FFFF00"/>
                </a:solidFill>
              </a:rPr>
              <a:t>Moses RA, </a:t>
            </a:r>
            <a:r>
              <a:rPr lang="en-US" sz="4200" dirty="0" err="1">
                <a:solidFill>
                  <a:srgbClr val="FFFF00"/>
                </a:solidFill>
              </a:rPr>
              <a:t>Grodzki</a:t>
            </a:r>
            <a:r>
              <a:rPr lang="en-US" sz="4200" dirty="0">
                <a:solidFill>
                  <a:srgbClr val="FFFF00"/>
                </a:solidFill>
              </a:rPr>
              <a:t> WJ Jr, Etheridge EL, Wilson CD.</a:t>
            </a:r>
          </a:p>
          <a:p>
            <a:endParaRPr lang="en-US" sz="4200" dirty="0">
              <a:solidFill>
                <a:srgbClr val="FFFF00"/>
              </a:solidFill>
            </a:endParaRPr>
          </a:p>
          <a:p>
            <a:r>
              <a:rPr lang="en-US" sz="4200" dirty="0">
                <a:solidFill>
                  <a:srgbClr val="FFFF00"/>
                </a:solidFill>
              </a:rPr>
              <a:t>Abstract</a:t>
            </a:r>
          </a:p>
          <a:p>
            <a:endParaRPr lang="en-US" sz="4200" dirty="0">
              <a:solidFill>
                <a:srgbClr val="FFFF00"/>
              </a:solidFill>
            </a:endParaRPr>
          </a:p>
          <a:p>
            <a:r>
              <a:rPr lang="en-US" sz="4200" dirty="0">
                <a:solidFill>
                  <a:srgbClr val="FFFF00"/>
                </a:solidFill>
              </a:rPr>
              <a:t>We have shown that in the excised eye when oil in the anterior chamber has made the trabecular mesh impermeable, resistance to circumferential flow along the canal increases moderately as transmural pressure is increased. At the same time, </a:t>
            </a:r>
            <a:r>
              <a:rPr lang="en-US" sz="4200" dirty="0">
                <a:solidFill>
                  <a:srgbClr val="92D050"/>
                </a:solidFill>
              </a:rPr>
              <a:t>resistance to outflow from the canal through the collector channels increases markedly as transmural pressure is increased from low levels to 35 or 40 mm Hg</a:t>
            </a:r>
            <a:r>
              <a:rPr lang="en-US" sz="4200" dirty="0">
                <a:solidFill>
                  <a:srgbClr val="FFFF00"/>
                </a:solidFill>
              </a:rPr>
              <a:t>. We have suggested that the usual primary defect in open-angle glaucoma is reduced facility of the inner canal wall and that </a:t>
            </a:r>
            <a:r>
              <a:rPr lang="en-US" sz="4200" dirty="0">
                <a:solidFill>
                  <a:srgbClr val="92D050"/>
                </a:solidFill>
              </a:rPr>
              <a:t>collapse of the canal with reduction of filtering area and plugging of collector channels is a secondary effect</a:t>
            </a:r>
            <a:r>
              <a:rPr lang="en-US" sz="4200" dirty="0">
                <a:solidFill>
                  <a:srgbClr val="FFFF00"/>
                </a:solidFill>
              </a:rPr>
              <a:t>.</a:t>
            </a:r>
          </a:p>
          <a:p>
            <a:endParaRPr lang="en-US" dirty="0"/>
          </a:p>
        </p:txBody>
      </p:sp>
    </p:spTree>
    <p:extLst>
      <p:ext uri="{BB962C8B-B14F-4D97-AF65-F5344CB8AC3E}">
        <p14:creationId xmlns:p14="http://schemas.microsoft.com/office/powerpoint/2010/main" val="2645249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571</Words>
  <Application>Microsoft Office PowerPoint</Application>
  <PresentationFormat>On-screen Show (4:3)</PresentationFormat>
  <Paragraphs>60</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Case:  Traumatic Hyphema</vt:lpstr>
      <vt:lpstr>Case:  Traumatic Hyphema</vt:lpstr>
      <vt:lpstr>Technique Illustrated (Not This Case)</vt:lpstr>
      <vt:lpstr> Half inch 30 g needle paracentesis </vt:lpstr>
      <vt:lpstr>Resolution</vt:lpstr>
      <vt:lpstr>Collapse of Schlemm’s Canal</vt:lpstr>
      <vt:lpstr>When is This Worth Trying?</vt:lpstr>
      <vt:lpstr>PowerPoint Presentation</vt:lpstr>
      <vt:lpstr>Bascom Palmer Series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Traumatic Glaucoma Cases:  With Surprise Management</dc:title>
  <dc:creator>Paul</dc:creator>
  <cp:lastModifiedBy>Paul</cp:lastModifiedBy>
  <cp:revision>10</cp:revision>
  <dcterms:created xsi:type="dcterms:W3CDTF">2018-04-12T02:35:26Z</dcterms:created>
  <dcterms:modified xsi:type="dcterms:W3CDTF">2018-11-01T23:16:51Z</dcterms:modified>
</cp:coreProperties>
</file>