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3" r:id="rId3"/>
    <p:sldId id="280" r:id="rId4"/>
    <p:sldId id="259" r:id="rId5"/>
    <p:sldId id="256" r:id="rId6"/>
    <p:sldId id="266" r:id="rId7"/>
    <p:sldId id="257" r:id="rId8"/>
    <p:sldId id="258" r:id="rId9"/>
    <p:sldId id="264" r:id="rId10"/>
    <p:sldId id="261" r:id="rId11"/>
    <p:sldId id="283" r:id="rId12"/>
    <p:sldId id="267" r:id="rId13"/>
    <p:sldId id="270" r:id="rId14"/>
    <p:sldId id="271" r:id="rId15"/>
    <p:sldId id="273" r:id="rId16"/>
    <p:sldId id="279" r:id="rId17"/>
    <p:sldId id="265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68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" y="2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2221-C3C6-461C-BADB-601CDB17F42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F860-D011-46C0-8E1B-9F85F433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5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2221-C3C6-461C-BADB-601CDB17F42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F860-D011-46C0-8E1B-9F85F433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7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2221-C3C6-461C-BADB-601CDB17F42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F860-D011-46C0-8E1B-9F85F433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1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2221-C3C6-461C-BADB-601CDB17F42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F860-D011-46C0-8E1B-9F85F433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4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2221-C3C6-461C-BADB-601CDB17F42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F860-D011-46C0-8E1B-9F85F433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3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2221-C3C6-461C-BADB-601CDB17F42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F860-D011-46C0-8E1B-9F85F433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2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2221-C3C6-461C-BADB-601CDB17F42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F860-D011-46C0-8E1B-9F85F433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5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2221-C3C6-461C-BADB-601CDB17F42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F860-D011-46C0-8E1B-9F85F433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9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2221-C3C6-461C-BADB-601CDB17F42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F860-D011-46C0-8E1B-9F85F433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1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2221-C3C6-461C-BADB-601CDB17F42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F860-D011-46C0-8E1B-9F85F433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1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22221-C3C6-461C-BADB-601CDB17F42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F860-D011-46C0-8E1B-9F85F433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4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22221-C3C6-461C-BADB-601CDB17F42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7F860-D011-46C0-8E1B-9F85F433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959" y="738312"/>
            <a:ext cx="3116882" cy="461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PEIbuilding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3230" y="978568"/>
            <a:ext cx="6401286" cy="48009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91916" y="5582652"/>
            <a:ext cx="3918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Paul Palmberg MD PhD</a:t>
            </a:r>
          </a:p>
        </p:txBody>
      </p:sp>
    </p:spTree>
    <p:extLst>
      <p:ext uri="{BB962C8B-B14F-4D97-AF65-F5344CB8AC3E}">
        <p14:creationId xmlns:p14="http://schemas.microsoft.com/office/powerpoint/2010/main" val="275453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54" y="970311"/>
            <a:ext cx="3404986" cy="2467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418" y="966888"/>
            <a:ext cx="2324778" cy="2009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554" y="3943460"/>
            <a:ext cx="3338395" cy="2265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7" r="28381" b="51365"/>
          <a:stretch/>
        </p:blipFill>
        <p:spPr>
          <a:xfrm>
            <a:off x="5447418" y="3730876"/>
            <a:ext cx="1754199" cy="2554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339" y="3521480"/>
            <a:ext cx="454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Don Johnson in Costa Rica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73357" y="6362413"/>
            <a:ext cx="443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George H W Bush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1026" y="3222611"/>
            <a:ext cx="4298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</a:rPr>
              <a:t>New Orleans Academy of Ophthalmology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5341" y="6362413"/>
            <a:ext cx="3462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Elvis, New Orleans House of Blues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665" y="1554351"/>
            <a:ext cx="3336520" cy="3336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06678" y="5152481"/>
            <a:ext cx="299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Micro Zorro at AGS 2016</a:t>
            </a:r>
          </a:p>
        </p:txBody>
      </p:sp>
    </p:spTree>
    <p:extLst>
      <p:ext uri="{BB962C8B-B14F-4D97-AF65-F5344CB8AC3E}">
        <p14:creationId xmlns:p14="http://schemas.microsoft.com/office/powerpoint/2010/main" val="2606936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Validation of the Target Pressure Concept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                     from Clinical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8229600" cy="4068763"/>
          </a:xfrm>
        </p:spPr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87" y="1524000"/>
            <a:ext cx="4572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94" y="4013715"/>
            <a:ext cx="3455987" cy="269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6126164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arial" panose="020B0604020202020204" pitchFamily="34" charset="0"/>
              </a:rPr>
              <a:t>           AGIS 7: Am J Ophthalmol 2000;130(4):429-4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0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4" y="1409034"/>
            <a:ext cx="4891058" cy="3668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79" y="298117"/>
            <a:ext cx="4417594" cy="5890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464" y="5390147"/>
            <a:ext cx="401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American Academy of Ophthalmology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Life Achievement Award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9832" y="6352674"/>
            <a:ext cx="6593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Association of International Glaucoma Societies Award 2000</a:t>
            </a:r>
          </a:p>
        </p:txBody>
      </p:sp>
    </p:spTree>
    <p:extLst>
      <p:ext uri="{BB962C8B-B14F-4D97-AF65-F5344CB8AC3E}">
        <p14:creationId xmlns:p14="http://schemas.microsoft.com/office/powerpoint/2010/main" val="283689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028" y="1648706"/>
            <a:ext cx="4331368" cy="324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14" y="1251284"/>
            <a:ext cx="3669182" cy="4560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329" y="1251284"/>
            <a:ext cx="3357806" cy="4475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915" y="6039853"/>
            <a:ext cx="4017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Massachusetts Eye and Ear Infirmary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6062" y="5366084"/>
            <a:ext cx="3633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Boston Marathon 1979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62329" y="5889304"/>
            <a:ext cx="318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Chandler-Grant Society</a:t>
            </a:r>
          </a:p>
        </p:txBody>
      </p:sp>
    </p:spTree>
    <p:extLst>
      <p:ext uri="{BB962C8B-B14F-4D97-AF65-F5344CB8AC3E}">
        <p14:creationId xmlns:p14="http://schemas.microsoft.com/office/powerpoint/2010/main" val="160527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0"/>
          <a:stretch/>
        </p:blipFill>
        <p:spPr>
          <a:xfrm>
            <a:off x="1275347" y="390596"/>
            <a:ext cx="4552950" cy="5649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924" r="29608"/>
          <a:stretch/>
        </p:blipFill>
        <p:spPr>
          <a:xfrm>
            <a:off x="7243011" y="390596"/>
            <a:ext cx="3801978" cy="5418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7705" y="6039853"/>
            <a:ext cx="382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Shaffer Lecture AAO 2015</a:t>
            </a:r>
          </a:p>
        </p:txBody>
      </p:sp>
    </p:spTree>
    <p:extLst>
      <p:ext uri="{BB962C8B-B14F-4D97-AF65-F5344CB8AC3E}">
        <p14:creationId xmlns:p14="http://schemas.microsoft.com/office/powerpoint/2010/main" val="572669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8" y="360946"/>
            <a:ext cx="3529266" cy="2646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514" y="818147"/>
            <a:ext cx="3411963" cy="4547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3573377"/>
            <a:ext cx="3753853" cy="2815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085" y="634283"/>
            <a:ext cx="3549902" cy="473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8989" y="5678905"/>
            <a:ext cx="300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Washington University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0758" y="5678905"/>
            <a:ext cx="295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Wills Eye Institute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084" y="3007895"/>
            <a:ext cx="252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Duke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238" y="6388767"/>
            <a:ext cx="3529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New York Eye and Ear Institute</a:t>
            </a:r>
          </a:p>
        </p:txBody>
      </p:sp>
    </p:spTree>
    <p:extLst>
      <p:ext uri="{BB962C8B-B14F-4D97-AF65-F5344CB8AC3E}">
        <p14:creationId xmlns:p14="http://schemas.microsoft.com/office/powerpoint/2010/main" val="99343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00" y="805413"/>
            <a:ext cx="3828620" cy="5102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418" y="469231"/>
            <a:ext cx="3965929" cy="5286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232" y="5908207"/>
            <a:ext cx="380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Aravind</a:t>
            </a:r>
            <a:r>
              <a:rPr lang="en-US" sz="2400" dirty="0">
                <a:solidFill>
                  <a:srgbClr val="FFFF00"/>
                </a:solidFill>
              </a:rPr>
              <a:t>   AADI  Launch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2709" y="5755570"/>
            <a:ext cx="4113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American Glaucoma Society Surgery Day Lecture 2014</a:t>
            </a:r>
          </a:p>
        </p:txBody>
      </p:sp>
    </p:spTree>
    <p:extLst>
      <p:ext uri="{BB962C8B-B14F-4D97-AF65-F5344CB8AC3E}">
        <p14:creationId xmlns:p14="http://schemas.microsoft.com/office/powerpoint/2010/main" val="2449044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4634" y="5710687"/>
            <a:ext cx="3174521" cy="92333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Fellows Roast Paul at AGS 2014</a:t>
            </a:r>
          </a:p>
          <a:p>
            <a:r>
              <a:rPr lang="en-US" dirty="0">
                <a:solidFill>
                  <a:srgbClr val="FFFF00"/>
                </a:solidFill>
              </a:rPr>
              <a:t>          Surgery Day Lecturer</a:t>
            </a:r>
          </a:p>
          <a:p>
            <a:r>
              <a:rPr lang="en-US" dirty="0">
                <a:solidFill>
                  <a:srgbClr val="FFFF00"/>
                </a:solidFill>
              </a:rPr>
              <a:t>Cosmos Club, Washington, D.C.</a:t>
            </a:r>
          </a:p>
        </p:txBody>
      </p:sp>
    </p:spTree>
    <p:extLst>
      <p:ext uri="{BB962C8B-B14F-4D97-AF65-F5344CB8AC3E}">
        <p14:creationId xmlns:p14="http://schemas.microsoft.com/office/powerpoint/2010/main" val="1333266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4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0939" y="583096"/>
            <a:ext cx="4651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Flashmob</a:t>
            </a:r>
            <a:r>
              <a:rPr lang="en-US" dirty="0">
                <a:solidFill>
                  <a:srgbClr val="FFFF00"/>
                </a:solidFill>
              </a:rPr>
              <a:t> of Fellows at AGS  2018 in NYC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Receiving Educator of the Year for AGS</a:t>
            </a:r>
          </a:p>
        </p:txBody>
      </p:sp>
    </p:spTree>
    <p:extLst>
      <p:ext uri="{BB962C8B-B14F-4D97-AF65-F5344CB8AC3E}">
        <p14:creationId xmlns:p14="http://schemas.microsoft.com/office/powerpoint/2010/main" val="197601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964_age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671" y="160338"/>
            <a:ext cx="8032918" cy="6694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975" y="966158"/>
            <a:ext cx="3280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American Medical News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Story on the new Medical Scientist Training Program at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Northwestern University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1965-1970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Mentor and Role Model: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E. Albert Zeller, MD, PhD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(worked with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Nobel Laurates </a:t>
            </a:r>
          </a:p>
          <a:p>
            <a:pPr algn="ctr"/>
            <a:r>
              <a:rPr lang="en-US" sz="2400" dirty="0" err="1">
                <a:solidFill>
                  <a:srgbClr val="FFFF00"/>
                </a:solidFill>
              </a:rPr>
              <a:t>Tadeus</a:t>
            </a:r>
            <a:r>
              <a:rPr lang="en-US" sz="2400" dirty="0">
                <a:solidFill>
                  <a:srgbClr val="FFFF00"/>
                </a:solidFill>
              </a:rPr>
              <a:t> Reichstein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James Sumner)</a:t>
            </a:r>
          </a:p>
        </p:txBody>
      </p:sp>
    </p:spTree>
    <p:extLst>
      <p:ext uri="{BB962C8B-B14F-4D97-AF65-F5344CB8AC3E}">
        <p14:creationId xmlns:p14="http://schemas.microsoft.com/office/powerpoint/2010/main" val="183996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ernard Becker, MD, 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25" y="1185263"/>
            <a:ext cx="3209745" cy="449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ichael Kass, MD, 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465" y="1185263"/>
            <a:ext cx="3370230" cy="449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3424" y="5871411"/>
            <a:ext cx="374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Bernard Becker, MD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34926" y="5871411"/>
            <a:ext cx="320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Michael </a:t>
            </a:r>
            <a:r>
              <a:rPr lang="en-US" sz="3200" dirty="0" err="1">
                <a:solidFill>
                  <a:srgbClr val="FFFF00"/>
                </a:solidFill>
              </a:rPr>
              <a:t>Kass</a:t>
            </a:r>
            <a:r>
              <a:rPr lang="en-US" sz="3200" dirty="0">
                <a:solidFill>
                  <a:srgbClr val="FFFF00"/>
                </a:solidFill>
              </a:rPr>
              <a:t>, MD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822" y="800252"/>
            <a:ext cx="34410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Washington University in St. Louis: Residency and Clinical and Research Fellowships in Glaucoma and Chief Residency 1971-7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41432" y="312821"/>
            <a:ext cx="4668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Mentors</a:t>
            </a:r>
            <a:r>
              <a:rPr lang="en-US" sz="3600" dirty="0">
                <a:solidFill>
                  <a:srgbClr val="FFFF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5313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13088" r="6425" b="20504"/>
          <a:stretch/>
        </p:blipFill>
        <p:spPr>
          <a:xfrm>
            <a:off x="6245525" y="594466"/>
            <a:ext cx="4399472" cy="4038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769" y="5055079"/>
            <a:ext cx="4932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Laura Palmberg,  MS     Karl Palmberg, MD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School Psychologist       Ophthalmologist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13621" y="4899805"/>
            <a:ext cx="3931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Paul examines 100 year old Grandmother as Karl looks on. At Washington University in St. Louis  in 1988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81" y="1017918"/>
            <a:ext cx="4919743" cy="361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5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2" r="18727" b="59074"/>
          <a:stretch/>
        </p:blipFill>
        <p:spPr>
          <a:xfrm>
            <a:off x="2463800" y="10226"/>
            <a:ext cx="6179868" cy="5712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0700" y="6040480"/>
            <a:ext cx="718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   </a:t>
            </a:r>
            <a:r>
              <a:rPr lang="en-US" sz="3200" dirty="0">
                <a:solidFill>
                  <a:srgbClr val="FFFF00"/>
                </a:solidFill>
              </a:rPr>
              <a:t>Moving from St. Louis to Miami 1980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63799" y="5722979"/>
            <a:ext cx="7065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Laura, Carol, Rebecca, Paul and Elizabeth Palmberg</a:t>
            </a:r>
          </a:p>
        </p:txBody>
      </p:sp>
    </p:spTree>
    <p:extLst>
      <p:ext uri="{BB962C8B-B14F-4D97-AF65-F5344CB8AC3E}">
        <p14:creationId xmlns:p14="http://schemas.microsoft.com/office/powerpoint/2010/main" val="257291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Bascom Palmer Glaucoma Faculty and Fellows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25" y="1449239"/>
            <a:ext cx="5305061" cy="4256884"/>
          </a:xfrm>
        </p:spPr>
      </p:pic>
      <p:sp>
        <p:nvSpPr>
          <p:cNvPr id="5" name="TextBox 4"/>
          <p:cNvSpPr txBox="1"/>
          <p:nvPr/>
        </p:nvSpPr>
        <p:spPr>
          <a:xfrm>
            <a:off x="2587925" y="5917721"/>
            <a:ext cx="671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Martha Araujo         Deborah Darnley           Elizabeth </a:t>
            </a:r>
            <a:r>
              <a:rPr lang="en-US" dirty="0" err="1">
                <a:solidFill>
                  <a:srgbClr val="FFFF00"/>
                </a:solidFill>
              </a:rPr>
              <a:t>Hodapp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                 Rich Parrish            Douglas Anderson    Paul Palmberg</a:t>
            </a:r>
          </a:p>
        </p:txBody>
      </p:sp>
    </p:spTree>
    <p:extLst>
      <p:ext uri="{BB962C8B-B14F-4D97-AF65-F5344CB8AC3E}">
        <p14:creationId xmlns:p14="http://schemas.microsoft.com/office/powerpoint/2010/main" val="312161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aul\Pictures\Christmas_2012_at_Palmberg'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1068" r="16998" b="-1944"/>
          <a:stretch/>
        </p:blipFill>
        <p:spPr bwMode="auto">
          <a:xfrm>
            <a:off x="3043646" y="0"/>
            <a:ext cx="5365569" cy="561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3646" y="5796643"/>
            <a:ext cx="5545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Christmas in Miami 2012</a:t>
            </a:r>
          </a:p>
        </p:txBody>
      </p:sp>
    </p:spTree>
    <p:extLst>
      <p:ext uri="{BB962C8B-B14F-4D97-AF65-F5344CB8AC3E}">
        <p14:creationId xmlns:p14="http://schemas.microsoft.com/office/powerpoint/2010/main" val="1780219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85" b="37016"/>
          <a:stretch/>
        </p:blipFill>
        <p:spPr>
          <a:xfrm>
            <a:off x="2838995" y="-1"/>
            <a:ext cx="6531998" cy="5747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6392" y="6038491"/>
            <a:ext cx="493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”Cherish each moment, even the ones that suck”</a:t>
            </a:r>
          </a:p>
          <a:p>
            <a:r>
              <a:rPr lang="en-US" dirty="0">
                <a:solidFill>
                  <a:srgbClr val="FFFF00"/>
                </a:solidFill>
              </a:rPr>
              <a:t>          Elizabeth Palmberg (1970-2014)</a:t>
            </a:r>
          </a:p>
        </p:txBody>
      </p:sp>
    </p:spTree>
    <p:extLst>
      <p:ext uri="{BB962C8B-B14F-4D97-AF65-F5344CB8AC3E}">
        <p14:creationId xmlns:p14="http://schemas.microsoft.com/office/powerpoint/2010/main" val="2400900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r="12592" b="58068"/>
          <a:stretch/>
        </p:blipFill>
        <p:spPr>
          <a:xfrm>
            <a:off x="901148" y="768626"/>
            <a:ext cx="5257266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412" y="749849"/>
            <a:ext cx="5768545" cy="3981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148" y="4731026"/>
            <a:ext cx="1076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James               Douglas    David       </a:t>
            </a:r>
            <a:r>
              <a:rPr lang="en-US" sz="1400" dirty="0" err="1">
                <a:solidFill>
                  <a:srgbClr val="FFFF00"/>
                </a:solidFill>
              </a:rPr>
              <a:t>Darryll</a:t>
            </a:r>
            <a:r>
              <a:rPr lang="en-US" sz="1400" dirty="0">
                <a:solidFill>
                  <a:srgbClr val="FFFF00"/>
                </a:solidFill>
              </a:rPr>
              <a:t>        Rich        Don        Paul             </a:t>
            </a:r>
            <a:r>
              <a:rPr lang="en-US" sz="1400" dirty="0" err="1">
                <a:solidFill>
                  <a:srgbClr val="FFFF00"/>
                </a:solidFill>
              </a:rPr>
              <a:t>Nauman</a:t>
            </a:r>
            <a:r>
              <a:rPr lang="en-US" sz="1400" dirty="0">
                <a:solidFill>
                  <a:srgbClr val="FFFF00"/>
                </a:solidFill>
              </a:rPr>
              <a:t>  Jorge  </a:t>
            </a:r>
            <a:r>
              <a:rPr lang="en-US" sz="1400" dirty="0" err="1">
                <a:solidFill>
                  <a:srgbClr val="FFFF00"/>
                </a:solidFill>
              </a:rPr>
              <a:t>Quang</a:t>
            </a:r>
            <a:r>
              <a:rPr lang="en-US" sz="1400" dirty="0">
                <a:solidFill>
                  <a:srgbClr val="FFFF00"/>
                </a:solidFill>
              </a:rPr>
              <a:t>          Paul, Carol,             Anna               Eleonore</a:t>
            </a:r>
          </a:p>
          <a:p>
            <a:r>
              <a:rPr lang="en-US" sz="1400" dirty="0">
                <a:solidFill>
                  <a:srgbClr val="FFFF00"/>
                </a:solidFill>
              </a:rPr>
              <a:t>Robinson      Anderson  Greenfield  </a:t>
            </a:r>
            <a:r>
              <a:rPr lang="en-US" sz="1400" dirty="0" err="1">
                <a:solidFill>
                  <a:srgbClr val="FFFF00"/>
                </a:solidFill>
              </a:rPr>
              <a:t>WuDunn</a:t>
            </a:r>
            <a:r>
              <a:rPr lang="en-US" sz="1400" dirty="0">
                <a:solidFill>
                  <a:srgbClr val="FFFF00"/>
                </a:solidFill>
              </a:rPr>
              <a:t>  Parrish  Budenz   Palmberg     </a:t>
            </a:r>
            <a:r>
              <a:rPr lang="en-US" sz="1400" dirty="0" err="1">
                <a:solidFill>
                  <a:srgbClr val="FFFF00"/>
                </a:solidFill>
              </a:rPr>
              <a:t>Imami</a:t>
            </a:r>
            <a:r>
              <a:rPr lang="en-US" sz="1400" dirty="0">
                <a:solidFill>
                  <a:srgbClr val="FFFF00"/>
                </a:solidFill>
              </a:rPr>
              <a:t>     Lynch   Nguyen                                 </a:t>
            </a:r>
            <a:r>
              <a:rPr lang="en-US" sz="1400" dirty="0" err="1">
                <a:solidFill>
                  <a:srgbClr val="FFFF00"/>
                </a:solidFill>
              </a:rPr>
              <a:t>Galanopalous</a:t>
            </a:r>
            <a:r>
              <a:rPr lang="en-US" sz="1400" dirty="0">
                <a:solidFill>
                  <a:srgbClr val="FFFF00"/>
                </a:solidFill>
              </a:rPr>
              <a:t>  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1600" dirty="0" err="1">
                <a:solidFill>
                  <a:srgbClr val="FFFF00"/>
                </a:solidFill>
              </a:rPr>
              <a:t>Savatovsky</a:t>
            </a:r>
            <a:r>
              <a:rPr lang="en-US" sz="1600" dirty="0">
                <a:solidFill>
                  <a:srgbClr val="FFFF00"/>
                </a:solidFill>
              </a:rPr>
              <a:t>  </a:t>
            </a:r>
            <a:r>
              <a:rPr lang="en-US" dirty="0">
                <a:solidFill>
                  <a:srgbClr val="FFFF00"/>
                </a:solidFill>
              </a:rPr>
              <a:t>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3789" y="5558589"/>
            <a:ext cx="9416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Some of the 107 Clinical Fellows and 107 Foreign Observer Fellows at BPEI</a:t>
            </a:r>
          </a:p>
        </p:txBody>
      </p:sp>
    </p:spTree>
    <p:extLst>
      <p:ext uri="{BB962C8B-B14F-4D97-AF65-F5344CB8AC3E}">
        <p14:creationId xmlns:p14="http://schemas.microsoft.com/office/powerpoint/2010/main" val="2005463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335</Words>
  <Application>Microsoft Office PowerPoint</Application>
  <PresentationFormat>Widescreen</PresentationFormat>
  <Paragraphs>58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Bascom Palmer Glaucoma Faculty and Fellows</vt:lpstr>
      <vt:lpstr>PowerPoint Presentation</vt:lpstr>
      <vt:lpstr>PowerPoint Presentation</vt:lpstr>
      <vt:lpstr>PowerPoint Presentation</vt:lpstr>
      <vt:lpstr>PowerPoint Presentation</vt:lpstr>
      <vt:lpstr>Validation of the Target Pressure Concept                        from Clinical Trials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</dc:creator>
  <cp:lastModifiedBy>Paul Palmberg</cp:lastModifiedBy>
  <cp:revision>33</cp:revision>
  <dcterms:created xsi:type="dcterms:W3CDTF">2018-02-13T16:25:30Z</dcterms:created>
  <dcterms:modified xsi:type="dcterms:W3CDTF">2024-12-24T19:20:55Z</dcterms:modified>
</cp:coreProperties>
</file>