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37" r:id="rId2"/>
    <p:sldId id="643" r:id="rId3"/>
    <p:sldId id="6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98" autoAdjust="0"/>
  </p:normalViewPr>
  <p:slideViewPr>
    <p:cSldViewPr snapToGrid="0">
      <p:cViewPr varScale="1">
        <p:scale>
          <a:sx n="78" d="100"/>
          <a:sy n="78" d="100"/>
        </p:scale>
        <p:origin x="120" y="201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37C6B-16E6-44E0-9705-0264AA33152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E743-BE11-4E2D-B76D-329823D4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2A38-87BC-D04C-88F5-2301736367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7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042B-EBF0-C496-4292-258CBA432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97A7-4097-91C0-1EE9-A0CE4055A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D4ACC-DFE5-6C54-FA4B-DC0C4D4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AF3B-5F7A-3C9F-3174-7953AF48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EDD9-A657-9A51-5DA2-73A25861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4E8C-1EE7-AE96-AF7B-963BF886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9572F-F005-3E6A-E56E-227E51445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AD06-118A-C01A-31D0-5BC29127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0687-0AE4-3E44-0BD0-A3AD3B9D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25C8-D260-D050-7353-5E986189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9661B-E7AB-7182-D061-0D3080632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A6FFD-3BE3-6D71-B5B9-3FEC27121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4B261-51E7-EACC-6D57-C330E300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7EEE4-B6EB-20F9-9B8A-B682E69D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29DF-FD69-6115-B0DB-4A0A0657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6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3B02-0523-86F0-6272-681FB506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AED9-93FA-8FE2-7372-14BA42D4F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64CBF-D6EA-B9F7-FCBF-0D34AD02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CFCD-92AD-6F05-3646-86C06EA1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1E64-F253-465D-09EA-FA288768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7428-3720-0300-1419-2749888A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AA9B4-ED35-90F2-C769-53D29B361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E54E4-F472-3D03-41FA-C5317372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7616-DE1F-B4D8-F12B-977D472E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AC60-B28D-31F7-AE9F-5472F016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A3DB-A0B5-5771-B9BB-DDB74DC8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81D4-B2F5-D188-5530-E4C8794CF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6FE12-A2F2-6CE4-50CB-31C8ABAC4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8EAFE-396D-D82C-20EA-DE481CD2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B051-4C74-0CD4-CC4C-CC58FE68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D94F9-ABD6-F3A7-92AF-4CDB8F99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58FA-5BD3-DA6E-E682-F263A4CA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DB4E-AEC4-FB5A-2D01-86792681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237DB-4A99-5585-9983-30E2F16AD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DF153-0F50-A27D-A0E5-B2C316005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B706F-E143-8B89-D518-53A3C0593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1524E-7EB4-BF5E-22E8-CC899A36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288CC-D0D1-AD7C-86DB-70968543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D5D88-D818-2661-EF99-79A97886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F0F-35A7-E09F-0DFE-E30D58DE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DB5D3-40B2-60ED-BE43-548426B4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FE39A-E491-0270-AC01-5CC164A6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9B6F6-C0E5-5E46-2F10-C58233CC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615F7-517D-2275-24DF-D4618BD8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8F419-523B-74F6-347F-2FD6D177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9AF40-B3A1-F3B9-2456-8C697E9A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5729-D49F-25E8-EB0E-BD7F5780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BE0D-DC41-A0F4-43DB-32F54A9C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19AE-D5B1-E4E6-ABEA-F08841BF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0B7E3-6EFF-E97E-5FD7-E73A99C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F6341-12C4-1834-998C-FA68056E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AC65F-90ED-A829-B785-1DCB1AA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4FD6-DC6A-459E-526C-B6A97C99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8C9A6-B249-8A18-5073-E06A845E9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6CA2D-70DB-85D3-941A-4558C6DE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6FA6C-F38C-BB48-1BE9-BEE1E016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7634-5D97-D4A1-390F-875F8208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E835D-08E4-7E48-0AC3-9DF1BFB1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139F5-73D3-138F-C803-0E703DC2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A167F-E927-7CF7-7712-7863DE7FC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47A0-CD1D-2EB8-4FF6-15670A34C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D3C9-90B9-4AE5-BD44-E2AD8ABF4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505A3-DAF4-0D78-D1BE-F9B779A31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F88C6-5B64-DCE5-7F76-9161D5CC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1051-43CF-43FC-B9A0-3C318114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7578" y="-4015210"/>
            <a:ext cx="8512935" cy="109515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276" y="5362574"/>
            <a:ext cx="81457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Consultant and Medical Monitor for </a:t>
            </a:r>
            <a:r>
              <a:rPr lang="en-US" b="1" dirty="0" err="1">
                <a:solidFill>
                  <a:srgbClr val="FFFF00"/>
                </a:solidFill>
              </a:rPr>
              <a:t>InnFocus</a:t>
            </a:r>
            <a:r>
              <a:rPr lang="en-US" b="1" dirty="0">
                <a:solidFill>
                  <a:srgbClr val="FFFF00"/>
                </a:solidFill>
              </a:rPr>
              <a:t> Micro Shunt  </a:t>
            </a:r>
            <a:r>
              <a:rPr lang="en-US" b="1" dirty="0">
                <a:solidFill>
                  <a:srgbClr val="00B050"/>
                </a:solidFill>
              </a:rPr>
              <a:t>FDA Clinical Trial</a:t>
            </a:r>
          </a:p>
          <a:p>
            <a:r>
              <a:rPr lang="en-US" b="1" dirty="0">
                <a:solidFill>
                  <a:srgbClr val="FFFF00"/>
                </a:solidFill>
              </a:rPr>
              <a:t>Consultant (unpaid) and trainer for </a:t>
            </a:r>
            <a:r>
              <a:rPr lang="en-US" b="1" dirty="0" err="1">
                <a:solidFill>
                  <a:srgbClr val="FFFF00"/>
                </a:solidFill>
              </a:rPr>
              <a:t>Aurolab</a:t>
            </a:r>
            <a:r>
              <a:rPr lang="en-US" b="1" dirty="0">
                <a:solidFill>
                  <a:srgbClr val="FFFF00"/>
                </a:solidFill>
              </a:rPr>
              <a:t> AADI Clinical Trial</a:t>
            </a:r>
          </a:p>
          <a:p>
            <a:r>
              <a:rPr lang="en-US" b="1" dirty="0">
                <a:solidFill>
                  <a:srgbClr val="FFFF00"/>
                </a:solidFill>
              </a:rPr>
              <a:t>Consultant  and trainer for AqueSys XEN </a:t>
            </a:r>
            <a:r>
              <a:rPr lang="en-US" b="1" dirty="0">
                <a:solidFill>
                  <a:srgbClr val="00B050"/>
                </a:solidFill>
              </a:rPr>
              <a:t>FDA clinical trial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6" y="2212283"/>
            <a:ext cx="18288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01" y="2307273"/>
            <a:ext cx="25415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5834" y="285750"/>
            <a:ext cx="10200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Solving Problems in Glaucoma Surgery!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Solutions Part 5: Trans-corneal Bleb Needling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2450" y="4400551"/>
            <a:ext cx="431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Paul Palmberg, MD, PhD</a:t>
            </a:r>
          </a:p>
        </p:txBody>
      </p:sp>
    </p:spTree>
    <p:extLst>
      <p:ext uri="{BB962C8B-B14F-4D97-AF65-F5344CB8AC3E}">
        <p14:creationId xmlns:p14="http://schemas.microsoft.com/office/powerpoint/2010/main" val="26092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Trans-Corneal Needling</a:t>
            </a:r>
          </a:p>
        </p:txBody>
      </p:sp>
      <p:pic>
        <p:nvPicPr>
          <p:cNvPr id="4" name="Transcorneal needling 1.25x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9625" y="1600201"/>
            <a:ext cx="8034338" cy="4525963"/>
          </a:xfr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FB5059-E743-487D-AFE5-21CE134963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2"/>
    </mc:Choice>
    <mc:Fallback xmlns="">
      <p:transition spd="slow" advTm="5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4" objId="4"/>
        <p14:pauseEvt time="1221" objId="4"/>
        <p14:triggerEvt type="onClick" time="1221" objId="4"/>
        <p14:resumeEvt time="2142" objId="4"/>
        <p14:triggerEvt type="onClick" time="2142" objId="4"/>
        <p14:stopEvt time="51624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Advantages of This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0080" y="2042411"/>
            <a:ext cx="84937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No leak in conjunctiva (less infection risk)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Usually no hypotony because the bleb 	still has a margin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Usually no bleeding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Easily done at the slit lamp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6907F3-2C32-4FDF-9522-0756CB5E5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2"/>
    </mc:Choice>
    <mc:Fallback xmlns="">
      <p:transition spd="slow" advTm="4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Office PowerPoint</Application>
  <PresentationFormat>Widescreen</PresentationFormat>
  <Paragraphs>14</Paragraphs>
  <Slides>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</vt:lpstr>
      <vt:lpstr>Trans-Corneal Needling</vt:lpstr>
      <vt:lpstr>Advantages of This Technique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Paul Palmberg</dc:creator>
  <cp:lastModifiedBy>Paul Palmberg</cp:lastModifiedBy>
  <cp:revision>2</cp:revision>
  <dcterms:created xsi:type="dcterms:W3CDTF">2023-11-15T18:33:13Z</dcterms:created>
  <dcterms:modified xsi:type="dcterms:W3CDTF">2024-12-24T19:10:40Z</dcterms:modified>
</cp:coreProperties>
</file>