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g" ContentType="video/m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537" r:id="rId2"/>
    <p:sldId id="558" r:id="rId3"/>
    <p:sldId id="559" r:id="rId4"/>
    <p:sldId id="560" r:id="rId5"/>
    <p:sldId id="561" r:id="rId6"/>
    <p:sldId id="285" r:id="rId7"/>
    <p:sldId id="563" r:id="rId8"/>
    <p:sldId id="564" r:id="rId9"/>
    <p:sldId id="641" r:id="rId10"/>
    <p:sldId id="565" r:id="rId11"/>
    <p:sldId id="566" r:id="rId12"/>
    <p:sldId id="567" r:id="rId13"/>
    <p:sldId id="569" r:id="rId14"/>
    <p:sldId id="571" r:id="rId15"/>
    <p:sldId id="625" r:id="rId16"/>
    <p:sldId id="272" r:id="rId17"/>
    <p:sldId id="599" r:id="rId18"/>
    <p:sldId id="26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401" autoAdjust="0"/>
    <p:restoredTop sz="94660"/>
  </p:normalViewPr>
  <p:slideViewPr>
    <p:cSldViewPr snapToGrid="0">
      <p:cViewPr varScale="1">
        <p:scale>
          <a:sx n="61" d="100"/>
          <a:sy n="61" d="100"/>
        </p:scale>
        <p:origin x="58" y="5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ACE78-F55A-412C-BBC4-8565BEBBF76A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A145D-DA31-4B01-B326-B44F5AC5A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8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2A38-87BC-D04C-88F5-23017363670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474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Cautery for</a:t>
            </a:r>
            <a:r>
              <a:rPr lang="en-US" baseline="0" dirty="0"/>
              <a:t> circumferential bleb 1.5x.mp4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2A38-87BC-D04C-88F5-23017363670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501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FF907-A583-4234-876D-3D98102ACD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3788" cy="347345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429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4A5DF-61FA-4A05-B080-9578B25B14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12B050-11AA-43D4-9A73-355482B320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357F3-E42D-4AFA-9B0A-8DF1D23BC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655A7-25E4-4520-8F2A-DDE29103609A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8B03B-4D36-4E00-9C1F-0757F867C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8701E-621B-4B06-98C7-89763ADBA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FD17A-9EEE-4122-B6FF-48EB2BC8F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664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A4FD3-64A8-4596-A6F7-1ADD9100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709220-B21F-472D-96D6-301E472D1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226E5-CFD2-423E-96CA-5E81254C1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655A7-25E4-4520-8F2A-DDE29103609A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57F87-2407-4C35-B493-0EAFEB005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BFFFE-A2B8-41FC-A7DB-07E1838C9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FD17A-9EEE-4122-B6FF-48EB2BC8F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46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8F2926-E848-4459-8F4C-F42CE6DC9E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EFB04C-AB07-4103-A3DA-F2CF8C679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524E5-7647-4AA4-8C96-DF8A0956E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655A7-25E4-4520-8F2A-DDE29103609A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13D7D-6EC6-408F-848B-BB8CC82AC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E2D1C-2E11-486A-AADB-6B0FF15A9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FD17A-9EEE-4122-B6FF-48EB2BC8F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2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B986B-C1ED-4D7B-B4FF-961CC9763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01F63-94A5-4D18-AF07-1250A45E6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93FCD-9325-4CF5-A732-9B4F47DD6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655A7-25E4-4520-8F2A-DDE29103609A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AE1D1-F925-4F5B-9827-620119100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05488-55B6-499D-90C5-EC3DF6B5B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FD17A-9EEE-4122-B6FF-48EB2BC8F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82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B91C5-F67B-4A3F-8382-C7B7ED72F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39AAD6-CC30-40AF-B466-CFBD92CDD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4002-8751-44E8-A24C-971B233A5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655A7-25E4-4520-8F2A-DDE29103609A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41D5C-6035-4D6C-B43C-E09671862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B76C0-C49B-456E-8314-4B75B9111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FD17A-9EEE-4122-B6FF-48EB2BC8F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11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E2EAD-91DF-4073-A7D9-2C5EDBD81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02829-B116-4E55-B6D1-F08A81DD3A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C103E-F67A-4F83-977B-0A19D7810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123D04-93ED-4B86-B0C5-362DB5D20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655A7-25E4-4520-8F2A-DDE29103609A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5EE121-AB58-4BB1-B83D-52C1C1D94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79C62-7CDF-46BE-89C3-4B3B2B479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FD17A-9EEE-4122-B6FF-48EB2BC8F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93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737D1-3085-4BAB-BC9C-1E6617F46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EF75DB-C89E-4647-97D3-4AB892F55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5ABEED-D353-4675-BE4D-C3728CF081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7D8F1D-B910-4F93-B757-4E78DB60B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44D1F4-680A-4FD9-A44B-F000E740A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7863AF-E99A-4652-A40B-998E872B6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655A7-25E4-4520-8F2A-DDE29103609A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70F9AC-AD5D-429E-8AAC-61966F793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266F7F-7CEB-4F85-8D99-2FBD91641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FD17A-9EEE-4122-B6FF-48EB2BC8F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17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76AB-A7DC-4D20-89A8-86FD315B5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CE89A4-43C6-491C-B551-640FBE41B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655A7-25E4-4520-8F2A-DDE29103609A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313755-2C24-4C46-BD74-5FD3C036A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788877-84F8-4D11-996F-765DB633B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FD17A-9EEE-4122-B6FF-48EB2BC8F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940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C2E55E-85DA-4469-A6FA-4276ECB75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655A7-25E4-4520-8F2A-DDE29103609A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9EE733-9D8A-4ACB-8122-E23C2BDBF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C91AD1-275C-4EE4-8D62-1D3630A2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FD17A-9EEE-4122-B6FF-48EB2BC8F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27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38F68-E674-496C-B690-C978309BE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39B32-CDB1-467E-8783-C241A493E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C749D0-C9EE-4E53-BED0-F8DB94F72C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0B9846-A4FB-46B3-9E12-54CA6EAFF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655A7-25E4-4520-8F2A-DDE29103609A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4B4B06-3001-4B51-9D7B-E524173B6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5D6967-3A3A-4AC6-B8EB-63A0BB712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FD17A-9EEE-4122-B6FF-48EB2BC8F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66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97719-5F48-401F-BD2C-DEA2E0CAA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311F10-4DBD-4083-B9F2-74B5B11514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80F981-8FD0-4781-AFE3-782FE55F4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70DDAC-A3FB-4077-A167-41A3CE482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655A7-25E4-4520-8F2A-DDE29103609A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EA6497-4C1C-473E-9B3B-74F3B2486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F0F5E3-A999-4F41-838C-6BA189ED6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FD17A-9EEE-4122-B6FF-48EB2BC8F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00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E0D397-ED10-428B-99AA-AC7E94852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D6A1B-A471-4E3A-8B30-1F0EA0F1E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D86D-A051-4410-9142-41E546020D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655A7-25E4-4520-8F2A-DDE29103609A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B7A39-22C4-4B87-B365-91BAAFAF92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36C57-862B-4A8C-879F-9A96E1581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FD17A-9EEE-4122-B6FF-48EB2BC8F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03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2.png"/><Relationship Id="rId2" Type="http://schemas.openxmlformats.org/officeDocument/2006/relationships/video" Target="../media/media12.mpg"/><Relationship Id="rId1" Type="http://schemas.microsoft.com/office/2007/relationships/media" Target="../media/media12.mpg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3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0.m4a"/><Relationship Id="rId7" Type="http://schemas.openxmlformats.org/officeDocument/2006/relationships/image" Target="../media/image11.png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833094" y="1346767"/>
            <a:ext cx="8512935" cy="1095150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0276" y="5362574"/>
            <a:ext cx="8145753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</a:rPr>
              <a:t>Financial Disclosures, </a:t>
            </a:r>
            <a:r>
              <a:rPr lang="en-US" sz="1200" b="1" u="sng" dirty="0">
                <a:solidFill>
                  <a:srgbClr val="FFFF00"/>
                </a:solidFill>
              </a:rPr>
              <a:t>none relevant to this talk</a:t>
            </a:r>
            <a:r>
              <a:rPr lang="en-US" sz="1200" b="1" dirty="0">
                <a:solidFill>
                  <a:srgbClr val="FFFF00"/>
                </a:solidFill>
              </a:rPr>
              <a:t>.</a:t>
            </a:r>
          </a:p>
          <a:p>
            <a:pPr algn="ctr"/>
            <a:r>
              <a:rPr lang="en-US" sz="1200" b="1" dirty="0">
                <a:solidFill>
                  <a:srgbClr val="FFFF00"/>
                </a:solidFill>
              </a:rPr>
              <a:t>Consultant and Medical Monitor for InnFocus Micro Shunt  </a:t>
            </a:r>
            <a:r>
              <a:rPr lang="en-US" sz="1200" b="1" dirty="0">
                <a:solidFill>
                  <a:srgbClr val="00B050"/>
                </a:solidFill>
              </a:rPr>
              <a:t>FDA Clinical Trial</a:t>
            </a:r>
          </a:p>
          <a:p>
            <a:pPr algn="ctr"/>
            <a:r>
              <a:rPr lang="en-US" sz="1200" b="1" dirty="0">
                <a:solidFill>
                  <a:srgbClr val="FFFF00"/>
                </a:solidFill>
              </a:rPr>
              <a:t>Consultant (unpaid) and trainer for </a:t>
            </a:r>
            <a:r>
              <a:rPr lang="en-US" sz="1200" b="1" dirty="0" err="1">
                <a:solidFill>
                  <a:srgbClr val="FFFF00"/>
                </a:solidFill>
              </a:rPr>
              <a:t>Aurolab</a:t>
            </a:r>
            <a:r>
              <a:rPr lang="en-US" sz="1200" b="1" dirty="0">
                <a:solidFill>
                  <a:srgbClr val="FFFF00"/>
                </a:solidFill>
              </a:rPr>
              <a:t> AADI Clinical Trial</a:t>
            </a:r>
          </a:p>
          <a:p>
            <a:pPr algn="ctr"/>
            <a:r>
              <a:rPr lang="en-US" sz="1200" b="1" dirty="0">
                <a:solidFill>
                  <a:srgbClr val="FFFF00"/>
                </a:solidFill>
              </a:rPr>
              <a:t>Consultant  and trainer for AqueSys XEN </a:t>
            </a:r>
            <a:r>
              <a:rPr lang="en-US" sz="1200" b="1" dirty="0">
                <a:solidFill>
                  <a:srgbClr val="00B050"/>
                </a:solidFill>
              </a:rPr>
              <a:t>FDA clinical trial</a:t>
            </a:r>
          </a:p>
          <a:p>
            <a:pPr algn="ctr"/>
            <a:r>
              <a:rPr lang="en-US" sz="1200" b="1" dirty="0">
                <a:solidFill>
                  <a:srgbClr val="FFFF00"/>
                </a:solidFill>
              </a:rPr>
              <a:t>Consultant Radiance Therapeutics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810" y="2441917"/>
            <a:ext cx="1828800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55834" y="285750"/>
            <a:ext cx="1020029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Solving Problems in Glaucoma Surgery!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</a:rPr>
              <a:t>Painful Blebs and Their Management: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</a:rPr>
              <a:t>Compression Sutures and Cautery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48976" y="4700239"/>
            <a:ext cx="606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Paul Palmberg, MD, PhD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97D6984-252B-492C-9444-C0115C16EB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619A57-82DC-4555-92CF-B6F16F2276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172" y="3111190"/>
            <a:ext cx="4361869" cy="14496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92BB4F-8CAE-4574-ACA7-D92B19BA8B7C}"/>
              </a:ext>
            </a:extLst>
          </p:cNvPr>
          <p:cNvSpPr txBox="1"/>
          <p:nvPr/>
        </p:nvSpPr>
        <p:spPr>
          <a:xfrm flipH="1">
            <a:off x="7499195" y="3546089"/>
            <a:ext cx="3975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Grand Rounds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January 27, 2022</a:t>
            </a:r>
          </a:p>
        </p:txBody>
      </p:sp>
    </p:spTree>
    <p:extLst>
      <p:ext uri="{BB962C8B-B14F-4D97-AF65-F5344CB8AC3E}">
        <p14:creationId xmlns:p14="http://schemas.microsoft.com/office/powerpoint/2010/main" val="260925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35"/>
    </mc:Choice>
    <mc:Fallback xmlns="">
      <p:transition spd="slow" advTm="14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Large Overhanging Bleb</a:t>
            </a:r>
          </a:p>
        </p:txBody>
      </p:sp>
      <p:pic>
        <p:nvPicPr>
          <p:cNvPr id="12291" name="Picture 3" descr="Untitled-4"/>
          <p:cNvPicPr>
            <a:picLocks noChangeAspect="1" noChangeArrowheads="1"/>
          </p:cNvPicPr>
          <p:nvPr/>
        </p:nvPicPr>
        <p:blipFill>
          <a:blip r:embed="rId4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0"/>
            <a:ext cx="6681788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C6DD46F-16ED-4207-A713-5CE5101606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4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99"/>
    </mc:Choice>
    <mc:Fallback xmlns="">
      <p:transition spd="slow" advTm="13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BOB The Overhanging Bleb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727075"/>
            <a:ext cx="75438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B435A3A-8261-4B4C-AFF7-F3EDCA4247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2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42"/>
    </mc:Choice>
    <mc:Fallback xmlns="">
      <p:transition spd="slow" advTm="43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422" fill="hold"/>
                                        <p:tgtEl>
                                          <p:spTgt spid="143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33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43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8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2" objId="14338"/>
        <p14:stopEvt time="35467" objId="14338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POD# 7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  <a:buFont typeface="Wingdings" pitchFamily="2" charset="2"/>
              <a:buChar char="Ø"/>
            </a:pPr>
            <a:r>
              <a:rPr lang="en-US" altLang="en-US">
                <a:solidFill>
                  <a:srgbClr val="FFFF00"/>
                </a:solidFill>
              </a:rPr>
              <a:t>VA 20/60</a:t>
            </a:r>
            <a:r>
              <a:rPr lang="en-US" altLang="en-US" baseline="30000">
                <a:solidFill>
                  <a:srgbClr val="FFFF00"/>
                </a:solidFill>
              </a:rPr>
              <a:t>+2</a:t>
            </a:r>
            <a:r>
              <a:rPr lang="en-US" altLang="en-US">
                <a:solidFill>
                  <a:srgbClr val="FFFF00"/>
                </a:solidFill>
              </a:rPr>
              <a:t> (Reduced astigmatism)</a:t>
            </a:r>
          </a:p>
          <a:p>
            <a:pPr eaLnBrk="1" hangingPunct="1">
              <a:buClr>
                <a:schemeClr val="tx2"/>
              </a:buClr>
              <a:buFont typeface="Wingdings" pitchFamily="2" charset="2"/>
              <a:buChar char="Ø"/>
            </a:pPr>
            <a:r>
              <a:rPr lang="en-US" altLang="en-US">
                <a:solidFill>
                  <a:srgbClr val="FFFF00"/>
                </a:solidFill>
              </a:rPr>
              <a:t>Ta = 10 mmHg</a:t>
            </a:r>
          </a:p>
        </p:txBody>
      </p:sp>
      <p:pic>
        <p:nvPicPr>
          <p:cNvPr id="15364" name="Picture 4" descr="Muallem110702_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505201"/>
            <a:ext cx="432435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Muallem110702_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3517900"/>
            <a:ext cx="432435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93F185C-0DBA-48FE-9055-7DF1C267E3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8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60"/>
    </mc:Choice>
    <mc:Fallback xmlns="">
      <p:transition spd="slow" advTm="14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The Four Types of Painful Blebs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95600" y="1676401"/>
            <a:ext cx="7543800" cy="4449763"/>
          </a:xfrm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rgbClr val="FFFF00"/>
                </a:solidFill>
              </a:rPr>
              <a:t>High bleb producing Dellen</a:t>
            </a:r>
          </a:p>
          <a:p>
            <a:pPr eaLnBrk="1" hangingPunct="1"/>
            <a:r>
              <a:rPr lang="en-US" altLang="en-US" sz="4000">
                <a:solidFill>
                  <a:srgbClr val="FFFF00"/>
                </a:solidFill>
              </a:rPr>
              <a:t>Bubble dysesthesia</a:t>
            </a:r>
          </a:p>
          <a:p>
            <a:pPr eaLnBrk="1" hangingPunct="1"/>
            <a:r>
              <a:rPr lang="en-US" altLang="en-US" sz="4000">
                <a:solidFill>
                  <a:srgbClr val="FFFF00"/>
                </a:solidFill>
              </a:rPr>
              <a:t>Overhanging bleb</a:t>
            </a:r>
          </a:p>
          <a:p>
            <a:pPr eaLnBrk="1" hangingPunct="1"/>
            <a:r>
              <a:rPr lang="en-US" altLang="en-US" sz="4000">
                <a:solidFill>
                  <a:srgbClr val="FFFF00"/>
                </a:solidFill>
              </a:rPr>
              <a:t>Circumferential bleb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438400" y="4876800"/>
            <a:ext cx="70104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All can be repaired without loss of bleb function!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F0B1871-2D01-4BF0-87D7-0FEECA9B09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507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2"/>
    </mc:Choice>
    <mc:Fallback xmlns="">
      <p:transition spd="slow" advTm="14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Line 2"/>
          <p:cNvSpPr>
            <a:spLocks noChangeShapeType="1"/>
          </p:cNvSpPr>
          <p:nvPr/>
        </p:nvSpPr>
        <p:spPr bwMode="auto">
          <a:xfrm>
            <a:off x="1524000" y="1143000"/>
            <a:ext cx="914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>
          <a:xfrm>
            <a:off x="1600200" y="76200"/>
            <a:ext cx="9067800" cy="11049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 </a:t>
            </a:r>
            <a:r>
              <a:rPr lang="en-US" altLang="en-US" sz="3600" dirty="0">
                <a:solidFill>
                  <a:srgbClr val="FFFF00"/>
                </a:solidFill>
              </a:rPr>
              <a:t>Applying MMC widely under a fornix flap avoids </a:t>
            </a:r>
            <a:br>
              <a:rPr lang="en-US" altLang="en-US" sz="3600" dirty="0">
                <a:solidFill>
                  <a:srgbClr val="FFFF00"/>
                </a:solidFill>
              </a:rPr>
            </a:br>
            <a:r>
              <a:rPr lang="en-US" altLang="en-US" sz="3600" dirty="0">
                <a:solidFill>
                  <a:srgbClr val="FFFF00"/>
                </a:solidFill>
              </a:rPr>
              <a:t>“ring of steel” which can delimit the bleb posteriorly</a:t>
            </a:r>
            <a:endParaRPr lang="en-GB" altLang="en-US" sz="3600" dirty="0">
              <a:solidFill>
                <a:srgbClr val="FFFF00"/>
              </a:solidFill>
            </a:endParaRP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057400" y="4648200"/>
            <a:ext cx="8458200" cy="838200"/>
          </a:xfrm>
        </p:spPr>
        <p:txBody>
          <a:bodyPr>
            <a:normAutofit fontScale="70000" lnSpcReduction="20000"/>
          </a:bodyPr>
          <a:lstStyle/>
          <a:p>
            <a:pPr marL="287338" indent="-287338">
              <a:lnSpc>
                <a:spcPct val="75000"/>
              </a:lnSpc>
              <a:buNone/>
            </a:pPr>
            <a:r>
              <a:rPr lang="en-US" altLang="en-US" b="1">
                <a:solidFill>
                  <a:srgbClr val="FFFF00"/>
                </a:solidFill>
              </a:rPr>
              <a:t>Bleb related problems inc leaks / blebitis / endophthalmitis </a:t>
            </a:r>
          </a:p>
          <a:p>
            <a:pPr marL="287338" indent="-287338">
              <a:lnSpc>
                <a:spcPct val="75000"/>
              </a:lnSpc>
              <a:buNone/>
            </a:pPr>
            <a:r>
              <a:rPr lang="en-US" altLang="en-US" b="1">
                <a:solidFill>
                  <a:srgbClr val="FFFF00"/>
                </a:solidFill>
              </a:rPr>
              <a:t>		</a:t>
            </a:r>
            <a:r>
              <a:rPr lang="en-US" altLang="en-US" sz="6000" b="1">
                <a:solidFill>
                  <a:srgbClr val="FFFF00"/>
                </a:solidFill>
              </a:rPr>
              <a:t>	   </a:t>
            </a:r>
            <a:r>
              <a:rPr lang="en-US" altLang="en-US" sz="5400" b="1">
                <a:solidFill>
                  <a:srgbClr val="FFFF00"/>
                </a:solidFill>
              </a:rPr>
              <a:t>0% 	     20%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1676401" y="1981201"/>
            <a:ext cx="20288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457200">
              <a:spcBef>
                <a:spcPct val="0"/>
              </a:spcBef>
              <a:buNone/>
              <a:defRPr/>
            </a:pPr>
            <a:r>
              <a:rPr lang="en-US" altLang="en-US" sz="2000" b="1">
                <a:solidFill>
                  <a:srgbClr val="FFFF00"/>
                </a:solidFill>
              </a:rPr>
              <a:t>After change</a:t>
            </a:r>
          </a:p>
          <a:p>
            <a:pPr algn="r" defTabSz="457200">
              <a:spcBef>
                <a:spcPct val="0"/>
              </a:spcBef>
              <a:buNone/>
              <a:defRPr/>
            </a:pPr>
            <a:endParaRPr lang="en-US" altLang="en-US" sz="2000" b="1">
              <a:solidFill>
                <a:srgbClr val="FFFF00"/>
              </a:solidFill>
            </a:endParaRPr>
          </a:p>
          <a:p>
            <a:pPr algn="r" defTabSz="457200">
              <a:spcBef>
                <a:spcPct val="0"/>
              </a:spcBef>
              <a:buNone/>
              <a:defRPr/>
            </a:pPr>
            <a:r>
              <a:rPr lang="en-US" altLang="en-US" sz="2000" b="1">
                <a:solidFill>
                  <a:srgbClr val="FFFF00"/>
                </a:solidFill>
              </a:rPr>
              <a:t>Fornix based</a:t>
            </a:r>
          </a:p>
          <a:p>
            <a:pPr algn="r" defTabSz="457200">
              <a:spcBef>
                <a:spcPct val="0"/>
              </a:spcBef>
              <a:buNone/>
              <a:defRPr/>
            </a:pPr>
            <a:r>
              <a:rPr lang="en-US" altLang="en-US" sz="2000" b="1">
                <a:solidFill>
                  <a:srgbClr val="FFFF00"/>
                </a:solidFill>
              </a:rPr>
              <a:t>Large Area</a:t>
            </a:r>
          </a:p>
          <a:p>
            <a:pPr algn="r" defTabSz="457200">
              <a:spcBef>
                <a:spcPct val="0"/>
              </a:spcBef>
              <a:buNone/>
              <a:defRPr/>
            </a:pPr>
            <a:r>
              <a:rPr lang="en-US" altLang="en-US" sz="2000" b="1">
                <a:solidFill>
                  <a:srgbClr val="FFFF00"/>
                </a:solidFill>
              </a:rPr>
              <a:t>MMC 0.5 mg/ml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8305800" y="6172201"/>
            <a:ext cx="2159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1200">
                <a:solidFill>
                  <a:srgbClr val="000000"/>
                </a:solidFill>
              </a:rPr>
              <a:t>Ophthalmology 2003 in press</a:t>
            </a:r>
          </a:p>
          <a:p>
            <a:pPr defTabSz="457200">
              <a:spcBef>
                <a:spcPct val="0"/>
              </a:spcBef>
              <a:buNone/>
              <a:defRPr/>
            </a:pPr>
            <a:endParaRPr lang="en-GB" altLang="en-US" sz="160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8534401" y="1905001"/>
            <a:ext cx="20288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2000" b="1">
                <a:solidFill>
                  <a:srgbClr val="FFFF00"/>
                </a:solidFill>
              </a:rPr>
              <a:t>Before Change</a:t>
            </a:r>
          </a:p>
          <a:p>
            <a:pPr defTabSz="457200">
              <a:spcBef>
                <a:spcPct val="0"/>
              </a:spcBef>
              <a:buNone/>
              <a:defRPr/>
            </a:pPr>
            <a:endParaRPr lang="en-US" altLang="en-US" sz="2000" b="1">
              <a:solidFill>
                <a:srgbClr val="FFFF00"/>
              </a:solidFill>
            </a:endParaRPr>
          </a:p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2000" b="1">
                <a:solidFill>
                  <a:srgbClr val="FFFF00"/>
                </a:solidFill>
              </a:rPr>
              <a:t>Limbus based</a:t>
            </a:r>
          </a:p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2000" b="1">
                <a:solidFill>
                  <a:srgbClr val="FFFF00"/>
                </a:solidFill>
              </a:rPr>
              <a:t>Small Area</a:t>
            </a:r>
          </a:p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2000" b="1">
                <a:solidFill>
                  <a:srgbClr val="FFFF00"/>
                </a:solidFill>
              </a:rPr>
              <a:t>MMC 0.4 mg/ml</a:t>
            </a:r>
          </a:p>
        </p:txBody>
      </p:sp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981200"/>
            <a:ext cx="4724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1752600" y="6172201"/>
            <a:ext cx="891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57200" eaLnBrk="1" hangingPunct="1">
              <a:spcBef>
                <a:spcPct val="50000"/>
              </a:spcBef>
              <a:buNone/>
              <a:defRPr/>
            </a:pPr>
            <a:r>
              <a:rPr lang="en-US" altLang="en-US" sz="2800" dirty="0">
                <a:solidFill>
                  <a:srgbClr val="009999"/>
                </a:solidFill>
              </a:rPr>
              <a:t>My bleb problems greatly reduced with this technique.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94101" y="1358901"/>
            <a:ext cx="5448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3200" dirty="0">
                <a:solidFill>
                  <a:srgbClr val="FFFF00"/>
                </a:solidFill>
                <a:latin typeface="Arial"/>
              </a:rPr>
              <a:t>Thank you Sir Peng </a:t>
            </a:r>
            <a:r>
              <a:rPr lang="en-US" sz="3200" dirty="0" err="1">
                <a:solidFill>
                  <a:srgbClr val="FFFF00"/>
                </a:solidFill>
                <a:latin typeface="Arial"/>
              </a:rPr>
              <a:t>Khaw</a:t>
            </a:r>
            <a:r>
              <a:rPr lang="en-US" sz="3200" dirty="0">
                <a:solidFill>
                  <a:srgbClr val="FFFF00"/>
                </a:solidFill>
                <a:latin typeface="Arial"/>
              </a:rPr>
              <a:t>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45204A8-B44C-4471-AD2C-8DAA15DFF7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268471"/>
      </p:ext>
    </p:extLst>
  </p:cSld>
  <p:clrMapOvr>
    <a:masterClrMapping/>
  </p:clrMapOvr>
  <p:transition advTm="342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8551" y="274638"/>
            <a:ext cx="8804675" cy="1601128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Conjunctival Flap—Avoiding Bleeding</a:t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400" dirty="0">
                <a:solidFill>
                  <a:srgbClr val="FFFF00"/>
                </a:solidFill>
              </a:rPr>
              <a:t>Get Under, not into Tenon’s!</a:t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400" dirty="0">
                <a:solidFill>
                  <a:srgbClr val="FFFF00"/>
                </a:solidFill>
              </a:rPr>
              <a:t>Tenon’ thickest from 10-2 o’clock above, and from 4 to 8 below</a:t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400" dirty="0">
                <a:solidFill>
                  <a:srgbClr val="FFFF00"/>
                </a:solidFill>
              </a:rPr>
              <a:t>Sneak under the Border!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301" y="4632767"/>
            <a:ext cx="2207637" cy="1655728"/>
          </a:xfrm>
        </p:spPr>
      </p:pic>
      <p:pic>
        <p:nvPicPr>
          <p:cNvPr id="7170" name="Picture 2" descr="C:\Users\Paul\Documents\conjunctival opening and closing005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72" y="4514319"/>
            <a:ext cx="2448035" cy="183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Paul\Documents\conjunctival opening and closing002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332" y="1875767"/>
            <a:ext cx="2573669" cy="193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Paul\Documents\conjunctival opening and closing003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839" y="4757195"/>
            <a:ext cx="2124258" cy="159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Paul\Documents\conjunctival opening and closing006.b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551" y="1896800"/>
            <a:ext cx="2517591" cy="188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Paul\Documents\conjunctival opening and closing007.bm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840" y="2019324"/>
            <a:ext cx="2354257" cy="176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Paul\Documents\conjunctival opening and closing008.bm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636" y="2118756"/>
            <a:ext cx="2221704" cy="166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Users\Paul\Documents\conjunctival opening and closing010.bm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098" y="4536465"/>
            <a:ext cx="2388989" cy="179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5D973D7-15CD-462F-8883-37462084E7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0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46"/>
    </mc:Choice>
    <mc:Fallback xmlns="">
      <p:transition spd="slow" advTm="33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How to Achieve a Water-Tight Conjunctival Closure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61" y="1426845"/>
            <a:ext cx="6659880" cy="4994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6331163" y="3247286"/>
            <a:ext cx="285750" cy="514350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47073">
            <a:off x="2774911" y="3638081"/>
            <a:ext cx="560881" cy="7803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02700" y="2540000"/>
            <a:ext cx="3111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Closure to each side</a:t>
            </a:r>
          </a:p>
          <a:p>
            <a:r>
              <a:rPr lang="en-US" dirty="0">
                <a:solidFill>
                  <a:srgbClr val="FFFF00"/>
                </a:solidFill>
              </a:rPr>
              <a:t>      with knots buried: 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rgbClr val="FFFF00"/>
                </a:solidFill>
              </a:rPr>
              <a:t>8-0 </a:t>
            </a:r>
            <a:r>
              <a:rPr lang="en-US" dirty="0" err="1">
                <a:solidFill>
                  <a:srgbClr val="FFFF00"/>
                </a:solidFill>
              </a:rPr>
              <a:t>Vicryl</a:t>
            </a:r>
            <a:r>
              <a:rPr lang="en-US" dirty="0">
                <a:solidFill>
                  <a:srgbClr val="FFFF00"/>
                </a:solidFill>
              </a:rPr>
              <a:t> Mattress at limbus 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accent2"/>
                </a:solidFill>
              </a:rPr>
              <a:t>Continue as running </a:t>
            </a:r>
            <a:r>
              <a:rPr lang="en-US" dirty="0">
                <a:solidFill>
                  <a:srgbClr val="FFFF00"/>
                </a:solidFill>
              </a:rPr>
              <a:t>to       apex of relaxing incision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accent2"/>
                </a:solidFill>
              </a:rPr>
              <a:t>Back under </a:t>
            </a:r>
          </a:p>
          <a:p>
            <a:r>
              <a:rPr lang="en-US" dirty="0">
                <a:solidFill>
                  <a:srgbClr val="FFFF00"/>
                </a:solidFill>
              </a:rPr>
              <a:t>       to tie underneath.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Snug, not bunched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613F76E-45F8-491B-B41F-3A00E52BF8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97"/>
    </mc:Choice>
    <mc:Fallback xmlns="">
      <p:transition spd="slow" advTm="19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How to Achieve a Water-Tight Conjunctival Closure and a “Spinnaker Sail Bleb” With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Hydrated</a:t>
            </a:r>
            <a:r>
              <a:rPr lang="en-US" sz="3600" dirty="0">
                <a:solidFill>
                  <a:srgbClr val="FFFF00"/>
                </a:solidFill>
              </a:rPr>
              <a:t> Tenon’s Capsule</a:t>
            </a:r>
            <a:br>
              <a:rPr lang="en-US" sz="3600" dirty="0">
                <a:solidFill>
                  <a:srgbClr val="FFFF00"/>
                </a:solidFill>
              </a:rPr>
            </a:b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Don’t compress </a:t>
            </a:r>
            <a:r>
              <a:rPr lang="en-US" sz="3600" dirty="0">
                <a:solidFill>
                  <a:srgbClr val="FFFF00"/>
                </a:solidFill>
              </a:rPr>
              <a:t>Tenon’s at the filtration site!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9B1DA58-5DD6-41F5-BCCC-1EE83ABDA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0075" r="15051"/>
          <a:stretch/>
        </p:blipFill>
        <p:spPr>
          <a:xfrm>
            <a:off x="6952294" y="1843246"/>
            <a:ext cx="3509894" cy="3990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6CA85D-DE82-41D1-B08F-1DF6485BC385}"/>
              </a:ext>
            </a:extLst>
          </p:cNvPr>
          <p:cNvSpPr txBox="1"/>
          <p:nvPr/>
        </p:nvSpPr>
        <p:spPr>
          <a:xfrm>
            <a:off x="1041400" y="6083300"/>
            <a:ext cx="1040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FF00"/>
                </a:solidFill>
              </a:rPr>
              <a:t>Hydrate the Tenon’s capsule </a:t>
            </a:r>
            <a:r>
              <a:rPr lang="en-US" dirty="0">
                <a:solidFill>
                  <a:srgbClr val="FFFF00"/>
                </a:solidFill>
              </a:rPr>
              <a:t>by injecting steroid-antibiotic solution under the flap edge with a cannula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CE0D11-16DD-47C3-92F6-7E835DA7C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400" y="1843246"/>
            <a:ext cx="5443042" cy="408228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E817AFD-F302-4C96-B894-F317D7234E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6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54"/>
    </mc:Choice>
    <mc:Fallback xmlns="">
      <p:transition spd="slow" advTm="19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4100" y="350838"/>
            <a:ext cx="9639300" cy="1655762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Start with a Happy Bleb!</a:t>
            </a:r>
          </a:p>
          <a:p>
            <a:r>
              <a:rPr lang="en-US" sz="4400" dirty="0">
                <a:solidFill>
                  <a:srgbClr val="FFFF00"/>
                </a:solidFill>
              </a:rPr>
              <a:t>Continue with a </a:t>
            </a:r>
            <a:r>
              <a:rPr lang="en-US" sz="4400">
                <a:solidFill>
                  <a:srgbClr val="FFFF00"/>
                </a:solidFill>
              </a:rPr>
              <a:t>Happy Bleb!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149" y="2144994"/>
            <a:ext cx="4676565" cy="3507424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09" b="50000"/>
          <a:stretch/>
        </p:blipFill>
        <p:spPr bwMode="auto">
          <a:xfrm>
            <a:off x="6249785" y="2294313"/>
            <a:ext cx="5184655" cy="335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2C18473-9383-4B04-A4D8-694CC2A76C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8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4"/>
    </mc:Choice>
    <mc:Fallback xmlns="">
      <p:transition spd="slow" advTm="7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leb_0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8229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752600" y="567055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This elderly man had a very painful Dellen in front of an exposed, highly elevated bleb.  Ta 08 mm Hg, only eye, 20</a:t>
            </a:r>
            <a:r>
              <a:rPr lang="en-US" altLang="en-US" sz="2400" baseline="30000">
                <a:solidFill>
                  <a:srgbClr val="FFFF00"/>
                </a:solidFill>
              </a:rPr>
              <a:t>0</a:t>
            </a:r>
            <a:r>
              <a:rPr lang="en-US" altLang="en-US" sz="2400">
                <a:solidFill>
                  <a:srgbClr val="FFFF00"/>
                </a:solidFill>
              </a:rPr>
              <a:t> field.  How can the bleb be saved and the pain alleviated?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FFE9AB6-113A-49A1-8149-AD5ECDE5F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B33E22-18BC-476F-9BBA-730DB4237431}"/>
              </a:ext>
            </a:extLst>
          </p:cNvPr>
          <p:cNvSpPr txBox="1"/>
          <p:nvPr/>
        </p:nvSpPr>
        <p:spPr>
          <a:xfrm>
            <a:off x="7683190" y="6473283"/>
            <a:ext cx="409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(Ophthalmic Surgery, Albert, 2004, p-105)</a:t>
            </a:r>
          </a:p>
        </p:txBody>
      </p:sp>
    </p:spTree>
    <p:extLst>
      <p:ext uri="{BB962C8B-B14F-4D97-AF65-F5344CB8AC3E}">
        <p14:creationId xmlns:p14="http://schemas.microsoft.com/office/powerpoint/2010/main" val="568019986"/>
      </p:ext>
    </p:extLst>
  </p:cSld>
  <p:clrMapOvr>
    <a:masterClrMapping/>
  </p:clrMapOvr>
  <p:transition advTm="798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lebcompressionstitch_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7620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133600" y="6096001"/>
            <a:ext cx="7696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524000" y="563880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Two 9-0 nylon mattress compression sutures were anchored in clear cornea in front of bleb and anchored in deep Tenon’s capsule behind, and the knots rotated into cornea.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AE1404C-18ED-4F5A-881E-6739A9B40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2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682"/>
    </mc:Choice>
    <mc:Fallback xmlns="">
      <p:transition spd="slow" advTm="85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leb_0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7848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524000" y="6019801"/>
            <a:ext cx="9372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At 14 days, when sutures out, patient “100% better”, Ta 08 mm Hg.  The bleb contour was changed, Dellen gone and did not return.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844C3CD-8E64-49AD-AB2E-A6240B4FD6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4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91"/>
    </mc:Choice>
    <mc:Fallback xmlns="">
      <p:transition spd="slow" advTm="77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lebbeforecomp_0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8001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133600" y="5638801"/>
            <a:ext cx="8001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This woman felt a brief, but sharp pain when blinking.  Reported a popping sound in the eye.  Ta 10 mm Hg.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F7FE2C6-D419-4654-9485-9F127304A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76"/>
    </mc:Choice>
    <mc:Fallback xmlns="">
      <p:transition spd="slow" advTm="21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leb_0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8001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667000" y="5867401"/>
            <a:ext cx="6934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Patient was right!  She had “bubble dysesthesia”, caused by lid capturing air and tears with blinking.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AEE6CB0-1D3B-4AC6-B5D9-80D2329DB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7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78"/>
    </mc:Choice>
    <mc:Fallback xmlns="">
      <p:transition spd="slow" advTm="15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lebcompressionstitch_0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7696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362200" y="5715001"/>
            <a:ext cx="7620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9-0 nylon bleb compression suture flattened bleb, eliminated bubbles and pain.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D7F6E16-671D-43B3-9E18-3668A480EA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1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69"/>
    </mc:Choice>
    <mc:Fallback xmlns="">
      <p:transition spd="slow" advTm="24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leb_0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79248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524000" y="5943601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Suture removed in 3 weeks, bleb contour permanently changed, relief continued.  Technique effective in 83% of cases.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BE0F4CB-3044-4BB8-8F3D-B9FC3E0D5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5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7"/>
    </mc:Choice>
    <mc:Fallback xmlns="">
      <p:transition spd="slow" advTm="10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utery for circumferential bleb 1.5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064C8AE-1C23-44BB-AD59-D8BEF08592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19"/>
    </mc:Choice>
    <mc:Fallback xmlns="">
      <p:transition spd="slow" advTm="39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8" objId="2"/>
        <p14:stopEvt time="28516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1576</TotalTime>
  <Words>525</Words>
  <Application>Microsoft Office PowerPoint</Application>
  <PresentationFormat>Widescreen</PresentationFormat>
  <Paragraphs>64</Paragraphs>
  <Slides>18</Slides>
  <Notes>3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Book Antiqua</vt:lpstr>
      <vt:lpstr>Calibri</vt:lpstr>
      <vt:lpstr>Calibri Light</vt:lpstr>
      <vt:lpstr>Wingdings</vt:lpstr>
      <vt:lpstr>Office Theme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Large Overhanging Bleb</vt:lpstr>
      <vt:lpstr>PowerPoint Presentation</vt:lpstr>
      <vt:lpstr>POD# 7</vt:lpstr>
      <vt:lpstr>The Four Types of Painful Blebs</vt:lpstr>
      <vt:lpstr> Applying MMC widely under a fornix flap avoids  “ring of steel” which can delimit the bleb posteriorly</vt:lpstr>
      <vt:lpstr>Conjunctival Flap—Avoiding Bleeding Get Under, not into Tenon’s! Tenon’ thickest from 10-2 o’clock above, and from 4 to 8 below Sneak under the Border!</vt:lpstr>
      <vt:lpstr>How to Achieve a Water-Tight Conjunctival Closure</vt:lpstr>
      <vt:lpstr>How to Achieve a Water-Tight Conjunctival Closure and a “Spinnaker Sail Bleb” With Hydrated Tenon’s Capsule Don’t compress Tenon’s at the filtration site!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Paul Palmberg</dc:creator>
  <cp:lastModifiedBy>Paul Palmberg</cp:lastModifiedBy>
  <cp:revision>15</cp:revision>
  <dcterms:created xsi:type="dcterms:W3CDTF">2020-10-07T00:51:57Z</dcterms:created>
  <dcterms:modified xsi:type="dcterms:W3CDTF">2022-01-29T23:13:34Z</dcterms:modified>
</cp:coreProperties>
</file>