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60" r:id="rId2"/>
    <p:sldId id="258" r:id="rId3"/>
    <p:sldId id="356" r:id="rId4"/>
    <p:sldId id="352" r:id="rId5"/>
    <p:sldId id="351" r:id="rId6"/>
    <p:sldId id="357" r:id="rId7"/>
    <p:sldId id="323" r:id="rId8"/>
    <p:sldId id="317" r:id="rId9"/>
    <p:sldId id="358" r:id="rId10"/>
    <p:sldId id="319" r:id="rId11"/>
    <p:sldId id="330" r:id="rId12"/>
    <p:sldId id="332" r:id="rId13"/>
    <p:sldId id="3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17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A3555-31C2-4899-8ADD-59AB0D50360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8119E-B213-4F05-8BCA-544465DF5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5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(0% in ruptures &lt;1.10 mm, 11% in ruptures 1.10–2.35 mm in length, and 50% in ruptures &gt;2.35 mm in length)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2AF38-56F3-44E2-8B2A-34B13905455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075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6EC2C-C0B6-4984-98DA-9F52DADCB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130EE-3FB0-44BD-9326-ADB3FEE2C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417B4-D8FE-4F1F-B572-7D987CC87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D23E-2D88-4E3A-A8F8-0FA77C180A7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AC6FD-99E3-4796-8886-514BA8E98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E4D4-A3D4-4721-8EE8-AB8C40CF8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C5036-24D9-4A9C-BB73-788104614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1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23609-1575-44E2-9014-B4AA38C13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BEFFB-8769-499E-AB8B-5FEA80B02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DCD11-325C-47AC-A2B8-4F3C8ABAC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D23E-2D88-4E3A-A8F8-0FA77C180A7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CF0A4-405D-43C0-9FA0-F2E1826B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A30F9-0EC3-4C52-8674-6C751E98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C5036-24D9-4A9C-BB73-788104614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95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E0F172-6FA6-421D-A889-542E16EE3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3D8566-1AB2-470C-800B-D22E411C3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DF67D-36DD-4D9F-A299-D135E6136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D23E-2D88-4E3A-A8F8-0FA77C180A7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5F7A7-70D1-40ED-B59F-F1BD6AE22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7B784-094B-4798-AA22-C56BB30F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C5036-24D9-4A9C-BB73-788104614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8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AFC30-AC09-4E3D-BB42-FFB9610BE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D790-51B6-4AB1-980C-9C1C6D852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F9952-A3E2-44A0-BE1D-1CE8D75A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D23E-2D88-4E3A-A8F8-0FA77C180A7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CFBD8-D631-48C1-9E34-6010DB72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AA01A-4F3B-42F6-8EF7-2226F5BC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C5036-24D9-4A9C-BB73-788104614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8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584F-989E-4B38-917E-C31527A6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06487-AA81-4B95-87B3-B6B3F3360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38DF7-8567-4F31-9BDE-2489316C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D23E-2D88-4E3A-A8F8-0FA77C180A7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8C3EF-A4A1-47FB-A83B-F70FC6E48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CC9EB-C8DE-4249-8190-CC2CB02E3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C5036-24D9-4A9C-BB73-788104614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46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67151-7679-41E2-8DC7-CDB46F381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E9C2D-2148-485F-B758-33D916F7B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CFDC2-69FC-44F3-8DAC-AC9CE19C5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EF325-1BAC-4CDC-8ADE-54569AA3C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D23E-2D88-4E3A-A8F8-0FA77C180A7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2ADC9-4F41-42F5-9420-43BF7C82E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69C9FD-B1C7-4B37-8A68-67531E152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C5036-24D9-4A9C-BB73-788104614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7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1F3E-CB60-48CD-A57F-BCCA86937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32635-789C-4818-AA7E-BFF32BAA4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73646-A515-45DB-8C70-6F6378FAD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ACA68E-9D40-4523-BA69-3BB799083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C26BF5-F7F7-4CEF-933D-050221D2B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524B4-47D3-48DC-BB32-C1F2CFACD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D23E-2D88-4E3A-A8F8-0FA77C180A7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96860-6852-4C2D-A92B-FBB552D8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408A29-2000-4024-B18E-AC120203D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C5036-24D9-4A9C-BB73-788104614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85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423D6-0412-41F3-AFC7-7A207E81C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54C561-D4C4-4B17-9FC1-5870B5604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D23E-2D88-4E3A-A8F8-0FA77C180A7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8006B7-5AC6-42EC-B59B-19B23F2D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66AF2B-3F54-40A0-8C99-075435FD9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C5036-24D9-4A9C-BB73-788104614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5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995606-C800-444E-8F12-E90742351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D23E-2D88-4E3A-A8F8-0FA77C180A7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03F5C-1BD6-46F1-8C46-74BFEC4D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63B1A-43EE-476E-B702-92B9DB795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C5036-24D9-4A9C-BB73-788104614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13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D95DC-A0E5-4A22-BF03-263CDEC7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F85D8-8FF9-4B21-B28F-B99AD5979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C10ED-864A-4537-943D-E373A6D4E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0F0B2-A1F6-4CF1-BDA4-6C9A835F9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D23E-2D88-4E3A-A8F8-0FA77C180A7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FE4F1-3D41-4714-86B7-F1F660E5C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32E87-D60B-43F1-A2D2-56BE2C182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C5036-24D9-4A9C-BB73-788104614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4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CEF25-B9EF-4808-AF16-88944155A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B43CD6-660F-4EDF-AA6B-38D2C00DDC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6BAE7-DAF1-4FCB-9182-8FD968796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55AA1-E8AC-46B0-BCD2-71D0F17F7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D23E-2D88-4E3A-A8F8-0FA77C180A7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B5D75-3C10-479D-AF48-23CF5DE86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97081-792E-4F97-A28F-73DA7BA2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C5036-24D9-4A9C-BB73-788104614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3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12C59-AB27-4FA7-9444-0ECE01B11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D6A81-6575-4083-8C8D-C861D3B0B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523BF-A18B-40E1-85D1-1D05925947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BD23E-2D88-4E3A-A8F8-0FA77C180A7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7376C-7A8A-4CB0-AED4-19D060FB4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C2595-DDA6-4F12-AF68-FC6D3267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C5036-24D9-4A9C-BB73-788104614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openxmlformats.org/officeDocument/2006/relationships/image" Target="../media/image13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2CB53-CB30-414E-82C9-970C4AFD6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1DE6BE-04CB-40F0-8F05-314C0E1B5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73015" y="519465"/>
            <a:ext cx="4244290" cy="6138761"/>
          </a:xfrm>
          <a:prstGeom prst="rect">
            <a:avLst/>
          </a:prstGeom>
        </p:spPr>
      </p:pic>
      <p:pic>
        <p:nvPicPr>
          <p:cNvPr id="5" name="Picture 4" descr="A person wearing glasses and a tie&#10;&#10;Description automatically generated with low confidence">
            <a:extLst>
              <a:ext uri="{FF2B5EF4-FFF2-40B4-BE49-F238E27FC236}">
                <a16:creationId xmlns:a16="http://schemas.microsoft.com/office/drawing/2014/main" id="{471A1212-EDE7-41CE-852F-716D24AE8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077" y="2690246"/>
            <a:ext cx="2579177" cy="2579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D4903-BD90-4350-8D7E-BB2F873A83BB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5569" y="2014780"/>
            <a:ext cx="2789836" cy="349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83EB01-6DF5-4B8B-A738-01CBEE9894AE}"/>
              </a:ext>
            </a:extLst>
          </p:cNvPr>
          <p:cNvSpPr txBox="1"/>
          <p:nvPr/>
        </p:nvSpPr>
        <p:spPr>
          <a:xfrm>
            <a:off x="249382" y="5734373"/>
            <a:ext cx="352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   In Honor of Francisco </a:t>
            </a:r>
            <a:r>
              <a:rPr lang="en-US" dirty="0" err="1">
                <a:highlight>
                  <a:srgbClr val="FFFF00"/>
                </a:highlight>
              </a:rPr>
              <a:t>Fantes</a:t>
            </a:r>
            <a:r>
              <a:rPr lang="en-US" dirty="0">
                <a:highlight>
                  <a:srgbClr val="FFFF00"/>
                </a:highlight>
              </a:rPr>
              <a:t>, MD      1955-2012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A25F82-3330-4C51-91B6-3A8B8E75F732}"/>
              </a:ext>
            </a:extLst>
          </p:cNvPr>
          <p:cNvSpPr txBox="1"/>
          <p:nvPr/>
        </p:nvSpPr>
        <p:spPr>
          <a:xfrm>
            <a:off x="8918369" y="5747657"/>
            <a:ext cx="245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Paul Palmberg, MD, PhD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52F78F6-D169-4E5E-A956-5408CA27E6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8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98"/>
    </mc:Choice>
    <mc:Fallback xmlns="">
      <p:transition spd="slow" advTm="17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3EEC6A-16E0-419F-A52B-69AC68566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169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8F8B23-A7D3-4D57-980B-FDEAA474D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400" y="0"/>
            <a:ext cx="60696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1F8365-95D4-4B7C-81E7-FF5292334F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2921000"/>
            <a:ext cx="4368800" cy="29267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413132-483C-4189-8003-4512B9F17C38}"/>
              </a:ext>
            </a:extLst>
          </p:cNvPr>
          <p:cNvSpPr/>
          <p:nvPr/>
        </p:nvSpPr>
        <p:spPr>
          <a:xfrm>
            <a:off x="10363200" y="5969000"/>
            <a:ext cx="1524000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CF91B1-B757-4A18-9325-35A61F892B82}"/>
              </a:ext>
            </a:extLst>
          </p:cNvPr>
          <p:cNvSpPr/>
          <p:nvPr/>
        </p:nvSpPr>
        <p:spPr>
          <a:xfrm>
            <a:off x="4282068" y="5969000"/>
            <a:ext cx="1524000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46134B-572B-4792-89AD-C2956D5D05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11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4"/>
    </mc:Choice>
    <mc:Fallback xmlns="">
      <p:transition spd="slow" advTm="31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210F1-7328-426A-B70A-D4FF7DFCF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0637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Clinical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765A4-9B09-433C-AB68-1CA1036FF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799" y="1433837"/>
            <a:ext cx="9829769" cy="4941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Subretinal hemorrhage obscures the rupture early on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Choroidal rupture later seen as a curvilinear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	or crescent-shaped line 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Fibrovascular activity leads to scar in the ruptured area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Atrophy and thinning of the retina may occur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43433C-8F92-4C39-8CA0-6F0881EF01B3}"/>
              </a:ext>
            </a:extLst>
          </p:cNvPr>
          <p:cNvSpPr/>
          <p:nvPr/>
        </p:nvSpPr>
        <p:spPr>
          <a:xfrm>
            <a:off x="1487837" y="5920353"/>
            <a:ext cx="8570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Patel MM, Chee YE, Eliott D. Choroidal Rupture. </a:t>
            </a:r>
            <a:r>
              <a:rPr lang="en-US" i="1" dirty="0">
                <a:solidFill>
                  <a:srgbClr val="FFFF00"/>
                </a:solidFill>
              </a:rPr>
              <a:t>Int Ophthalmol Clin</a:t>
            </a:r>
            <a:r>
              <a:rPr lang="en-US" dirty="0">
                <a:solidFill>
                  <a:srgbClr val="FFFF00"/>
                </a:solidFill>
              </a:rPr>
              <a:t>. 2013;53(4):69-78.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248C1-86F8-4729-8CB0-7F83F50B71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0" t="23406" r="49818" b="39371"/>
          <a:stretch/>
        </p:blipFill>
        <p:spPr>
          <a:xfrm>
            <a:off x="8232550" y="796010"/>
            <a:ext cx="2320631" cy="158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AD0DE6-15FD-4BEC-BF52-E626D49D8E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08" y="2445803"/>
            <a:ext cx="2293431" cy="1528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CD0E15-180A-4BFF-9942-3668493368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7051" y="4083246"/>
            <a:ext cx="2293431" cy="153640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ED8AD86-189E-486B-B693-5DA27C271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75"/>
    </mc:Choice>
    <mc:Fallback xmlns="">
      <p:transition spd="slow" advTm="23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432BE-3637-4B29-B659-4785F6605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490"/>
            <a:ext cx="10515600" cy="86528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CNV after Choroidal Rupture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8F205-32ED-4A72-816F-2F15119C2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146875"/>
            <a:ext cx="10972800" cy="54317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Dr. Gass, 1970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Incidence: 10% of eyes with choroidal rupture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Risk factors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Most common 1-18 months after injury</a:t>
            </a:r>
          </a:p>
          <a:p>
            <a:pPr lvl="1"/>
            <a:r>
              <a:rPr lang="en-US" sz="3467" dirty="0">
                <a:solidFill>
                  <a:srgbClr val="FFFF00"/>
                </a:solidFill>
              </a:rPr>
              <a:t>80% of patients with CNV develop it within 1 year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733E04-2EB2-4F59-AD43-B66096FB0831}"/>
              </a:ext>
            </a:extLst>
          </p:cNvPr>
          <p:cNvSpPr/>
          <p:nvPr/>
        </p:nvSpPr>
        <p:spPr>
          <a:xfrm>
            <a:off x="902525" y="5415149"/>
            <a:ext cx="9460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Gass J. Steroscopic Atlas of Macular Diseases. St Louis: C.V. Mosby Co; 1970</a:t>
            </a:r>
          </a:p>
          <a:p>
            <a:r>
              <a:rPr lang="en-US" sz="1600" dirty="0">
                <a:solidFill>
                  <a:srgbClr val="FFFF00"/>
                </a:solidFill>
              </a:rPr>
              <a:t>Ament CS, Zacks DN, Lane AM, et al. Predictors of Visual Outcome and Choroidal Neovascular Membrane Formation After Traumatic Choroidal Rupture. </a:t>
            </a:r>
            <a:r>
              <a:rPr lang="en-US" sz="1600" i="1" dirty="0">
                <a:solidFill>
                  <a:srgbClr val="FFFF00"/>
                </a:solidFill>
              </a:rPr>
              <a:t>Arch Ophthalmol</a:t>
            </a:r>
            <a:r>
              <a:rPr lang="en-US" sz="1600" dirty="0">
                <a:solidFill>
                  <a:srgbClr val="FFFF00"/>
                </a:solidFill>
              </a:rPr>
              <a:t>. 2006;124(7):957</a:t>
            </a:r>
            <a:r>
              <a:rPr lang="en-US" sz="1100" dirty="0">
                <a:solidFill>
                  <a:srgbClr val="FFFF00"/>
                </a:solidFill>
              </a:rPr>
              <a:t>. 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94ED72-ADF4-418E-87D6-74F910B58C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9" y="974766"/>
            <a:ext cx="1208147" cy="12081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D3FB7F-F13F-4F06-B975-02A865069D75}"/>
              </a:ext>
            </a:extLst>
          </p:cNvPr>
          <p:cNvSpPr txBox="1"/>
          <p:nvPr/>
        </p:nvSpPr>
        <p:spPr>
          <a:xfrm>
            <a:off x="4441371" y="3752603"/>
            <a:ext cx="1650671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Older 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3871E-50F6-4979-8C18-DA8898FF4420}"/>
              </a:ext>
            </a:extLst>
          </p:cNvPr>
          <p:cNvSpPr txBox="1"/>
          <p:nvPr/>
        </p:nvSpPr>
        <p:spPr>
          <a:xfrm>
            <a:off x="4500749" y="3241965"/>
            <a:ext cx="2599002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Macular ruptures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A29B66-6F34-4F63-A367-7D4E7C4CEEF0}"/>
              </a:ext>
            </a:extLst>
          </p:cNvPr>
          <p:cNvSpPr txBox="1"/>
          <p:nvPr/>
        </p:nvSpPr>
        <p:spPr>
          <a:xfrm>
            <a:off x="4381995" y="2683823"/>
            <a:ext cx="272495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Longer ruptures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7D95162-FE66-4894-888B-6CBD78F7503F}"/>
              </a:ext>
            </a:extLst>
          </p:cNvPr>
          <p:cNvCxnSpPr>
            <a:cxnSpLocks/>
          </p:cNvCxnSpPr>
          <p:nvPr/>
        </p:nvCxnSpPr>
        <p:spPr>
          <a:xfrm flipV="1">
            <a:off x="3182587" y="2956957"/>
            <a:ext cx="961901" cy="415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E6DBCA-665C-4D0E-9049-B5771BCB21C9}"/>
              </a:ext>
            </a:extLst>
          </p:cNvPr>
          <p:cNvCxnSpPr>
            <a:cxnSpLocks/>
          </p:cNvCxnSpPr>
          <p:nvPr/>
        </p:nvCxnSpPr>
        <p:spPr>
          <a:xfrm>
            <a:off x="3123210" y="3591556"/>
            <a:ext cx="10885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98D0B62-9EB1-4F46-A200-113A1105D6EF}"/>
              </a:ext>
            </a:extLst>
          </p:cNvPr>
          <p:cNvCxnSpPr>
            <a:cxnSpLocks/>
          </p:cNvCxnSpPr>
          <p:nvPr/>
        </p:nvCxnSpPr>
        <p:spPr>
          <a:xfrm>
            <a:off x="3158836" y="3835730"/>
            <a:ext cx="1116281" cy="154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6BC48D5-BF18-4899-A08F-90122621C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4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03"/>
    </mc:Choice>
    <mc:Fallback xmlns="">
      <p:transition spd="slow" advTm="29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159FE-1AFB-47E8-B54B-F74EE9840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+mn-lt"/>
              </a:rPr>
              <a:t>KEY POINTS: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A1732-FA1D-46A2-B621-A8885AA59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59" y="1825625"/>
            <a:ext cx="10981841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733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 with history of blunt ocular trauma need to be monitored for glaucoma for the rest of their lives (10% late)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sz="3733" dirty="0">
              <a:solidFill>
                <a:srgbClr val="FFFF00"/>
              </a:solidFill>
              <a:latin typeface="Calibri" panose="020F05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733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the other eye too, rose to OD 27 mm Hg (1/3 OAOH)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3733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733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closely for development of CNV in eyes with choroidal  	rupture, especially within the 1</a:t>
            </a:r>
            <a:r>
              <a:rPr kumimoji="0" lang="en-US" sz="3733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3733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year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3733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733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 alternative causes of vision loss in patients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800" dirty="0">
                <a:solidFill>
                  <a:srgbClr val="FFFF00"/>
                </a:solidFill>
                <a:latin typeface="Calibri" panose="020F0502020204030204"/>
              </a:rPr>
              <a:t>  </a:t>
            </a:r>
            <a:r>
              <a:rPr kumimoji="0" lang="en-US" sz="38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in the post-op period- </a:t>
            </a:r>
            <a:r>
              <a:rPr kumimoji="0" lang="en-US" sz="38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just blame the surgery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3623F2-C345-4603-96DE-29F15A994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0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15"/>
    </mc:Choice>
    <mc:Fallback xmlns="">
      <p:transition spd="slow" advTm="103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B1C7D-8489-4DA6-A3D5-7672FE9A0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449" y="0"/>
            <a:ext cx="10515600" cy="150068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        </a:t>
            </a:r>
            <a:r>
              <a:rPr lang="en-US" sz="4800" dirty="0">
                <a:solidFill>
                  <a:srgbClr val="FFFF00"/>
                </a:solidFill>
              </a:rPr>
              <a:t>A Surprising Intervention!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AA67D-E7A1-4D21-B72A-DAA7C1016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3233"/>
            <a:ext cx="10515600" cy="3743729"/>
          </a:xfrm>
        </p:spPr>
        <p:txBody>
          <a:bodyPr>
            <a:normAutofit fontScale="25000" lnSpcReduction="20000"/>
          </a:bodyPr>
          <a:lstStyle/>
          <a:p>
            <a:r>
              <a:rPr lang="en-US" sz="12800" dirty="0">
                <a:solidFill>
                  <a:srgbClr val="FFFF00"/>
                </a:solidFill>
              </a:rPr>
              <a:t>20-year-old female</a:t>
            </a:r>
          </a:p>
          <a:p>
            <a:r>
              <a:rPr lang="en-US" sz="12800" dirty="0">
                <a:solidFill>
                  <a:srgbClr val="FFFF00"/>
                </a:solidFill>
              </a:rPr>
              <a:t>History of blunt trauma to the left eye (bungee cord)</a:t>
            </a:r>
          </a:p>
          <a:p>
            <a:r>
              <a:rPr lang="en-US" sz="12800" dirty="0">
                <a:solidFill>
                  <a:srgbClr val="FFFF00"/>
                </a:solidFill>
              </a:rPr>
              <a:t>Presented to BPEI ER 11/20/17, 1 day after trauma</a:t>
            </a:r>
          </a:p>
          <a:p>
            <a:r>
              <a:rPr lang="en-US" sz="12800" dirty="0">
                <a:solidFill>
                  <a:srgbClr val="FFFF00"/>
                </a:solidFill>
              </a:rPr>
              <a:t>Chief complaint: Pain, blurry vision in left eye</a:t>
            </a:r>
          </a:p>
          <a:p>
            <a:r>
              <a:rPr lang="en-US" sz="12800" dirty="0">
                <a:solidFill>
                  <a:srgbClr val="FFFF00"/>
                </a:solidFill>
              </a:rPr>
              <a:t>Visual</a:t>
            </a:r>
            <a:r>
              <a:rPr lang="en-US" sz="12800" dirty="0"/>
              <a:t> </a:t>
            </a:r>
            <a:r>
              <a:rPr lang="en-US" sz="12800" dirty="0">
                <a:solidFill>
                  <a:srgbClr val="FFFF00"/>
                </a:solidFill>
              </a:rPr>
              <a:t>Acuity:  OD 20/20   OS 20/25</a:t>
            </a:r>
          </a:p>
          <a:p>
            <a:r>
              <a:rPr lang="en-US" sz="12800" dirty="0">
                <a:solidFill>
                  <a:srgbClr val="FFFF00"/>
                </a:solidFill>
              </a:rPr>
              <a:t>Pupils: Round, reactive, no APD</a:t>
            </a:r>
          </a:p>
          <a:p>
            <a:r>
              <a:rPr lang="en-US" sz="12800" dirty="0">
                <a:solidFill>
                  <a:srgbClr val="FFFF00"/>
                </a:solidFill>
              </a:rPr>
              <a:t>IOP:  17 mm Hg OU</a:t>
            </a:r>
          </a:p>
          <a:p>
            <a:r>
              <a:rPr lang="en-US" sz="12800" dirty="0">
                <a:solidFill>
                  <a:srgbClr val="FFFF00"/>
                </a:solidFill>
              </a:rPr>
              <a:t>Visual Fields: Full to finger counting</a:t>
            </a:r>
          </a:p>
          <a:p>
            <a:pPr marL="457200" lvl="1" indent="0">
              <a:buNone/>
            </a:pPr>
            <a:endParaRPr lang="en-US" sz="33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7E64C-1CCC-4B1A-82A6-3D4297C25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2401" y="226220"/>
            <a:ext cx="3130696" cy="232648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505384-EC80-4ED7-870F-0F8EAC8163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559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7"/>
    </mc:Choice>
    <mc:Fallback xmlns="">
      <p:transition spd="slow" advTm="36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195E9-59DA-496E-B1C0-1680A4241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Examination Findings and Fundus Photos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E9154-1B8F-47DF-BD2C-6D70D1860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5271"/>
            <a:ext cx="10515600" cy="482169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Slit lamp exam: 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Temporal sub-conjunctival hemorrhage, no scleral laceration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Anterior chamber: OS -- 3+ cells and pigment, no </a:t>
            </a:r>
            <a:r>
              <a:rPr lang="en-US" sz="2800" dirty="0" err="1">
                <a:solidFill>
                  <a:srgbClr val="FFFF00"/>
                </a:solidFill>
              </a:rPr>
              <a:t>hyphema</a:t>
            </a:r>
            <a:endParaRPr lang="en-US" sz="2800" dirty="0">
              <a:solidFill>
                <a:srgbClr val="FFFF00"/>
              </a:solidFill>
            </a:endParaRP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Angle recession OS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Iris and lens normal OU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0863B-9A5F-4B31-8A8F-2603EE638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070" y="3783685"/>
            <a:ext cx="3866473" cy="28293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41AA9C-D46A-4811-B16F-32ABD6FEF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100" y="3250465"/>
            <a:ext cx="5956308" cy="345673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44837B9-0AB7-46F6-854F-CDDD330A8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9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72"/>
    </mc:Choice>
    <mc:Fallback xmlns="">
      <p:transition spd="slow" advTm="3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96B6B-8DFF-4590-B323-738CDF7E5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B999C9-D605-4555-B3A5-0469997E3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5915" t="24918" r="43443" b="30711"/>
          <a:stretch/>
        </p:blipFill>
        <p:spPr>
          <a:xfrm>
            <a:off x="1445055" y="666426"/>
            <a:ext cx="9279773" cy="5879693"/>
          </a:xfrm>
          <a:prstGeom prst="rect">
            <a:avLst/>
          </a:prstGeom>
        </p:spPr>
      </p:pic>
      <p:sp>
        <p:nvSpPr>
          <p:cNvPr id="5" name="Arrow: Up 4">
            <a:extLst>
              <a:ext uri="{FF2B5EF4-FFF2-40B4-BE49-F238E27FC236}">
                <a16:creationId xmlns:a16="http://schemas.microsoft.com/office/drawing/2014/main" id="{4DD4925C-DC68-4C29-9C72-82463FC31121}"/>
              </a:ext>
            </a:extLst>
          </p:cNvPr>
          <p:cNvSpPr/>
          <p:nvPr/>
        </p:nvSpPr>
        <p:spPr>
          <a:xfrm flipH="1">
            <a:off x="5470902" y="3626603"/>
            <a:ext cx="418454" cy="1999281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AC1F90-0C01-4FC8-891B-4121857B2EBB}"/>
              </a:ext>
            </a:extLst>
          </p:cNvPr>
          <p:cNvSpPr txBox="1"/>
          <p:nvPr/>
        </p:nvSpPr>
        <p:spPr>
          <a:xfrm>
            <a:off x="5951349" y="5486400"/>
            <a:ext cx="471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Suspicion of choroidal rupture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A58B951-7245-4378-9463-6E156BBF6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2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0"/>
    </mc:Choice>
    <mc:Fallback xmlns="">
      <p:transition spd="slow" advTm="9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11E5F-A5AF-4B0C-B092-9566EC345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OCT: </a:t>
            </a:r>
            <a:r>
              <a:rPr lang="en-US" dirty="0">
                <a:solidFill>
                  <a:srgbClr val="FFFF00"/>
                </a:solidFill>
              </a:rPr>
              <a:t>Choroidal Rupture:  Yes, there is!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5BA825-B397-479A-A228-D08C3598E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2240" y="1882750"/>
            <a:ext cx="10327519" cy="4237087"/>
          </a:xfrm>
          <a:prstGeom prst="rect">
            <a:avLst/>
          </a:prstGeom>
        </p:spPr>
      </p:pic>
      <p:sp>
        <p:nvSpPr>
          <p:cNvPr id="5" name="Arrow: Up 4">
            <a:extLst>
              <a:ext uri="{FF2B5EF4-FFF2-40B4-BE49-F238E27FC236}">
                <a16:creationId xmlns:a16="http://schemas.microsoft.com/office/drawing/2014/main" id="{81EACCEB-FE56-46FE-B42A-21B85103E558}"/>
              </a:ext>
            </a:extLst>
          </p:cNvPr>
          <p:cNvSpPr/>
          <p:nvPr/>
        </p:nvSpPr>
        <p:spPr>
          <a:xfrm flipH="1">
            <a:off x="7864337" y="4416463"/>
            <a:ext cx="481223" cy="16738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81528FDC-B438-48C2-A719-418487B6CDBE}"/>
              </a:ext>
            </a:extLst>
          </p:cNvPr>
          <p:cNvSpPr/>
          <p:nvPr/>
        </p:nvSpPr>
        <p:spPr>
          <a:xfrm>
            <a:off x="2464231" y="3998561"/>
            <a:ext cx="340962" cy="15188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0757589-8419-447C-ABF3-6138881B4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7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9"/>
    </mc:Choice>
    <mc:Fallback xmlns="">
      <p:transition spd="slow" advTm="12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14DFF8-C011-4F92-94CB-6E249308AC27}"/>
              </a:ext>
            </a:extLst>
          </p:cNvPr>
          <p:cNvSpPr txBox="1"/>
          <p:nvPr/>
        </p:nvSpPr>
        <p:spPr>
          <a:xfrm>
            <a:off x="1100379" y="712922"/>
            <a:ext cx="1029087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IOP began to rise 14 days post-injury, rose to 35 mm Hg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At 35 days post injury </a:t>
            </a:r>
            <a:r>
              <a:rPr lang="en-US" sz="3200" dirty="0" err="1">
                <a:solidFill>
                  <a:srgbClr val="FFFF00"/>
                </a:solidFill>
              </a:rPr>
              <a:t>Va</a:t>
            </a:r>
            <a:r>
              <a:rPr lang="en-US" sz="3200" dirty="0">
                <a:solidFill>
                  <a:srgbClr val="FFFF00"/>
                </a:solidFill>
              </a:rPr>
              <a:t> OS 20/25, Ta 31 on max topical 	meds and acetazolamide 500 mg Hg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At 45 days post injury Trabeculectomy with MMC OS,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	with 0.3 ml of 0.2 mg/ml = 60 ug injected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First post-op day OS </a:t>
            </a:r>
            <a:r>
              <a:rPr lang="en-US" sz="3200" dirty="0" err="1">
                <a:solidFill>
                  <a:srgbClr val="FFFF00"/>
                </a:solidFill>
              </a:rPr>
              <a:t>Va</a:t>
            </a:r>
            <a:r>
              <a:rPr lang="en-US" sz="3200" dirty="0">
                <a:solidFill>
                  <a:srgbClr val="FFFF00"/>
                </a:solidFill>
              </a:rPr>
              <a:t> 20/80,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	Ta OS 24 gentle massage to 18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PO day 6 OS </a:t>
            </a:r>
            <a:r>
              <a:rPr lang="en-US" sz="3200" dirty="0" err="1">
                <a:solidFill>
                  <a:srgbClr val="FFFF00"/>
                </a:solidFill>
              </a:rPr>
              <a:t>Va</a:t>
            </a:r>
            <a:r>
              <a:rPr lang="en-US" sz="3200" dirty="0">
                <a:solidFill>
                  <a:srgbClr val="FFFF00"/>
                </a:solidFill>
              </a:rPr>
              <a:t> 20/80, Ta 09 mm Hg, vision “distorted”</a:t>
            </a: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CFAD85-C3E0-4B2F-A092-2F641F1F7B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86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93"/>
    </mc:Choice>
    <mc:Fallback xmlns="">
      <p:transition spd="slow" advTm="72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19298-93F9-4230-A3F6-3C6A340D5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1CDCF-F94A-471C-B405-1FDB93708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1376"/>
            <a:ext cx="10515600" cy="5045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00"/>
                </a:solidFill>
              </a:rPr>
              <a:t>What would you do about the decrease in vision + metamorphopsia in the early post-operative period?</a:t>
            </a:r>
          </a:p>
          <a:p>
            <a:pPr marL="0" indent="0">
              <a:buNone/>
            </a:pPr>
            <a:endParaRPr lang="en-US" sz="3200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FF00"/>
                </a:solidFill>
              </a:rPr>
              <a:t>Monitor vision and IOP, expecting it will improve?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FF00"/>
                </a:solidFill>
              </a:rPr>
              <a:t>Dilated fundus exam for hypotony maculopathy? No folds. 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FF00"/>
                </a:solidFill>
              </a:rPr>
              <a:t>Get OCT to better assess the retina?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56DC76-B37A-44B8-978B-48FB42A26B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814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45"/>
    </mc:Choice>
    <mc:Fallback xmlns="">
      <p:transition spd="slow" advTm="27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56DD7B-8528-4026-A9E8-5FAF71A6F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61" y="325465"/>
            <a:ext cx="10160000" cy="4018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13E29B-8934-4827-9B9E-7FE6587E3158}"/>
              </a:ext>
            </a:extLst>
          </p:cNvPr>
          <p:cNvSpPr txBox="1"/>
          <p:nvPr/>
        </p:nvSpPr>
        <p:spPr>
          <a:xfrm>
            <a:off x="573437" y="4510007"/>
            <a:ext cx="113602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2</a:t>
            </a:r>
            <a:r>
              <a:rPr lang="en-US" sz="3200" baseline="30000" dirty="0">
                <a:solidFill>
                  <a:srgbClr val="FFFF00"/>
                </a:solidFill>
              </a:rPr>
              <a:t>nd</a:t>
            </a:r>
            <a:r>
              <a:rPr lang="en-US" sz="3200" dirty="0">
                <a:solidFill>
                  <a:srgbClr val="FFFF00"/>
                </a:solidFill>
              </a:rPr>
              <a:t> Year Resident Stephen Russell got a macular OCT</a:t>
            </a:r>
          </a:p>
          <a:p>
            <a:r>
              <a:rPr lang="en-US" sz="3200" dirty="0">
                <a:solidFill>
                  <a:srgbClr val="FFFF00"/>
                </a:solidFill>
              </a:rPr>
              <a:t>No hypotony maculopathy, nor CME</a:t>
            </a:r>
          </a:p>
          <a:p>
            <a:r>
              <a:rPr lang="en-US" sz="3200" dirty="0">
                <a:solidFill>
                  <a:srgbClr val="FFFF00"/>
                </a:solidFill>
              </a:rPr>
              <a:t>Choroidal Neovascular Membrane seen with leakage to the fovea</a:t>
            </a:r>
          </a:p>
          <a:p>
            <a:r>
              <a:rPr lang="en-US" sz="3200" dirty="0">
                <a:solidFill>
                  <a:srgbClr val="FFFF00"/>
                </a:solidFill>
              </a:rPr>
              <a:t>After consultation with the retinal service given intravitreal </a:t>
            </a:r>
            <a:r>
              <a:rPr lang="en-US" sz="3200" dirty="0">
                <a:solidFill>
                  <a:schemeClr val="accent2"/>
                </a:solidFill>
              </a:rPr>
              <a:t>Avastin</a:t>
            </a:r>
            <a:r>
              <a:rPr lang="en-US" sz="3200" dirty="0">
                <a:solidFill>
                  <a:srgbClr val="FFFF00"/>
                </a:solidFill>
              </a:rPr>
              <a:t>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C2F4DA-6D3E-43CC-B272-3DCEC6B947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08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2"/>
    </mc:Choice>
    <mc:Fallback xmlns="">
      <p:transition spd="slow" advTm="26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64CDD-3CD7-4177-AC33-0A0FF8D54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8214"/>
            <a:ext cx="10515600" cy="576874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Vision steadily improved</a:t>
            </a:r>
          </a:p>
          <a:p>
            <a:pPr lvl="1"/>
            <a:r>
              <a:rPr lang="en-US" sz="3200" dirty="0">
                <a:solidFill>
                  <a:srgbClr val="FFFF00"/>
                </a:solidFill>
              </a:rPr>
              <a:t>OS 20/40 in 2 weeks, Ta OS 8 mm Hg</a:t>
            </a:r>
          </a:p>
          <a:p>
            <a:pPr lvl="1"/>
            <a:r>
              <a:rPr lang="en-US" sz="3200" dirty="0">
                <a:solidFill>
                  <a:srgbClr val="FFFF00"/>
                </a:solidFill>
              </a:rPr>
              <a:t>OS 20/20 in 5 weeks, Ta OS 9 mm Hg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06FBED-5255-4ABF-AB0D-3F6C9F7A4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314" y="2596242"/>
            <a:ext cx="7128558" cy="385968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605BE3-E126-4A49-817C-E0D4AE9B3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1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3"/>
    </mc:Choice>
    <mc:Fallback xmlns="">
      <p:transition spd="slow" advTm="15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16.4|1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590</Words>
  <Application>Microsoft Office PowerPoint</Application>
  <PresentationFormat>Widescreen</PresentationFormat>
  <Paragraphs>80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        A Surprising Intervention!</vt:lpstr>
      <vt:lpstr>Examination Findings and Fundus Photos</vt:lpstr>
      <vt:lpstr>PowerPoint Presentation</vt:lpstr>
      <vt:lpstr>OCT: Choroidal Rupture:  Yes, there is!</vt:lpstr>
      <vt:lpstr>PowerPoint Presentation</vt:lpstr>
      <vt:lpstr>Question 1</vt:lpstr>
      <vt:lpstr>PowerPoint Presentation</vt:lpstr>
      <vt:lpstr>PowerPoint Presentation</vt:lpstr>
      <vt:lpstr>PowerPoint Presentation</vt:lpstr>
      <vt:lpstr>Clinical Picture</vt:lpstr>
      <vt:lpstr>CNV after Choroidal Rupture</vt:lpstr>
      <vt:lpstr>KEY POINTS: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Palmberg</dc:creator>
  <cp:lastModifiedBy>Paul Palmberg</cp:lastModifiedBy>
  <cp:revision>3</cp:revision>
  <dcterms:created xsi:type="dcterms:W3CDTF">2021-11-17T14:05:55Z</dcterms:created>
  <dcterms:modified xsi:type="dcterms:W3CDTF">2022-02-27T20:41:31Z</dcterms:modified>
</cp:coreProperties>
</file>